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tags/tag15.xml" ContentType="application/vnd.openxmlformats-officedocument.presentationml.tags+xml"/>
  <Override PartName="/ppt/notesSlides/notesSlide13.xml" ContentType="application/vnd.openxmlformats-officedocument.presentationml.notesSlide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7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4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30CCB299-7BCE-42C5-9370-EF531E496E86}">
          <p14:sldIdLst>
            <p14:sldId id="264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8AA"/>
    <a:srgbClr val="11A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41" autoAdjust="0"/>
  </p:normalViewPr>
  <p:slideViewPr>
    <p:cSldViewPr snapToGrid="0">
      <p:cViewPr varScale="1">
        <p:scale>
          <a:sx n="68" d="100"/>
          <a:sy n="68" d="100"/>
        </p:scale>
        <p:origin x="580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5F77EC-D46E-C7B9-72AB-4F56E8792D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For Discussion purpose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40F60-B662-E3CF-0AEC-D9AD23A485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A9523-C93A-4C6F-B676-DEE244CEFB10}" type="datetimeFigureOut">
              <a:rPr lang="en-IN" smtClean="0"/>
              <a:t>30-03-2023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5A4E43-07E5-4823-3B28-5A17AC2C9C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/>
              <a:t>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E0DA1B-8871-A7C8-C0B8-8EDEE74BA2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EB4D8-52E4-414F-A387-75E7660DD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680020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dirty="0"/>
              <a:t>For Discussion purpose only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943EE-7BD7-4E7B-A066-924D926ACBE2}" type="datetimeFigureOut">
              <a:rPr lang="en-IN" smtClean="0"/>
              <a:t>30-03-2023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 dirty="0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110682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C908E-11CC-F751-E138-A7A44CE310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23FE0-267B-2759-C396-38612F76A2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29C72FCA-FB5B-AF2C-A9B3-8E48F415A51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7398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DC636-BCCF-B147-E38B-09A2A96D4D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8F32E-0F5C-AE5E-0477-0ECE316F00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E40FBD29-9D90-C109-A63E-27656AA762A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9785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A2E02-FDAD-7877-7461-BBE735311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1439A-E3AC-E0C0-74F5-3CEAA2711C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61D3A9E6-4ACC-3972-C768-36BC8137DA8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3637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736A9-36E1-A5E3-A4FD-D779272471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EA725-FBA2-9B3E-8E87-0078388680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C5F2525-61E5-8823-F37C-9B76BD8CE2D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95056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C1D88-1EB2-2BD7-8255-EBCB1C9341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09F26-3A67-1C01-D723-968821F0D6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8D53FC3C-9659-D228-4FA4-CF19BFF5DFD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8395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5BEB7-C307-A8C8-E82C-341E91D90A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90411-27DF-748F-9F87-87DEA60C1D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4404C3D-AA9C-BB59-4914-A14A0EBE436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1372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F7926A-5706-F506-8466-9E775AE8A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0FB0E-1443-664D-18D8-C8C60A57E24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AABF0928-7BF0-9C0A-5DFD-0A54A99E42F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5782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EB5D0-96D0-1B0F-8C77-5099CCE8A0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A7521-F911-F31C-0C2C-7ECA9ACCE3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02981B74-CFFB-08C7-E384-6AEF484695D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234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93727-7E3E-29AA-94B4-943F63C86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B5CF5-7B50-B94E-3605-E9CA650718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3DF58C5-7E1D-D547-612B-41D2BEA775F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9172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8A1AA-FB48-D71C-CEC4-DFBEF0F646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0C52F-9B77-5886-42D1-22D838C811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2726D35-AB1B-6820-6CC5-E1FD9FD152B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1343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3EBF6-5966-FCB7-E623-7E689255DA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6B9FB-2258-5292-0487-ACFA46DBC8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9087DE5-4363-2671-01E3-0C324260013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0190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73E30-57BD-DCB9-E6D5-1497683707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3F388-4938-E23F-B455-C45EC6EB65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515CB3E-933A-48DB-153F-E86E907C4F0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6188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1449E-FD19-9F16-9BEE-D3DC021E8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BE635-56C4-FAC6-C715-5921A447C0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6442B9E-84B4-AEBA-F478-584D097A851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3311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1E8C1-DC32-A441-DDDA-266428CBB2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E6B1C-1164-0A41-3EF1-BA802A599E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3C641D4B-CB06-8298-CFD1-6450D4074F9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84864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30BBF-C639-6EC2-B3CD-6BE1A1AB2C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BF4B4-2E12-2833-1393-C4E1D0D8FC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038274E2-5338-5DAF-38B0-7B11B3EB4A6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IN"/>
              <a:t>For Discussion purpose only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63588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C6DF-08B4-E286-D4EB-64BBC476F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FB556C-1D45-D00C-59BC-BD015803C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FAE7A-C728-5F42-76A3-6D3BB6C9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81076-3FC4-991F-93EF-EC4E3EB26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F6A43-DCE5-C767-AACF-0376CAB1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786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35B34-CB83-8301-834E-DB18B3563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09503-16F8-345D-C43D-167AF1838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69D9B-6EFA-C042-89B7-7A81522BE3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5A4C4-1D5F-5085-A603-FD3706325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B6861-8058-C6AE-4C8A-B6114A65B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156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74ACFA-AB45-1BB9-81E8-681A77220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56001-9A3E-7379-F82E-B9174BC50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56ADB-D735-E5BD-D26F-84340E8A1D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C9C0C-9C48-11B9-66CD-109D6F0C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25C00-A556-F73B-ABDC-5390C048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315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14000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1239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2972633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0" y="0"/>
            <a:ext cx="203200" cy="6858000"/>
          </a:xfrm>
          <a:prstGeom prst="rect">
            <a:avLst/>
          </a:prstGeom>
          <a:gradFill>
            <a:gsLst>
              <a:gs pos="92000">
                <a:srgbClr val="14CE9F"/>
              </a:gs>
              <a:gs pos="2000">
                <a:srgbClr val="DDF9B8"/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58813" y="660400"/>
            <a:ext cx="4281487" cy="54610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>
                <a:solidFill>
                  <a:srgbClr val="5D5B6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084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EAC3-5906-96E6-32D9-81B528E19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70E1DF-191F-13FB-9E69-2908BA64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CCE557-7C5B-F9AD-CE88-7A0B586F2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7949E-9A41-175A-0F77-D92B4A54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001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0638D-A768-9366-5C29-C968128EA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39680-F594-D277-25D3-215F588D6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19238-9B64-67A1-E7CD-C7206A38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C37E6-C02E-D43E-EF0C-C0D5DDD8C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E4896-034C-F96E-A275-FB5EB33B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071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A6C9-8BF2-4548-0FD0-8E1CC9CF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68CC0-70B9-FF65-0C3F-B41BC1780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94CF5-9D3F-572D-AECF-476DC886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C160-26DD-60B2-75F0-1C08B206C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2918F-4BE6-60FE-7D99-887BC1C3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470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3B81-12D3-ABC1-CBB4-C6744C887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32942-9F0E-EE40-F326-CCD795B25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69974-6D68-F31D-B68E-0F84C63BF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27DC-8D0A-EA30-7E32-0C7372CB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7D3CC-7884-624C-2864-57F23BAE6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9240B-4542-E613-A117-7FA7AC7BE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1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B0E9-E962-168F-9BCE-11A1AFCA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FCBDF-219F-0586-0D39-42BA59C43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8ABA9-6B2C-4284-6D64-FDA4B4115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BB7C52-9DEE-F312-C64B-8603B9BD0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6F480F-2163-CD59-BAAE-1AEE27719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76FDD-D938-923E-0AE7-5239939830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AED25C-A692-63DB-38AE-CD29D900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9021B-0F7E-7481-453B-3ED429D45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196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66A16-AC81-67D6-B7C1-1616A63EB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B59F02-3367-3147-0DF5-0E2E5BDD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EFAD8A-5637-88D8-CB6D-1D5B5BCE3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4AF96F-FE5B-999E-3AB7-D7F2313F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282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07D28-2350-191A-97AB-75FB3AB3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055E73-A67E-45DA-9290-AE84CA4D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ADCBB-16E7-214D-E916-8256E3E7A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499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658D3-DDD6-5DD7-FBF7-BCCBA15C0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9DAC7-3C2F-4543-E623-9850FC30E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2544E-325B-CE0C-5CCB-266BEC7DD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D8318-DF64-81AD-4B43-8E88DB53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3780D-0DF9-C44A-1E47-9AD58E07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FE80-27A4-536A-469D-007598D9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26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42EA6-684C-167F-2472-A21A432F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2424D8-FCCB-433E-643D-F80CDF0C8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B703D-AC32-0941-50B6-E94F6D6F2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98268-B226-6FF9-4CF7-39E87C1B1A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F8265-7CF3-CF60-DA9D-36DEA279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21C35-3C6B-1C99-9302-03D50241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77DA-3FE0-436C-80C0-35C778C757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947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48201-4073-F7D2-95E2-CA475D017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3448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92000">
                <a:srgbClr val="11AF86">
                  <a:alpha val="93725"/>
                </a:srgbClr>
              </a:gs>
              <a:gs pos="10000">
                <a:srgbClr val="CAF8AA">
                  <a:alpha val="73725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0968" y="1097508"/>
            <a:ext cx="10279106" cy="452431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b">
            <a:spAutoFit/>
          </a:bodyPr>
          <a:lstStyle/>
          <a:p>
            <a:endParaRPr lang="en-US" sz="6000" dirty="0">
              <a:solidFill>
                <a:schemeClr val="lt1"/>
              </a:solidFill>
              <a:latin typeface="Arial Black" panose="020B0A04020102020204" pitchFamily="34" charset="0"/>
            </a:endParaRPr>
          </a:p>
          <a:p>
            <a:endParaRPr lang="en-US" sz="6000" dirty="0">
              <a:solidFill>
                <a:schemeClr val="lt1"/>
              </a:solidFill>
              <a:latin typeface="Arial Black" panose="020B0A04020102020204" pitchFamily="34" charset="0"/>
            </a:endParaRPr>
          </a:p>
          <a:p>
            <a:endParaRPr lang="en-US" sz="6000" dirty="0">
              <a:solidFill>
                <a:schemeClr val="lt1"/>
              </a:solidFill>
              <a:latin typeface="Arial Black" panose="020B0A04020102020204" pitchFamily="34" charset="0"/>
            </a:endParaRPr>
          </a:p>
          <a:p>
            <a:r>
              <a:rPr lang="en-US" sz="6000" dirty="0">
                <a:solidFill>
                  <a:schemeClr val="lt1"/>
                </a:solidFill>
                <a:latin typeface="Arial Black" panose="020B0A04020102020204" pitchFamily="34" charset="0"/>
              </a:rPr>
              <a:t>IPO IN INDIA			</a:t>
            </a:r>
            <a:br>
              <a:rPr lang="en-US" sz="6000" dirty="0">
                <a:solidFill>
                  <a:schemeClr val="lt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lt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~AN OVERVIEW</a:t>
            </a:r>
            <a:endParaRPr lang="en-US" sz="6000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23889" y="620712"/>
            <a:ext cx="10909299" cy="5580063"/>
            <a:chOff x="-1873250" y="-421223"/>
            <a:chExt cx="2190750" cy="2186523"/>
          </a:xfrm>
        </p:grpSpPr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-1873250" y="-88900"/>
              <a:ext cx="1565275" cy="1854200"/>
            </a:xfrm>
            <a:custGeom>
              <a:avLst/>
              <a:gdLst>
                <a:gd name="T0" fmla="*/ 986 w 986"/>
                <a:gd name="T1" fmla="*/ 1168 h 1168"/>
                <a:gd name="T2" fmla="*/ 0 w 986"/>
                <a:gd name="T3" fmla="*/ 1168 h 1168"/>
                <a:gd name="T4" fmla="*/ 0 w 986"/>
                <a:gd name="T5" fmla="*/ 0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86" h="1168">
                  <a:moveTo>
                    <a:pt x="986" y="1168"/>
                  </a:moveTo>
                  <a:lnTo>
                    <a:pt x="0" y="1168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-60325" y="-416854"/>
              <a:ext cx="377825" cy="1349910"/>
            </a:xfrm>
            <a:custGeom>
              <a:avLst/>
              <a:gdLst>
                <a:gd name="T0" fmla="*/ 0 w 238"/>
                <a:gd name="T1" fmla="*/ 0 h 1172"/>
                <a:gd name="T2" fmla="*/ 238 w 238"/>
                <a:gd name="T3" fmla="*/ 0 h 1172"/>
                <a:gd name="T4" fmla="*/ 238 w 238"/>
                <a:gd name="T5" fmla="*/ 1172 h 1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1172">
                  <a:moveTo>
                    <a:pt x="0" y="0"/>
                  </a:moveTo>
                  <a:lnTo>
                    <a:pt x="238" y="0"/>
                  </a:lnTo>
                  <a:lnTo>
                    <a:pt x="238" y="1172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-1842005" y="-421223"/>
              <a:ext cx="1714500" cy="1248311"/>
            </a:xfrm>
            <a:custGeom>
              <a:avLst/>
              <a:gdLst>
                <a:gd name="T0" fmla="*/ 0 w 1080"/>
                <a:gd name="T1" fmla="*/ 1065 h 1065"/>
                <a:gd name="T2" fmla="*/ 0 w 1080"/>
                <a:gd name="T3" fmla="*/ 0 h 1065"/>
                <a:gd name="T4" fmla="*/ 1080 w 1080"/>
                <a:gd name="T5" fmla="*/ 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0" h="1065">
                  <a:moveTo>
                    <a:pt x="0" y="1065"/>
                  </a:moveTo>
                  <a:lnTo>
                    <a:pt x="0" y="0"/>
                  </a:lnTo>
                  <a:lnTo>
                    <a:pt x="1080" y="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-60325" y="1146175"/>
              <a:ext cx="377825" cy="619125"/>
            </a:xfrm>
            <a:custGeom>
              <a:avLst/>
              <a:gdLst>
                <a:gd name="T0" fmla="*/ 238 w 238"/>
                <a:gd name="T1" fmla="*/ 0 h 390"/>
                <a:gd name="T2" fmla="*/ 238 w 238"/>
                <a:gd name="T3" fmla="*/ 390 h 390"/>
                <a:gd name="T4" fmla="*/ 0 w 238"/>
                <a:gd name="T5" fmla="*/ 39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390">
                  <a:moveTo>
                    <a:pt x="238" y="0"/>
                  </a:moveTo>
                  <a:lnTo>
                    <a:pt x="238" y="390"/>
                  </a:lnTo>
                  <a:lnTo>
                    <a:pt x="0" y="39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9E054890-8DB4-5DA6-0222-39217DA079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289" y="862147"/>
            <a:ext cx="3184573" cy="99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567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Road Map 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515730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Data room setup.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Pre- Due Diligence.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Kick –off Meeting.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Negotiation and Appointment of various agencies to be involved in process.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Due diligence and approval from various regulators, if any.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Initiating the process of drafting of DRHP.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Restatement of financials.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Approval of the Board for IPO.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Approval of shareholders for IPO.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Finalization and filing of DRHP with SEBI and Stock Exchanges.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In principle approval from Stock Exchanges.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Receipt of comments from SEBI.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Incorporating changes in DRHP.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Filing of revised RHP with SEBI and getting approval.</a:t>
            </a:r>
          </a:p>
        </p:txBody>
      </p:sp>
    </p:spTree>
    <p:extLst>
      <p:ext uri="{BB962C8B-B14F-4D97-AF65-F5344CB8AC3E}">
        <p14:creationId xmlns:p14="http://schemas.microsoft.com/office/powerpoint/2010/main" val="765824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Road Map – Cont..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351891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Filing of RHP with ROC and getting approval.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Advertisement in newspapers regarding upcoming issue.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Management road shows and marketing.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 opening.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 close.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Post issue advertisements in newspapers.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Finalization for Basis of Allotment.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Allotment and credit of shares to investors.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Listing and trading approvals.</a:t>
            </a:r>
          </a:p>
        </p:txBody>
      </p:sp>
    </p:spTree>
    <p:extLst>
      <p:ext uri="{BB962C8B-B14F-4D97-AF65-F5344CB8AC3E}">
        <p14:creationId xmlns:p14="http://schemas.microsoft.com/office/powerpoint/2010/main" val="783956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Various Agencies Involved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763BE8B8-42C0-BCD3-80EC-5775FF2B78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019594"/>
              </p:ext>
            </p:extLst>
          </p:nvPr>
        </p:nvGraphicFramePr>
        <p:xfrm>
          <a:off x="798513" y="1400419"/>
          <a:ext cx="10594973" cy="4773599"/>
        </p:xfrm>
        <a:graphic>
          <a:graphicData uri="http://schemas.openxmlformats.org/drawingml/2006/table">
            <a:tbl>
              <a:tblPr firstRow="1" bandRow="1">
                <a:noFill/>
                <a:tableStyleId>{93296810-A885-4BE3-A3E7-6D5BEEA58F35}</a:tableStyleId>
              </a:tblPr>
              <a:tblGrid>
                <a:gridCol w="4393091">
                  <a:extLst>
                    <a:ext uri="{9D8B030D-6E8A-4147-A177-3AD203B41FA5}">
                      <a16:colId xmlns:a16="http://schemas.microsoft.com/office/drawing/2014/main" val="877341631"/>
                    </a:ext>
                  </a:extLst>
                </a:gridCol>
                <a:gridCol w="6201882">
                  <a:extLst>
                    <a:ext uri="{9D8B030D-6E8A-4147-A177-3AD203B41FA5}">
                      <a16:colId xmlns:a16="http://schemas.microsoft.com/office/drawing/2014/main" val="140004874"/>
                    </a:ext>
                  </a:extLst>
                </a:gridCol>
              </a:tblGrid>
              <a:tr h="374493"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all" spc="150" dirty="0">
                          <a:solidFill>
                            <a:schemeClr val="lt1"/>
                          </a:solidFill>
                        </a:rPr>
                        <a:t>AGENCY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all" spc="150">
                          <a:solidFill>
                            <a:schemeClr val="lt1"/>
                          </a:solidFill>
                        </a:rPr>
                        <a:t>ROLE AND RESPOSIBILITIES 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3616"/>
                  </a:ext>
                </a:extLst>
              </a:tr>
              <a:tr h="483333">
                <a:tc>
                  <a:txBody>
                    <a:bodyPr/>
                    <a:lstStyle/>
                    <a:p>
                      <a:pPr algn="l"/>
                      <a:r>
                        <a:rPr lang="en-US" sz="1400" b="0" cap="none" spc="0" dirty="0">
                          <a:solidFill>
                            <a:schemeClr val="tx1"/>
                          </a:solidFill>
                        </a:rPr>
                        <a:t>Securities Exchange Board</a:t>
                      </a:r>
                      <a:r>
                        <a:rPr lang="en-US" sz="1400" b="0" cap="none" spc="0" baseline="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n-US" sz="1400" b="0" cap="none" spc="0" dirty="0">
                          <a:solidFill>
                            <a:schemeClr val="tx1"/>
                          </a:solidFill>
                        </a:rPr>
                        <a:t>India</a:t>
                      </a:r>
                      <a:r>
                        <a:rPr lang="en-US" sz="1400" b="0" cap="none" spc="0" baseline="0" dirty="0">
                          <a:solidFill>
                            <a:schemeClr val="tx1"/>
                          </a:solidFill>
                        </a:rPr>
                        <a:t> (SEBI)</a:t>
                      </a:r>
                      <a:endParaRPr lang="en-US" sz="14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SEBI monitors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the securities market. The RHP is to approved by SEBI.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7104529"/>
                  </a:ext>
                </a:extLst>
              </a:tr>
              <a:tr h="746997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Stock Exchanges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The stock exchanges is a platform for listing and trading of securities. Issuer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to appoint one of them as a designated stock exchange.</a:t>
                      </a:r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23359"/>
                  </a:ext>
                </a:extLst>
              </a:tr>
              <a:tr h="483333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Depository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Company to make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agreement with depositories for holding shares in de-mat.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515711"/>
                  </a:ext>
                </a:extLst>
              </a:tr>
              <a:tr h="634310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Registrar and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Share transfer Agent 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Processing applications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forms.</a:t>
                      </a:r>
                    </a:p>
                    <a:p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Prepare documents for finalization of basis of allotment and listing application.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77288"/>
                  </a:ext>
                </a:extLst>
              </a:tr>
              <a:tr h="483333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Lead Manager(s)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Assist in entire IPO process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including filing of prospectus with SEBI.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724583"/>
                  </a:ext>
                </a:extLst>
              </a:tr>
              <a:tr h="634310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Syndicate Members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to accept bids, applications and place orders with respect to the issue and carry on the activity as an underwriter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418866"/>
                  </a:ext>
                </a:extLst>
              </a:tr>
              <a:tr h="558997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Escrow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collection Bank and Bankers to Issue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Collection of application moneys </a:t>
                      </a:r>
                    </a:p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Provide provisional and final certificates.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068235"/>
                  </a:ext>
                </a:extLst>
              </a:tr>
              <a:tr h="374493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Registrar of Companies</a:t>
                      </a: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To approve prospectus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of the Issuer.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9851" marR="109851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246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783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Various Agencies Involved – cont..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763BE8B8-42C0-BCD3-80EC-5775FF2B78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0075911"/>
              </p:ext>
            </p:extLst>
          </p:nvPr>
        </p:nvGraphicFramePr>
        <p:xfrm>
          <a:off x="798513" y="1400419"/>
          <a:ext cx="10594973" cy="4773600"/>
        </p:xfrm>
        <a:graphic>
          <a:graphicData uri="http://schemas.openxmlformats.org/drawingml/2006/table">
            <a:tbl>
              <a:tblPr firstRow="1" bandRow="1">
                <a:noFill/>
                <a:tableStyleId>{93296810-A885-4BE3-A3E7-6D5BEEA58F35}</a:tableStyleId>
              </a:tblPr>
              <a:tblGrid>
                <a:gridCol w="4393091">
                  <a:extLst>
                    <a:ext uri="{9D8B030D-6E8A-4147-A177-3AD203B41FA5}">
                      <a16:colId xmlns:a16="http://schemas.microsoft.com/office/drawing/2014/main" val="877341631"/>
                    </a:ext>
                  </a:extLst>
                </a:gridCol>
                <a:gridCol w="6201882">
                  <a:extLst>
                    <a:ext uri="{9D8B030D-6E8A-4147-A177-3AD203B41FA5}">
                      <a16:colId xmlns:a16="http://schemas.microsoft.com/office/drawing/2014/main" val="140004874"/>
                    </a:ext>
                  </a:extLst>
                </a:gridCol>
              </a:tblGrid>
              <a:tr h="459691"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all" spc="150" dirty="0">
                          <a:solidFill>
                            <a:schemeClr val="lt1"/>
                          </a:solidFill>
                        </a:rPr>
                        <a:t>AGENCY</a:t>
                      </a:r>
                    </a:p>
                  </a:txBody>
                  <a:tcPr marL="109851" marR="109851" marT="109851" marB="109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all" spc="150">
                          <a:solidFill>
                            <a:schemeClr val="lt1"/>
                          </a:solidFill>
                        </a:rPr>
                        <a:t>ROLE AND RESPOSIBILITIES </a:t>
                      </a:r>
                    </a:p>
                  </a:txBody>
                  <a:tcPr marL="109851" marR="109851" marT="109851" marB="10985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3616"/>
                  </a:ext>
                </a:extLst>
              </a:tr>
              <a:tr h="595937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Practicing Company Secretary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To provide</a:t>
                      </a:r>
                      <a:r>
                        <a:rPr lang="en-US" sz="1400" cap="none" spc="0" baseline="0">
                          <a:solidFill>
                            <a:schemeClr val="tx1"/>
                          </a:solidFill>
                        </a:rPr>
                        <a:t> various certificates.</a:t>
                      </a:r>
                    </a:p>
                    <a:p>
                      <a:r>
                        <a:rPr lang="en-US" sz="1400" cap="none" spc="0" baseline="0">
                          <a:solidFill>
                            <a:schemeClr val="tx1"/>
                          </a:solidFill>
                        </a:rPr>
                        <a:t>Assist in complying with provisions of Companies Act and filing.</a:t>
                      </a:r>
                      <a:endParaRPr lang="en-US" sz="1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7104529"/>
                  </a:ext>
                </a:extLst>
              </a:tr>
              <a:tr h="708773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Chartered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Accountants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Restatement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of Financials of the Issuer.</a:t>
                      </a:r>
                    </a:p>
                    <a:p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Issue of various provisional and final certificates.</a:t>
                      </a:r>
                      <a:endParaRPr lang="en-US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23359"/>
                  </a:ext>
                </a:extLst>
              </a:tr>
              <a:tr h="595937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Legal Counsels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conduct due diligence</a:t>
                      </a:r>
                    </a:p>
                    <a:p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Drafting of non- business sections of offer documents.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515711"/>
                  </a:ext>
                </a:extLst>
              </a:tr>
              <a:tr h="601852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Advertising /PR agency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Corporate and Issue advertising / PR </a:t>
                      </a:r>
                    </a:p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Managing logistics of domestic road shows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77288"/>
                  </a:ext>
                </a:extLst>
              </a:tr>
              <a:tr h="458601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IPO Grading Agency (optional) 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Provides IPO grading (grading is voluntary)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724583"/>
                  </a:ext>
                </a:extLst>
              </a:tr>
              <a:tr h="822416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Monitoring Agency 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For an issue size exceeding Rs. 100 Crores</a:t>
                      </a:r>
                    </a:p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Monitors use of proceeds after the closure of the Issue and receipt of funds by the Company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418866"/>
                  </a:ext>
                </a:extLst>
              </a:tr>
              <a:tr h="530393"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Printers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To print prospectus,  abridged prospectus, advertisements</a:t>
                      </a:r>
                      <a:r>
                        <a:rPr lang="en-US" sz="1400" cap="none" spc="0" baseline="0" dirty="0">
                          <a:solidFill>
                            <a:schemeClr val="tx1"/>
                          </a:solidFill>
                        </a:rPr>
                        <a:t> and other stationery. </a:t>
                      </a:r>
                      <a:r>
                        <a:rPr lang="en-US" sz="1400" cap="none" spc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55463" marR="72613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06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81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Critical aspects 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490390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lvl="0" indent="-447675">
              <a:buFont typeface="Wingdings" panose="05000000000000000000" pitchFamily="2" charset="2"/>
              <a:buChar char="Ø"/>
            </a:pPr>
            <a:r>
              <a:rPr lang="en-US" sz="2000" dirty="0"/>
              <a:t>Issuer/ promoter/ promoter Group/ Directors/ Selling Shareholders/ Promoters or Directors of issuer is a promoter or director of any other company is not debarred from accessing capital market.</a:t>
            </a:r>
          </a:p>
          <a:p>
            <a:pPr marL="447675" lvl="0" indent="-447675">
              <a:buFont typeface="Wingdings" panose="05000000000000000000" pitchFamily="2" charset="2"/>
              <a:buChar char="Ø"/>
            </a:pPr>
            <a:r>
              <a:rPr lang="en-US" sz="2000" dirty="0"/>
              <a:t>Issuer/promoters/directors is not a willful defaulter, fraudulent borrower or economic offender.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Issuer to be in compliance with the SEBI (Listing Obligations and Disclosure Requirements) Regulations, 2015, to the extent applicable prior to listing.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Issuer to compound for critical non-compliances if any in the applicable laws.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All the existing shares of the promoter/ promoter group are in dematerialized form prior to IPO.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Employees Stock Option Scheme, if any shall be in compliance with SEBI regulations to the extent applicable.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Issuer to make arrangements for receipt of original consents from the relevant persons residing outside India.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Issuer to comply with minimum promoters contribution (i.e., 25% of the post issue capital).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Issuer to ensure the authorized capital of the Company is sufficient for the present issue.</a:t>
            </a:r>
          </a:p>
        </p:txBody>
      </p:sp>
    </p:spTree>
    <p:extLst>
      <p:ext uri="{BB962C8B-B14F-4D97-AF65-F5344CB8AC3E}">
        <p14:creationId xmlns:p14="http://schemas.microsoft.com/office/powerpoint/2010/main" val="1746995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92000">
                <a:srgbClr val="11AF86">
                  <a:alpha val="93725"/>
                </a:srgbClr>
              </a:gs>
              <a:gs pos="10000">
                <a:srgbClr val="CAF8AA">
                  <a:alpha val="73725"/>
                </a:srgb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3577" y="5144393"/>
            <a:ext cx="4367671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rtlCol="0" anchor="b">
            <a:spAutoFit/>
          </a:bodyPr>
          <a:lstStyle/>
          <a:p>
            <a:r>
              <a:rPr lang="en-US" sz="6000" dirty="0">
                <a:solidFill>
                  <a:schemeClr val="lt1"/>
                </a:solidFill>
                <a:latin typeface="Arial Black" panose="020B0A04020102020204" pitchFamily="34" charset="0"/>
              </a:rPr>
              <a:t>Thank you</a:t>
            </a:r>
            <a:endParaRPr lang="en-US" sz="6000" dirty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23889" y="620712"/>
            <a:ext cx="10909299" cy="5580063"/>
            <a:chOff x="-1873250" y="-421223"/>
            <a:chExt cx="2190750" cy="2186523"/>
          </a:xfrm>
        </p:grpSpPr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-1873250" y="-88900"/>
              <a:ext cx="1565275" cy="1854200"/>
            </a:xfrm>
            <a:custGeom>
              <a:avLst/>
              <a:gdLst>
                <a:gd name="T0" fmla="*/ 986 w 986"/>
                <a:gd name="T1" fmla="*/ 1168 h 1168"/>
                <a:gd name="T2" fmla="*/ 0 w 986"/>
                <a:gd name="T3" fmla="*/ 1168 h 1168"/>
                <a:gd name="T4" fmla="*/ 0 w 986"/>
                <a:gd name="T5" fmla="*/ 0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86" h="1168">
                  <a:moveTo>
                    <a:pt x="986" y="1168"/>
                  </a:moveTo>
                  <a:lnTo>
                    <a:pt x="0" y="1168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-60325" y="-416854"/>
              <a:ext cx="377825" cy="1349910"/>
            </a:xfrm>
            <a:custGeom>
              <a:avLst/>
              <a:gdLst>
                <a:gd name="T0" fmla="*/ 0 w 238"/>
                <a:gd name="T1" fmla="*/ 0 h 1172"/>
                <a:gd name="T2" fmla="*/ 238 w 238"/>
                <a:gd name="T3" fmla="*/ 0 h 1172"/>
                <a:gd name="T4" fmla="*/ 238 w 238"/>
                <a:gd name="T5" fmla="*/ 1172 h 1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1172">
                  <a:moveTo>
                    <a:pt x="0" y="0"/>
                  </a:moveTo>
                  <a:lnTo>
                    <a:pt x="238" y="0"/>
                  </a:lnTo>
                  <a:lnTo>
                    <a:pt x="238" y="1172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-1842005" y="-421223"/>
              <a:ext cx="1714500" cy="1248311"/>
            </a:xfrm>
            <a:custGeom>
              <a:avLst/>
              <a:gdLst>
                <a:gd name="T0" fmla="*/ 0 w 1080"/>
                <a:gd name="T1" fmla="*/ 1065 h 1065"/>
                <a:gd name="T2" fmla="*/ 0 w 1080"/>
                <a:gd name="T3" fmla="*/ 0 h 1065"/>
                <a:gd name="T4" fmla="*/ 1080 w 1080"/>
                <a:gd name="T5" fmla="*/ 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0" h="1065">
                  <a:moveTo>
                    <a:pt x="0" y="1065"/>
                  </a:moveTo>
                  <a:lnTo>
                    <a:pt x="0" y="0"/>
                  </a:lnTo>
                  <a:lnTo>
                    <a:pt x="1080" y="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-60325" y="1146175"/>
              <a:ext cx="377825" cy="619125"/>
            </a:xfrm>
            <a:custGeom>
              <a:avLst/>
              <a:gdLst>
                <a:gd name="T0" fmla="*/ 238 w 238"/>
                <a:gd name="T1" fmla="*/ 0 h 390"/>
                <a:gd name="T2" fmla="*/ 238 w 238"/>
                <a:gd name="T3" fmla="*/ 390 h 390"/>
                <a:gd name="T4" fmla="*/ 0 w 238"/>
                <a:gd name="T5" fmla="*/ 390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8" h="390">
                  <a:moveTo>
                    <a:pt x="238" y="0"/>
                  </a:moveTo>
                  <a:lnTo>
                    <a:pt x="238" y="390"/>
                  </a:lnTo>
                  <a:lnTo>
                    <a:pt x="0" y="390"/>
                  </a:lnTo>
                </a:path>
              </a:pathLst>
            </a:custGeom>
            <a:noFill/>
            <a:ln w="12700" cap="flat">
              <a:solidFill>
                <a:srgbClr val="F6F6F9">
                  <a:alpha val="76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6334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59197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Eligibility Norms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777501-C8AE-FDF0-0640-DC507AC12BA8}"/>
              </a:ext>
            </a:extLst>
          </p:cNvPr>
          <p:cNvSpPr txBox="1">
            <a:spLocks/>
          </p:cNvSpPr>
          <p:nvPr/>
        </p:nvSpPr>
        <p:spPr>
          <a:xfrm>
            <a:off x="644508" y="1280683"/>
            <a:ext cx="10517187" cy="526297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2000" dirty="0"/>
              <a:t>The Issuer shall be eligible to make an IPO, only if -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Net tangible assets – at-least Rs. 3 crores </a:t>
            </a:r>
            <a:r>
              <a:rPr lang="en-US" sz="2000" b="1" dirty="0"/>
              <a:t>in each of the preceding 3 full years </a:t>
            </a:r>
            <a:r>
              <a:rPr lang="en-US" sz="2000" dirty="0"/>
              <a:t>of which not more than 50% are held in monetary assets. If monetary assets are &gt; 50% of the net tangible assets, utilize such excess in its business or project. This limit shall not be applicable in case IPO is entirely through OFS.     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b="1" dirty="0"/>
              <a:t>Average</a:t>
            </a:r>
            <a:r>
              <a:rPr lang="en-US" sz="2000" dirty="0"/>
              <a:t> Operating profits – Minimum of Rs. 15 crores during the preceding 3 years 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b="1" dirty="0"/>
              <a:t>Net worth </a:t>
            </a:r>
            <a:r>
              <a:rPr lang="en-US" sz="2000" dirty="0"/>
              <a:t>– at-least Rs. 1 crore in each </a:t>
            </a:r>
            <a:r>
              <a:rPr lang="en-US" sz="2000" b="1" dirty="0"/>
              <a:t>of the preceding 3 full years.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Change in name during the last one year – Minimum of 50% of revenue for the preceding one full year from the new activity denoted by the new name.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2000" dirty="0"/>
              <a:t>The above parameters are calculated on restated and consolidated financial statements.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2000" b="1" dirty="0"/>
              <a:t>The Issuer not satisfying the above conditions shall: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Make an IPO through BB process only; and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Minimum 75% of net offer to QIB’s. </a:t>
            </a:r>
          </a:p>
          <a:p>
            <a:pPr algn="just" defTabSz="1008000">
              <a:spcBef>
                <a:spcPts val="1200"/>
              </a:spcBef>
            </a:pPr>
            <a:r>
              <a:rPr lang="en-US" sz="2000" b="1" dirty="0"/>
              <a:t>Net Tangible Assets</a:t>
            </a:r>
            <a:r>
              <a:rPr lang="en-US" sz="2000" dirty="0"/>
              <a:t>: mean the sum of all net assets of the issuer, excluding intangible assets.</a:t>
            </a:r>
          </a:p>
        </p:txBody>
      </p:sp>
    </p:spTree>
    <p:extLst>
      <p:ext uri="{BB962C8B-B14F-4D97-AF65-F5344CB8AC3E}">
        <p14:creationId xmlns:p14="http://schemas.microsoft.com/office/powerpoint/2010/main" val="224832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59197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General Conditions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777501-C8AE-FDF0-0640-DC507AC12BA8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543225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b="1" dirty="0"/>
              <a:t>Minimum Promoters Contribution: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Promoters to hold </a:t>
            </a:r>
            <a:r>
              <a:rPr lang="en-US" sz="1800" dirty="0" err="1"/>
              <a:t>atleast</a:t>
            </a:r>
            <a:r>
              <a:rPr lang="en-US" sz="1800" dirty="0"/>
              <a:t> 20% of the post issue capital. </a:t>
            </a:r>
          </a:p>
          <a:p>
            <a:pPr marL="444500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Any shortfall can be met by AIF or Foreign VC Investors or Scheduled Commercial banks or PFI or Insurance Companies to a maximum of 10%. 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b="1" dirty="0"/>
              <a:t>Securities ineligible for minimum contribution: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dirty="0"/>
              <a:t>Acquired during the preceding 3 years </a:t>
            </a:r>
          </a:p>
          <a:p>
            <a:pPr lvl="1" algn="just" defTabSz="1008000">
              <a:spcBef>
                <a:spcPts val="1200"/>
              </a:spcBef>
            </a:pPr>
            <a:r>
              <a:rPr lang="en-US" sz="1800" dirty="0"/>
              <a:t>for consideration other than cash and revaluation of assets </a:t>
            </a:r>
          </a:p>
          <a:p>
            <a:pPr lvl="1" algn="just" defTabSz="1008000">
              <a:spcBef>
                <a:spcPts val="1200"/>
              </a:spcBef>
            </a:pPr>
            <a:r>
              <a:rPr lang="en-US" sz="1800" dirty="0"/>
              <a:t>Acquired as capitalization of intangible assets is involved.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dirty="0"/>
              <a:t>Acquired during the preceding 1 year:</a:t>
            </a:r>
          </a:p>
          <a:p>
            <a:pPr lvl="1" algn="just" defTabSz="1008000">
              <a:spcBef>
                <a:spcPts val="1200"/>
              </a:spcBef>
            </a:pPr>
            <a:r>
              <a:rPr lang="en-US" sz="1800" dirty="0"/>
              <a:t>at a price lower than the Issue price, unless promoters pay the difference price.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dirty="0"/>
              <a:t>Exception in both cases above made for shares acquired pursuant to scheme of merger in lieu of business and invested capital that had been in existence for a period of more than 1 year prior to such approval</a:t>
            </a:r>
          </a:p>
          <a:p>
            <a:pPr lvl="1" algn="just" defTabSz="1008000">
              <a:spcBef>
                <a:spcPts val="1200"/>
              </a:spcBef>
            </a:pPr>
            <a:r>
              <a:rPr lang="en-US" sz="1800" dirty="0"/>
              <a:t>Pledged securities held by the Promoters. </a:t>
            </a:r>
          </a:p>
          <a:p>
            <a:pPr marL="457200" lvl="1" indent="0" defTabSz="1008000">
              <a:spcBef>
                <a:spcPts val="1200"/>
              </a:spcBef>
              <a:buNone/>
            </a:pPr>
            <a:r>
              <a:rPr lang="en-US" sz="1800" b="1" dirty="0"/>
              <a:t>Note: </a:t>
            </a:r>
            <a:r>
              <a:rPr lang="en-US" sz="1800" dirty="0"/>
              <a:t>A professionally managed company is not required to meet the minimum promoter contribution requirements. </a:t>
            </a:r>
          </a:p>
        </p:txBody>
      </p:sp>
    </p:spTree>
    <p:extLst>
      <p:ext uri="{BB962C8B-B14F-4D97-AF65-F5344CB8AC3E}">
        <p14:creationId xmlns:p14="http://schemas.microsoft.com/office/powerpoint/2010/main" val="3354883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General Conditions– </a:t>
            </a:r>
            <a:r>
              <a:rPr lang="en-US" sz="36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cont</a:t>
            </a:r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…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777501-C8AE-FDF0-0640-DC507AC12BA8}"/>
              </a:ext>
            </a:extLst>
          </p:cNvPr>
          <p:cNvSpPr txBox="1">
            <a:spLocks/>
          </p:cNvSpPr>
          <p:nvPr/>
        </p:nvSpPr>
        <p:spPr>
          <a:xfrm>
            <a:off x="798512" y="1505396"/>
            <a:ext cx="10517187" cy="445968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b="1" dirty="0"/>
              <a:t>Lock-in of promoter shares: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Minimum promoters contribution to be Lock-in for 18 months.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Excess promoters contribution to be lock in for 6 months.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dirty="0"/>
              <a:t>        From the date of allotment in the IPO.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b="1" dirty="0"/>
              <a:t>Lock-in of shares of other shareholders: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Pre issue capital locked in for a period of 6 months from the date of allotment, except:</a:t>
            </a:r>
          </a:p>
          <a:p>
            <a:pPr lvl="2" algn="just" defTabSz="1008000">
              <a:spcBef>
                <a:spcPts val="1200"/>
              </a:spcBef>
            </a:pPr>
            <a:r>
              <a:rPr lang="en-US" sz="1800" dirty="0"/>
              <a:t>Shares held by a venture capital fund or a foreign venture capital investor or AIF Category I and II shall be locked in for at-least six month from the date of purchase by them. </a:t>
            </a:r>
          </a:p>
          <a:p>
            <a:pPr lvl="2" algn="just" defTabSz="1008000">
              <a:spcBef>
                <a:spcPts val="1200"/>
              </a:spcBef>
            </a:pPr>
            <a:r>
              <a:rPr lang="en-US" sz="1800" dirty="0"/>
              <a:t>Equity shares allotted to employees under ESOP scheme subject to disclosure under offer document. 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1800" b="1" dirty="0"/>
              <a:t>Relaxation of Lock-in:</a:t>
            </a:r>
          </a:p>
          <a:p>
            <a:pPr lvl="2" algn="just" defTabSz="1008000">
              <a:spcBef>
                <a:spcPts val="1200"/>
              </a:spcBef>
            </a:pPr>
            <a:r>
              <a:rPr lang="en-US" sz="1800" dirty="0"/>
              <a:t>Inter-se transfer of shares among Promoters or pre-IPO holders subject to continuation of residual lock-in period with the new holders.</a:t>
            </a:r>
          </a:p>
        </p:txBody>
      </p:sp>
    </p:spTree>
    <p:extLst>
      <p:ext uri="{BB962C8B-B14F-4D97-AF65-F5344CB8AC3E}">
        <p14:creationId xmlns:p14="http://schemas.microsoft.com/office/powerpoint/2010/main" val="358656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General Conditions– </a:t>
            </a:r>
            <a:r>
              <a:rPr lang="en-US" sz="36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cont</a:t>
            </a:r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…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02EE02E-81E9-B7D9-1046-A663F4353ED3}"/>
              </a:ext>
            </a:extLst>
          </p:cNvPr>
          <p:cNvSpPr txBox="1">
            <a:spLocks/>
          </p:cNvSpPr>
          <p:nvPr/>
        </p:nvSpPr>
        <p:spPr>
          <a:xfrm>
            <a:off x="798512" y="1502064"/>
            <a:ext cx="10517187" cy="467820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2000" b="1" dirty="0"/>
              <a:t>Offer for Sale: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Only Shares held for &gt; 1 year as of DRHP filing date qualify for OFS.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Bonus shares issued &lt; 1 year out of free reserves/ share premium, however, are eligible for OFS.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For OFS portion from shares arising out of compulsory convertible securities, such conversion required prior to RHP filing.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OFS by a shareholder along with PAC &gt; 25% of the pre-issue shareholding, shall not exceed more than 50% of their pre-issue shareholding.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OFS by a shareholder along with PAC &lt; 25% of the pre-issue shareholding, shall not exceed more than 10% of pre-issue shareholding of the issuer.</a:t>
            </a:r>
          </a:p>
          <a:p>
            <a:pPr marL="0" indent="0" algn="just" defTabSz="1008000">
              <a:spcBef>
                <a:spcPts val="1200"/>
              </a:spcBef>
              <a:buNone/>
            </a:pPr>
            <a:r>
              <a:rPr lang="en-US" sz="2000" b="1" dirty="0"/>
              <a:t>Other Conditions:</a:t>
            </a:r>
          </a:p>
          <a:p>
            <a:pPr marL="901700" lvl="1" indent="-444500" algn="just" defTabSz="10080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Financials cannot be older than 6 months from DRHP — Financials not to be older than 135 days from auditor’s comfort letter perspective.</a:t>
            </a:r>
          </a:p>
        </p:txBody>
      </p:sp>
    </p:spTree>
    <p:extLst>
      <p:ext uri="{BB962C8B-B14F-4D97-AF65-F5344CB8AC3E}">
        <p14:creationId xmlns:p14="http://schemas.microsoft.com/office/powerpoint/2010/main" val="1724146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Other Relevant Provisions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515012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RESERVATIONS:</a:t>
            </a:r>
          </a:p>
          <a:p>
            <a:pPr lvl="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If all the eligibility criteria is met by Issuer:</a:t>
            </a:r>
          </a:p>
          <a:p>
            <a:pPr marL="457200" lvl="1" indent="0" algn="just">
              <a:lnSpc>
                <a:spcPct val="90000"/>
              </a:lnSpc>
              <a:buNone/>
            </a:pPr>
            <a:r>
              <a:rPr lang="en-US" sz="1400" dirty="0"/>
              <a:t>Net offer shall be as follows: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Min 35% - RII.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Min 15% - Non-Institutional investors.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Max 15% - QIB, out of which 5% to MFs.</a:t>
            </a:r>
          </a:p>
          <a:p>
            <a:pPr lvl="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If the eligibility criteria is not met and issue through BB Process:</a:t>
            </a:r>
          </a:p>
          <a:p>
            <a:pPr marL="457200" lvl="1" indent="0" algn="just">
              <a:lnSpc>
                <a:spcPct val="90000"/>
              </a:lnSpc>
              <a:buNone/>
            </a:pPr>
            <a:r>
              <a:rPr lang="en-US" sz="1400" dirty="0"/>
              <a:t>Net offer shall be distributed as follows: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Min 75% - QIB, out of which 5% to MFs.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Max 15% - Non institutional investors.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Max 10% - RII.</a:t>
            </a:r>
          </a:p>
          <a:p>
            <a:pPr lvl="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Through BB process:</a:t>
            </a:r>
          </a:p>
          <a:p>
            <a:pPr marL="457200" lvl="1" indent="0" algn="just">
              <a:lnSpc>
                <a:spcPct val="90000"/>
              </a:lnSpc>
            </a:pPr>
            <a:r>
              <a:rPr lang="en-US" sz="1400" dirty="0"/>
              <a:t>60% of portion available for QIB to anchor investors, subject to conditions specified.</a:t>
            </a:r>
          </a:p>
          <a:p>
            <a:pPr marL="457200" lvl="1" indent="0" algn="just">
              <a:lnSpc>
                <a:spcPct val="90000"/>
              </a:lnSpc>
            </a:pPr>
            <a:r>
              <a:rPr lang="en-US" sz="1400" dirty="0"/>
              <a:t>1/3</a:t>
            </a:r>
            <a:r>
              <a:rPr lang="en-US" sz="1400" baseline="30000" dirty="0"/>
              <a:t>rd</a:t>
            </a:r>
            <a:r>
              <a:rPr lang="en-US" sz="1400" dirty="0"/>
              <a:t> of the portion available to non-institutional investors shall be reserved for application size of more than 2 lakhs and </a:t>
            </a:r>
            <a:r>
              <a:rPr lang="en-US" sz="1400" dirty="0" err="1"/>
              <a:t>upto</a:t>
            </a:r>
            <a:r>
              <a:rPr lang="en-US" sz="1400" dirty="0"/>
              <a:t> 10 lakhs.</a:t>
            </a:r>
          </a:p>
          <a:p>
            <a:pPr marL="457200" lvl="1" indent="0" algn="just">
              <a:lnSpc>
                <a:spcPct val="90000"/>
              </a:lnSpc>
            </a:pPr>
            <a:r>
              <a:rPr lang="en-US" sz="1400" dirty="0"/>
              <a:t>2/3</a:t>
            </a:r>
            <a:r>
              <a:rPr lang="en-US" sz="1400" baseline="30000" dirty="0"/>
              <a:t>rd</a:t>
            </a:r>
            <a:r>
              <a:rPr lang="en-US" sz="1400" dirty="0"/>
              <a:t> of the portion available to non-institutional investors shall be reserved for application size of more than 10 lakhs.</a:t>
            </a:r>
          </a:p>
          <a:p>
            <a:pPr lvl="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Other than through BB process:</a:t>
            </a:r>
          </a:p>
          <a:p>
            <a:pPr marL="457200" lvl="1" indent="0" algn="just">
              <a:lnSpc>
                <a:spcPct val="90000"/>
              </a:lnSpc>
              <a:buNone/>
            </a:pPr>
            <a:r>
              <a:rPr lang="en-US" sz="1400" dirty="0"/>
              <a:t>Net offer shall be as follows: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Min 50% - RII.</a:t>
            </a:r>
          </a:p>
          <a:p>
            <a:pPr lvl="1" algn="just">
              <a:lnSpc>
                <a:spcPct val="90000"/>
              </a:lnSpc>
            </a:pPr>
            <a:r>
              <a:rPr lang="en-US" sz="1400" dirty="0"/>
              <a:t>Remaining to individual applicants and other corporate bodies.</a:t>
            </a:r>
          </a:p>
        </p:txBody>
      </p:sp>
    </p:spTree>
    <p:extLst>
      <p:ext uri="{BB962C8B-B14F-4D97-AF65-F5344CB8AC3E}">
        <p14:creationId xmlns:p14="http://schemas.microsoft.com/office/powerpoint/2010/main" val="3192687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Other Relevant Provisions – </a:t>
            </a:r>
            <a:r>
              <a:rPr lang="en-US" sz="36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Cont</a:t>
            </a:r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…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02EE02E-81E9-B7D9-1046-A663F4353ED3}"/>
              </a:ext>
            </a:extLst>
          </p:cNvPr>
          <p:cNvSpPr txBox="1">
            <a:spLocks/>
          </p:cNvSpPr>
          <p:nvPr/>
        </p:nvSpPr>
        <p:spPr>
          <a:xfrm>
            <a:off x="798512" y="1502064"/>
            <a:ext cx="10517187" cy="437914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90000"/>
              </a:lnSpc>
              <a:buNone/>
            </a:pPr>
            <a:r>
              <a:rPr lang="en-US" sz="2000" b="1" dirty="0"/>
              <a:t>RESERVATIONS ON A COMPETITIVE BASIS</a:t>
            </a:r>
            <a:r>
              <a:rPr lang="en-US" sz="1600" dirty="0"/>
              <a:t>: 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Reservation on competitive basis for following categories allowed in a Book Build IPO: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Employees of the issuer including employees of promoter companies in case of a new issuer.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Value of allotment in pursuance to reservation in employee reservation portion shall not exceed two lakhs. 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Shareholders (other than promoters) of: Listed promoter companies or listed subsidiaries. 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Business associates including depositors, bondholders or subscribers to services of the company. 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In a non book-built IPO, reservation is not allowed for business associates.</a:t>
            </a:r>
          </a:p>
          <a:p>
            <a:pPr marL="57150" indent="0" algn="just">
              <a:lnSpc>
                <a:spcPct val="90000"/>
              </a:lnSpc>
              <a:buNone/>
            </a:pPr>
            <a:r>
              <a:rPr lang="en-US" sz="2000" b="1" dirty="0"/>
              <a:t>RESTRICTIONS: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The aggregate of reservations for employees shall not exceed 5% of the post issue capital.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Reservations for shareholders shall not exceed 10% of the issue size. 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Reservations for business associates shall not exceed 5% of the issue size. </a:t>
            </a:r>
          </a:p>
          <a:p>
            <a:pPr lvl="1" algn="just">
              <a:lnSpc>
                <a:spcPct val="90000"/>
              </a:lnSpc>
            </a:pPr>
            <a:r>
              <a:rPr lang="en-US" sz="1800" dirty="0"/>
              <a:t>No further application in the net offer to the public category from applicants in the reserved category (other than employees or retail shareholders) shall be entertained. </a:t>
            </a:r>
          </a:p>
        </p:txBody>
      </p:sp>
    </p:spTree>
    <p:extLst>
      <p:ext uri="{BB962C8B-B14F-4D97-AF65-F5344CB8AC3E}">
        <p14:creationId xmlns:p14="http://schemas.microsoft.com/office/powerpoint/2010/main" val="2487019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Key Activities Involved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399596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2925" indent="-54292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b="1" dirty="0"/>
              <a:t>Capital Structure: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	sufficient authorized capital of the company. </a:t>
            </a:r>
          </a:p>
          <a:p>
            <a:pPr marL="542925" indent="-54292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b="1" dirty="0"/>
              <a:t>Restatement of Financials: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000" dirty="0"/>
              <a:t>	For a period of preceding three financial years and stub period not older than 6 months.</a:t>
            </a:r>
          </a:p>
          <a:p>
            <a:pPr marL="542925" indent="-54292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b="1" dirty="0"/>
              <a:t>Board composition and committee constitution:</a:t>
            </a:r>
            <a:r>
              <a:rPr lang="en-US" sz="2000" dirty="0"/>
              <a:t> </a:t>
            </a:r>
          </a:p>
          <a:p>
            <a:pPr marL="895350" lvl="2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dirty="0"/>
              <a:t>One-third of the Board to be Independent Directors in case of a non-executive Chairman; One-half to be independent Directors in case of an executive Chairman.</a:t>
            </a:r>
          </a:p>
          <a:p>
            <a:pPr marL="895350" lvl="2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dirty="0"/>
              <a:t>One-half to be independent Directors in case where a promoter or a person related to promoters is the non-executive Chairman. </a:t>
            </a:r>
          </a:p>
          <a:p>
            <a:pPr marL="895350" lvl="2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dirty="0"/>
              <a:t>Create Audit, Nomination and Remuneration, Risk Management and Stakeholders committees, with appropriate independent representation.</a:t>
            </a:r>
          </a:p>
        </p:txBody>
      </p:sp>
    </p:spTree>
    <p:extLst>
      <p:ext uri="{BB962C8B-B14F-4D97-AF65-F5344CB8AC3E}">
        <p14:creationId xmlns:p14="http://schemas.microsoft.com/office/powerpoint/2010/main" val="349524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98513" y="554622"/>
            <a:ext cx="8574087" cy="498598"/>
          </a:xfrm>
        </p:spPr>
        <p:txBody>
          <a:bodyPr wrap="square" anchor="t" anchorCtr="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Key Activities Involved– </a:t>
            </a:r>
            <a:r>
              <a:rPr lang="en-US" sz="36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Cont</a:t>
            </a:r>
            <a:r>
              <a:rPr lang="en-US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…</a:t>
            </a:r>
            <a:endParaRPr lang="en-US" sz="3600" b="1" dirty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2E4FE82A-D500-9353-110E-0309F0C24FAA}"/>
              </a:ext>
            </a:extLst>
          </p:cNvPr>
          <p:cNvSpPr/>
          <p:nvPr/>
        </p:nvSpPr>
        <p:spPr>
          <a:xfrm rot="5400000">
            <a:off x="114300" y="643522"/>
            <a:ext cx="495300" cy="317500"/>
          </a:xfrm>
          <a:prstGeom prst="triangle">
            <a:avLst/>
          </a:prstGeom>
          <a:solidFill>
            <a:srgbClr val="CAF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E55BC0-BA10-C398-2BDD-226B96C09A3C}"/>
              </a:ext>
            </a:extLst>
          </p:cNvPr>
          <p:cNvSpPr txBox="1">
            <a:spLocks/>
          </p:cNvSpPr>
          <p:nvPr/>
        </p:nvSpPr>
        <p:spPr>
          <a:xfrm>
            <a:off x="798512" y="1273464"/>
            <a:ext cx="10517187" cy="2985433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Conversion of issuer from private limited to public limited.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Amendment of Articles of Association of the issuer.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Obtaining Board and shareholders approval for IPO and constitution of IPO committee.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Obtaining electronic connectivity with both CDSL and NSDL.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Pre-due diligence and Creation of Data room for external due diligence.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Formulation of mandatory policies applicable to listed entities.</a:t>
            </a:r>
          </a:p>
          <a:p>
            <a:pPr marL="447675" indent="-447675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Identification of objects in line with business plan ideally for next 2-3 years for use of IPO proceeds. </a:t>
            </a:r>
          </a:p>
        </p:txBody>
      </p:sp>
    </p:spTree>
    <p:extLst>
      <p:ext uri="{BB962C8B-B14F-4D97-AF65-F5344CB8AC3E}">
        <p14:creationId xmlns:p14="http://schemas.microsoft.com/office/powerpoint/2010/main" val="7246256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294</TotalTime>
  <Words>1936</Words>
  <Application>Microsoft Office PowerPoint</Application>
  <PresentationFormat>Widescreen</PresentationFormat>
  <Paragraphs>209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Century Gothic</vt:lpstr>
      <vt:lpstr>Wingdings</vt:lpstr>
      <vt:lpstr>Office Theme</vt:lpstr>
      <vt:lpstr>think-cell Slide</vt:lpstr>
      <vt:lpstr>PowerPoint Presentation</vt:lpstr>
      <vt:lpstr>Eligibility Norms</vt:lpstr>
      <vt:lpstr>General Conditions</vt:lpstr>
      <vt:lpstr>General Conditions– cont…</vt:lpstr>
      <vt:lpstr>General Conditions– cont…</vt:lpstr>
      <vt:lpstr>Other Relevant Provisions</vt:lpstr>
      <vt:lpstr>Other Relevant Provisions – Cont…</vt:lpstr>
      <vt:lpstr>Key Activities Involved</vt:lpstr>
      <vt:lpstr>Key Activities Involved– Cont…</vt:lpstr>
      <vt:lpstr>Road Map </vt:lpstr>
      <vt:lpstr>Road Map – Cont..</vt:lpstr>
      <vt:lpstr>Various Agencies Involved</vt:lpstr>
      <vt:lpstr>Various Agencies Involved – cont..</vt:lpstr>
      <vt:lpstr>Critical aspects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Suraj Bhoir</dc:creator>
  <cp:lastModifiedBy>Prashant kumar Jain</cp:lastModifiedBy>
  <cp:revision>9</cp:revision>
  <cp:lastPrinted>2023-01-06T10:46:28Z</cp:lastPrinted>
  <dcterms:created xsi:type="dcterms:W3CDTF">2023-01-05T12:36:43Z</dcterms:created>
  <dcterms:modified xsi:type="dcterms:W3CDTF">2023-03-30T09:59:41Z</dcterms:modified>
</cp:coreProperties>
</file>