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9" r:id="rId3"/>
    <p:sldId id="257" r:id="rId4"/>
    <p:sldId id="310" r:id="rId5"/>
    <p:sldId id="314" r:id="rId6"/>
    <p:sldId id="334" r:id="rId7"/>
    <p:sldId id="320" r:id="rId8"/>
    <p:sldId id="289" r:id="rId9"/>
    <p:sldId id="338" r:id="rId10"/>
    <p:sldId id="321" r:id="rId11"/>
    <p:sldId id="306" r:id="rId12"/>
    <p:sldId id="335" r:id="rId13"/>
    <p:sldId id="336" r:id="rId14"/>
    <p:sldId id="337" r:id="rId15"/>
    <p:sldId id="266" r:id="rId16"/>
    <p:sldId id="287" r:id="rId17"/>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B2C90"/>
    <a:srgbClr val="080A6E"/>
    <a:srgbClr val="4848C8"/>
    <a:srgbClr val="831516"/>
    <a:srgbClr val="F6C6C6"/>
    <a:srgbClr val="E872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2" autoAdjust="0"/>
    <p:restoredTop sz="94660"/>
  </p:normalViewPr>
  <p:slideViewPr>
    <p:cSldViewPr snapToGrid="0" snapToObjects="1">
      <p:cViewPr varScale="1">
        <p:scale>
          <a:sx n="94" d="100"/>
          <a:sy n="94" d="100"/>
        </p:scale>
        <p:origin x="684" y="90"/>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B15AF2-EE04-4527-B84C-156FADC76052}" type="datetimeFigureOut">
              <a:rPr lang="en-US" smtClean="0"/>
              <a:t>3/31/2023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8DFE00-C091-41AC-99C1-4B027EE0D24C}" type="slidenum">
              <a:rPr lang="en-US" smtClean="0"/>
              <a:t>‹#›</a:t>
            </a:fld>
            <a:endParaRPr lang="en-US"/>
          </a:p>
        </p:txBody>
      </p:sp>
    </p:spTree>
    <p:extLst>
      <p:ext uri="{BB962C8B-B14F-4D97-AF65-F5344CB8AC3E}">
        <p14:creationId xmlns:p14="http://schemas.microsoft.com/office/powerpoint/2010/main" val="1249943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7352" y="1597819"/>
            <a:ext cx="7772400" cy="1102519"/>
          </a:xfrm>
        </p:spPr>
        <p:txBody>
          <a:bodyPr/>
          <a:lstStyle>
            <a:lvl1pPr algn="ctr">
              <a:defRPr b="0"/>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0614979-AFF8-4573-8E7A-F53F8E9E18F6}"/>
              </a:ext>
            </a:extLst>
          </p:cNvPr>
          <p:cNvSpPr>
            <a:spLocks noGrp="1"/>
          </p:cNvSpPr>
          <p:nvPr>
            <p:ph type="dt" sz="half" idx="10"/>
          </p:nvPr>
        </p:nvSpPr>
        <p:spPr/>
        <p:txBody>
          <a:bodyPr/>
          <a:lstStyle>
            <a:lvl1pPr>
              <a:defRPr/>
            </a:lvl1pPr>
          </a:lstStyle>
          <a:p>
            <a:pPr>
              <a:defRPr/>
            </a:pPr>
            <a:fld id="{9564E321-1864-4F6C-9FBA-FFE000F90CAC}" type="datetime1">
              <a:rPr lang="en-US" smtClean="0"/>
              <a:t>3/31/2023</a:t>
            </a:fld>
            <a:endParaRPr lang="en-US"/>
          </a:p>
        </p:txBody>
      </p:sp>
      <p:sp>
        <p:nvSpPr>
          <p:cNvPr id="5" name="Footer Placeholder 4">
            <a:extLst>
              <a:ext uri="{FF2B5EF4-FFF2-40B4-BE49-F238E27FC236}">
                <a16:creationId xmlns:a16="http://schemas.microsoft.com/office/drawing/2014/main" id="{9C446C62-B1F5-448B-845C-349B6826D6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6E7A06A-5D85-4060-92A8-91347BD2D4C7}"/>
              </a:ext>
            </a:extLst>
          </p:cNvPr>
          <p:cNvSpPr>
            <a:spLocks noGrp="1"/>
          </p:cNvSpPr>
          <p:nvPr>
            <p:ph type="sldNum" sz="quarter" idx="12"/>
          </p:nvPr>
        </p:nvSpPr>
        <p:spPr/>
        <p:txBody>
          <a:bodyPr/>
          <a:lstStyle>
            <a:lvl1pPr>
              <a:defRPr/>
            </a:lvl1pPr>
          </a:lstStyle>
          <a:p>
            <a:fld id="{93FCDFDF-4C57-4048-8178-A6820B114850}" type="slidenum">
              <a:rPr lang="en-US" altLang="en-US"/>
              <a:pPr/>
              <a:t>‹#›</a:t>
            </a:fld>
            <a:endParaRPr lang="en-US" altLang="en-US"/>
          </a:p>
        </p:txBody>
      </p:sp>
    </p:spTree>
    <p:extLst>
      <p:ext uri="{BB962C8B-B14F-4D97-AF65-F5344CB8AC3E}">
        <p14:creationId xmlns:p14="http://schemas.microsoft.com/office/powerpoint/2010/main" val="1035028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0421E-5EA7-45E5-A08D-486D031F2A8B}"/>
              </a:ext>
            </a:extLst>
          </p:cNvPr>
          <p:cNvSpPr>
            <a:spLocks noGrp="1"/>
          </p:cNvSpPr>
          <p:nvPr>
            <p:ph type="dt" sz="half" idx="10"/>
          </p:nvPr>
        </p:nvSpPr>
        <p:spPr/>
        <p:txBody>
          <a:bodyPr/>
          <a:lstStyle>
            <a:lvl1pPr>
              <a:defRPr/>
            </a:lvl1pPr>
          </a:lstStyle>
          <a:p>
            <a:pPr>
              <a:defRPr/>
            </a:pPr>
            <a:fld id="{CBB62E6E-96A0-4D66-93FD-B5A580C63BFD}" type="datetime1">
              <a:rPr lang="en-US" smtClean="0"/>
              <a:t>3/31/2023</a:t>
            </a:fld>
            <a:endParaRPr lang="en-US"/>
          </a:p>
        </p:txBody>
      </p:sp>
      <p:sp>
        <p:nvSpPr>
          <p:cNvPr id="5" name="Footer Placeholder 4">
            <a:extLst>
              <a:ext uri="{FF2B5EF4-FFF2-40B4-BE49-F238E27FC236}">
                <a16:creationId xmlns:a16="http://schemas.microsoft.com/office/drawing/2014/main" id="{EDB0D5E2-0D6C-43D9-95D6-75FD0813388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DF21821-D25A-4373-8F50-0923F254EB23}"/>
              </a:ext>
            </a:extLst>
          </p:cNvPr>
          <p:cNvSpPr>
            <a:spLocks noGrp="1"/>
          </p:cNvSpPr>
          <p:nvPr>
            <p:ph type="sldNum" sz="quarter" idx="12"/>
          </p:nvPr>
        </p:nvSpPr>
        <p:spPr/>
        <p:txBody>
          <a:bodyPr/>
          <a:lstStyle>
            <a:lvl1pPr>
              <a:defRPr/>
            </a:lvl1pPr>
          </a:lstStyle>
          <a:p>
            <a:fld id="{083EA6AD-6BB0-436C-9D75-896DF6C25AAF}" type="slidenum">
              <a:rPr lang="en-US" altLang="en-US"/>
              <a:pPr/>
              <a:t>‹#›</a:t>
            </a:fld>
            <a:endParaRPr lang="en-US" altLang="en-US"/>
          </a:p>
        </p:txBody>
      </p:sp>
    </p:spTree>
    <p:extLst>
      <p:ext uri="{BB962C8B-B14F-4D97-AF65-F5344CB8AC3E}">
        <p14:creationId xmlns:p14="http://schemas.microsoft.com/office/powerpoint/2010/main" val="18590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F83715-40A5-49BF-9C9A-4BEA182C05AF}"/>
              </a:ext>
            </a:extLst>
          </p:cNvPr>
          <p:cNvSpPr>
            <a:spLocks noGrp="1"/>
          </p:cNvSpPr>
          <p:nvPr>
            <p:ph type="dt" sz="half" idx="10"/>
          </p:nvPr>
        </p:nvSpPr>
        <p:spPr/>
        <p:txBody>
          <a:bodyPr/>
          <a:lstStyle>
            <a:lvl1pPr>
              <a:defRPr/>
            </a:lvl1pPr>
          </a:lstStyle>
          <a:p>
            <a:pPr>
              <a:defRPr/>
            </a:pPr>
            <a:fld id="{E201ADA5-71E6-49A8-AB3B-216937761E26}" type="datetime1">
              <a:rPr lang="en-US" smtClean="0"/>
              <a:t>3/31/2023</a:t>
            </a:fld>
            <a:endParaRPr lang="en-US"/>
          </a:p>
        </p:txBody>
      </p:sp>
      <p:sp>
        <p:nvSpPr>
          <p:cNvPr id="5" name="Footer Placeholder 4">
            <a:extLst>
              <a:ext uri="{FF2B5EF4-FFF2-40B4-BE49-F238E27FC236}">
                <a16:creationId xmlns:a16="http://schemas.microsoft.com/office/drawing/2014/main" id="{6C58D0CB-7B63-4B28-80C9-CC6C34D786E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2D0C897-957C-4E27-A53F-A0CA52B5990A}"/>
              </a:ext>
            </a:extLst>
          </p:cNvPr>
          <p:cNvSpPr>
            <a:spLocks noGrp="1"/>
          </p:cNvSpPr>
          <p:nvPr>
            <p:ph type="sldNum" sz="quarter" idx="12"/>
          </p:nvPr>
        </p:nvSpPr>
        <p:spPr/>
        <p:txBody>
          <a:bodyPr/>
          <a:lstStyle>
            <a:lvl1pPr>
              <a:defRPr/>
            </a:lvl1pPr>
          </a:lstStyle>
          <a:p>
            <a:fld id="{63193F46-42E3-497E-A185-87A5121F7837}" type="slidenum">
              <a:rPr lang="en-US" altLang="en-US"/>
              <a:pPr/>
              <a:t>‹#›</a:t>
            </a:fld>
            <a:endParaRPr lang="en-US" altLang="en-US"/>
          </a:p>
        </p:txBody>
      </p:sp>
    </p:spTree>
    <p:extLst>
      <p:ext uri="{BB962C8B-B14F-4D97-AF65-F5344CB8AC3E}">
        <p14:creationId xmlns:p14="http://schemas.microsoft.com/office/powerpoint/2010/main" val="205621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18ACD0-DF88-466C-98AD-3A7188FFA55B}"/>
              </a:ext>
            </a:extLst>
          </p:cNvPr>
          <p:cNvSpPr>
            <a:spLocks noGrp="1"/>
          </p:cNvSpPr>
          <p:nvPr>
            <p:ph type="dt" sz="half" idx="10"/>
          </p:nvPr>
        </p:nvSpPr>
        <p:spPr/>
        <p:txBody>
          <a:bodyPr/>
          <a:lstStyle>
            <a:lvl1pPr>
              <a:defRPr/>
            </a:lvl1pPr>
          </a:lstStyle>
          <a:p>
            <a:pPr>
              <a:defRPr/>
            </a:pPr>
            <a:fld id="{5AA20E3D-31C7-4FA9-854A-3021BD374916}" type="datetime1">
              <a:rPr lang="en-US" smtClean="0"/>
              <a:t>3/31/2023</a:t>
            </a:fld>
            <a:endParaRPr lang="en-US"/>
          </a:p>
        </p:txBody>
      </p:sp>
      <p:sp>
        <p:nvSpPr>
          <p:cNvPr id="5" name="Footer Placeholder 4">
            <a:extLst>
              <a:ext uri="{FF2B5EF4-FFF2-40B4-BE49-F238E27FC236}">
                <a16:creationId xmlns:a16="http://schemas.microsoft.com/office/drawing/2014/main" id="{50B05D30-C5CB-4A65-B4EE-2A5CB0D3A60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8BC7DC9-B4DD-43D4-8533-AB0A0A8AF7FF}"/>
              </a:ext>
            </a:extLst>
          </p:cNvPr>
          <p:cNvSpPr>
            <a:spLocks noGrp="1"/>
          </p:cNvSpPr>
          <p:nvPr>
            <p:ph type="sldNum" sz="quarter" idx="12"/>
          </p:nvPr>
        </p:nvSpPr>
        <p:spPr>
          <a:xfrm>
            <a:off x="6912653" y="4744961"/>
            <a:ext cx="2133600" cy="274637"/>
          </a:xfrm>
        </p:spPr>
        <p:txBody>
          <a:bodyPr anchor="ctr"/>
          <a:lstStyle>
            <a:lvl1pPr>
              <a:defRPr sz="800"/>
            </a:lvl1pPr>
          </a:lstStyle>
          <a:p>
            <a:fld id="{228EF60C-3444-47D0-9269-EE38C89F83E0}" type="slidenum">
              <a:rPr lang="en-US" altLang="en-US" smtClean="0"/>
              <a:pPr/>
              <a:t>‹#›</a:t>
            </a:fld>
            <a:endParaRPr lang="en-US" altLang="en-US" dirty="0"/>
          </a:p>
        </p:txBody>
      </p:sp>
      <p:cxnSp>
        <p:nvCxnSpPr>
          <p:cNvPr id="8" name="Straight Connector 7">
            <a:extLst>
              <a:ext uri="{FF2B5EF4-FFF2-40B4-BE49-F238E27FC236}">
                <a16:creationId xmlns:a16="http://schemas.microsoft.com/office/drawing/2014/main" id="{477B43D8-E0BC-424F-AC1B-302711F76C21}"/>
              </a:ext>
            </a:extLst>
          </p:cNvPr>
          <p:cNvCxnSpPr/>
          <p:nvPr userDrawn="1"/>
        </p:nvCxnSpPr>
        <p:spPr>
          <a:xfrm>
            <a:off x="8776010" y="4767263"/>
            <a:ext cx="0" cy="252335"/>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2570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09D769-9757-4E5D-B15B-A81081019E6B}"/>
              </a:ext>
            </a:extLst>
          </p:cNvPr>
          <p:cNvSpPr>
            <a:spLocks noGrp="1"/>
          </p:cNvSpPr>
          <p:nvPr>
            <p:ph type="dt" sz="half" idx="10"/>
          </p:nvPr>
        </p:nvSpPr>
        <p:spPr/>
        <p:txBody>
          <a:bodyPr/>
          <a:lstStyle>
            <a:lvl1pPr>
              <a:defRPr/>
            </a:lvl1pPr>
          </a:lstStyle>
          <a:p>
            <a:pPr>
              <a:defRPr/>
            </a:pPr>
            <a:fld id="{F9F7F97E-31D5-4044-95DE-900E17B387DB}" type="datetime1">
              <a:rPr lang="en-US" smtClean="0"/>
              <a:t>3/31/2023</a:t>
            </a:fld>
            <a:endParaRPr lang="en-US"/>
          </a:p>
        </p:txBody>
      </p:sp>
      <p:sp>
        <p:nvSpPr>
          <p:cNvPr id="5" name="Footer Placeholder 4">
            <a:extLst>
              <a:ext uri="{FF2B5EF4-FFF2-40B4-BE49-F238E27FC236}">
                <a16:creationId xmlns:a16="http://schemas.microsoft.com/office/drawing/2014/main" id="{879EB2C9-D45E-4CFB-9C13-93F883A835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20D927C-8229-4E43-9E19-CF52564C7904}"/>
              </a:ext>
            </a:extLst>
          </p:cNvPr>
          <p:cNvSpPr>
            <a:spLocks noGrp="1"/>
          </p:cNvSpPr>
          <p:nvPr>
            <p:ph type="sldNum" sz="quarter" idx="12"/>
          </p:nvPr>
        </p:nvSpPr>
        <p:spPr/>
        <p:txBody>
          <a:bodyPr/>
          <a:lstStyle>
            <a:lvl1pPr>
              <a:defRPr/>
            </a:lvl1pPr>
          </a:lstStyle>
          <a:p>
            <a:fld id="{DD3D0CCE-51F0-4E91-B22A-36B77C7C8019}" type="slidenum">
              <a:rPr lang="en-US" altLang="en-US"/>
              <a:pPr/>
              <a:t>‹#›</a:t>
            </a:fld>
            <a:endParaRPr lang="en-US" altLang="en-US"/>
          </a:p>
        </p:txBody>
      </p:sp>
    </p:spTree>
    <p:extLst>
      <p:ext uri="{BB962C8B-B14F-4D97-AF65-F5344CB8AC3E}">
        <p14:creationId xmlns:p14="http://schemas.microsoft.com/office/powerpoint/2010/main" val="2650580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FFC60DB-0EFE-4522-851D-AC34DD703440}"/>
              </a:ext>
            </a:extLst>
          </p:cNvPr>
          <p:cNvSpPr>
            <a:spLocks noGrp="1"/>
          </p:cNvSpPr>
          <p:nvPr>
            <p:ph type="dt" sz="half" idx="10"/>
          </p:nvPr>
        </p:nvSpPr>
        <p:spPr/>
        <p:txBody>
          <a:bodyPr/>
          <a:lstStyle>
            <a:lvl1pPr>
              <a:defRPr/>
            </a:lvl1pPr>
          </a:lstStyle>
          <a:p>
            <a:pPr>
              <a:defRPr/>
            </a:pPr>
            <a:fld id="{9A887ECE-56FA-45D5-8B3A-04C2CD63C50E}" type="datetime1">
              <a:rPr lang="en-US" smtClean="0"/>
              <a:t>3/31/2023</a:t>
            </a:fld>
            <a:endParaRPr lang="en-US"/>
          </a:p>
        </p:txBody>
      </p:sp>
      <p:sp>
        <p:nvSpPr>
          <p:cNvPr id="6" name="Footer Placeholder 4">
            <a:extLst>
              <a:ext uri="{FF2B5EF4-FFF2-40B4-BE49-F238E27FC236}">
                <a16:creationId xmlns:a16="http://schemas.microsoft.com/office/drawing/2014/main" id="{703F67D7-CDCD-430E-82CA-222470F5795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BF24759-1E0A-44D2-9770-950E1F3D43AB}"/>
              </a:ext>
            </a:extLst>
          </p:cNvPr>
          <p:cNvSpPr>
            <a:spLocks noGrp="1"/>
          </p:cNvSpPr>
          <p:nvPr>
            <p:ph type="sldNum" sz="quarter" idx="12"/>
          </p:nvPr>
        </p:nvSpPr>
        <p:spPr/>
        <p:txBody>
          <a:bodyPr/>
          <a:lstStyle>
            <a:lvl1pPr>
              <a:defRPr/>
            </a:lvl1pPr>
          </a:lstStyle>
          <a:p>
            <a:fld id="{3F2DC209-E2AC-454B-80BB-C3475250A419}" type="slidenum">
              <a:rPr lang="en-US" altLang="en-US"/>
              <a:pPr/>
              <a:t>‹#›</a:t>
            </a:fld>
            <a:endParaRPr lang="en-US" altLang="en-US"/>
          </a:p>
        </p:txBody>
      </p:sp>
    </p:spTree>
    <p:extLst>
      <p:ext uri="{BB962C8B-B14F-4D97-AF65-F5344CB8AC3E}">
        <p14:creationId xmlns:p14="http://schemas.microsoft.com/office/powerpoint/2010/main" val="4127263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1BE8928-D45D-4F89-B112-CB22E3CB741F}"/>
              </a:ext>
            </a:extLst>
          </p:cNvPr>
          <p:cNvSpPr>
            <a:spLocks noGrp="1"/>
          </p:cNvSpPr>
          <p:nvPr>
            <p:ph type="dt" sz="half" idx="10"/>
          </p:nvPr>
        </p:nvSpPr>
        <p:spPr/>
        <p:txBody>
          <a:bodyPr/>
          <a:lstStyle>
            <a:lvl1pPr>
              <a:defRPr/>
            </a:lvl1pPr>
          </a:lstStyle>
          <a:p>
            <a:pPr>
              <a:defRPr/>
            </a:pPr>
            <a:fld id="{81CDC4E0-B4A0-4125-B574-7B52F42DB8FE}" type="datetime1">
              <a:rPr lang="en-US" smtClean="0"/>
              <a:t>3/31/2023</a:t>
            </a:fld>
            <a:endParaRPr lang="en-US"/>
          </a:p>
        </p:txBody>
      </p:sp>
      <p:sp>
        <p:nvSpPr>
          <p:cNvPr id="8" name="Footer Placeholder 4">
            <a:extLst>
              <a:ext uri="{FF2B5EF4-FFF2-40B4-BE49-F238E27FC236}">
                <a16:creationId xmlns:a16="http://schemas.microsoft.com/office/drawing/2014/main" id="{36E212DD-20D6-4198-B0CF-F4137F5B2D9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7CF2445-AEC9-49BF-97AC-18B01675F2EE}"/>
              </a:ext>
            </a:extLst>
          </p:cNvPr>
          <p:cNvSpPr>
            <a:spLocks noGrp="1"/>
          </p:cNvSpPr>
          <p:nvPr>
            <p:ph type="sldNum" sz="quarter" idx="12"/>
          </p:nvPr>
        </p:nvSpPr>
        <p:spPr/>
        <p:txBody>
          <a:bodyPr/>
          <a:lstStyle>
            <a:lvl1pPr>
              <a:defRPr/>
            </a:lvl1pPr>
          </a:lstStyle>
          <a:p>
            <a:fld id="{2EE81EC5-E9CE-431E-878B-0CEE96106050}" type="slidenum">
              <a:rPr lang="en-US" altLang="en-US"/>
              <a:pPr/>
              <a:t>‹#›</a:t>
            </a:fld>
            <a:endParaRPr lang="en-US" altLang="en-US"/>
          </a:p>
        </p:txBody>
      </p:sp>
    </p:spTree>
    <p:extLst>
      <p:ext uri="{BB962C8B-B14F-4D97-AF65-F5344CB8AC3E}">
        <p14:creationId xmlns:p14="http://schemas.microsoft.com/office/powerpoint/2010/main" val="163635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96BD29F-BA37-4A71-B165-11F5D942411E}"/>
              </a:ext>
            </a:extLst>
          </p:cNvPr>
          <p:cNvSpPr>
            <a:spLocks noGrp="1"/>
          </p:cNvSpPr>
          <p:nvPr>
            <p:ph type="dt" sz="half" idx="10"/>
          </p:nvPr>
        </p:nvSpPr>
        <p:spPr/>
        <p:txBody>
          <a:bodyPr/>
          <a:lstStyle>
            <a:lvl1pPr>
              <a:defRPr/>
            </a:lvl1pPr>
          </a:lstStyle>
          <a:p>
            <a:pPr>
              <a:defRPr/>
            </a:pPr>
            <a:fld id="{473EA6A1-321B-44F2-ADFD-9F22439A2A53}" type="datetime1">
              <a:rPr lang="en-US" smtClean="0"/>
              <a:t>3/31/2023</a:t>
            </a:fld>
            <a:endParaRPr lang="en-US"/>
          </a:p>
        </p:txBody>
      </p:sp>
      <p:sp>
        <p:nvSpPr>
          <p:cNvPr id="4" name="Footer Placeholder 4">
            <a:extLst>
              <a:ext uri="{FF2B5EF4-FFF2-40B4-BE49-F238E27FC236}">
                <a16:creationId xmlns:a16="http://schemas.microsoft.com/office/drawing/2014/main" id="{CC382588-AE51-45F1-93F4-920F15CB950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154DCBE-2EA3-4FED-8C97-136191CD9A92}"/>
              </a:ext>
            </a:extLst>
          </p:cNvPr>
          <p:cNvSpPr>
            <a:spLocks noGrp="1"/>
          </p:cNvSpPr>
          <p:nvPr>
            <p:ph type="sldNum" sz="quarter" idx="12"/>
          </p:nvPr>
        </p:nvSpPr>
        <p:spPr/>
        <p:txBody>
          <a:bodyPr/>
          <a:lstStyle>
            <a:lvl1pPr>
              <a:defRPr/>
            </a:lvl1pPr>
          </a:lstStyle>
          <a:p>
            <a:fld id="{F36D2AF8-90EA-4FAB-82A3-716100810C63}" type="slidenum">
              <a:rPr lang="en-US" altLang="en-US"/>
              <a:pPr/>
              <a:t>‹#›</a:t>
            </a:fld>
            <a:endParaRPr lang="en-US" altLang="en-US"/>
          </a:p>
        </p:txBody>
      </p:sp>
    </p:spTree>
    <p:extLst>
      <p:ext uri="{BB962C8B-B14F-4D97-AF65-F5344CB8AC3E}">
        <p14:creationId xmlns:p14="http://schemas.microsoft.com/office/powerpoint/2010/main" val="320120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AA23ACF-5968-4214-9A34-47FF37EFEEC9}"/>
              </a:ext>
            </a:extLst>
          </p:cNvPr>
          <p:cNvSpPr>
            <a:spLocks noGrp="1"/>
          </p:cNvSpPr>
          <p:nvPr>
            <p:ph type="dt" sz="half" idx="10"/>
          </p:nvPr>
        </p:nvSpPr>
        <p:spPr/>
        <p:txBody>
          <a:bodyPr/>
          <a:lstStyle>
            <a:lvl1pPr>
              <a:defRPr/>
            </a:lvl1pPr>
          </a:lstStyle>
          <a:p>
            <a:pPr>
              <a:defRPr/>
            </a:pPr>
            <a:fld id="{4DE35C51-C97D-4025-A8DE-C6B92F6AEEDB}" type="datetime1">
              <a:rPr lang="en-US" smtClean="0"/>
              <a:t>3/31/2023</a:t>
            </a:fld>
            <a:endParaRPr lang="en-US"/>
          </a:p>
        </p:txBody>
      </p:sp>
      <p:sp>
        <p:nvSpPr>
          <p:cNvPr id="3" name="Footer Placeholder 4">
            <a:extLst>
              <a:ext uri="{FF2B5EF4-FFF2-40B4-BE49-F238E27FC236}">
                <a16:creationId xmlns:a16="http://schemas.microsoft.com/office/drawing/2014/main" id="{6E36F187-F5F7-4AD6-8B2E-54EBF7B9A92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7C05F9F-9C67-4AF8-A83D-7B23D67BD45C}"/>
              </a:ext>
            </a:extLst>
          </p:cNvPr>
          <p:cNvSpPr>
            <a:spLocks noGrp="1"/>
          </p:cNvSpPr>
          <p:nvPr>
            <p:ph type="sldNum" sz="quarter" idx="12"/>
          </p:nvPr>
        </p:nvSpPr>
        <p:spPr/>
        <p:txBody>
          <a:bodyPr/>
          <a:lstStyle>
            <a:lvl1pPr>
              <a:defRPr/>
            </a:lvl1pPr>
          </a:lstStyle>
          <a:p>
            <a:fld id="{6D3550A7-9C37-42E6-AEFA-7F1DE0E4218D}" type="slidenum">
              <a:rPr lang="en-US" altLang="en-US"/>
              <a:pPr/>
              <a:t>‹#›</a:t>
            </a:fld>
            <a:endParaRPr lang="en-US" altLang="en-US"/>
          </a:p>
        </p:txBody>
      </p:sp>
    </p:spTree>
    <p:extLst>
      <p:ext uri="{BB962C8B-B14F-4D97-AF65-F5344CB8AC3E}">
        <p14:creationId xmlns:p14="http://schemas.microsoft.com/office/powerpoint/2010/main" val="2638341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444E0F-0D37-410C-8791-92A2040F3957}"/>
              </a:ext>
            </a:extLst>
          </p:cNvPr>
          <p:cNvSpPr>
            <a:spLocks noGrp="1"/>
          </p:cNvSpPr>
          <p:nvPr>
            <p:ph type="dt" sz="half" idx="10"/>
          </p:nvPr>
        </p:nvSpPr>
        <p:spPr/>
        <p:txBody>
          <a:bodyPr/>
          <a:lstStyle>
            <a:lvl1pPr>
              <a:defRPr/>
            </a:lvl1pPr>
          </a:lstStyle>
          <a:p>
            <a:pPr>
              <a:defRPr/>
            </a:pPr>
            <a:fld id="{A7F24DD4-E35C-46C3-9893-B1DF5AE9F313}" type="datetime1">
              <a:rPr lang="en-US" smtClean="0"/>
              <a:t>3/31/2023</a:t>
            </a:fld>
            <a:endParaRPr lang="en-US"/>
          </a:p>
        </p:txBody>
      </p:sp>
      <p:sp>
        <p:nvSpPr>
          <p:cNvPr id="6" name="Footer Placeholder 4">
            <a:extLst>
              <a:ext uri="{FF2B5EF4-FFF2-40B4-BE49-F238E27FC236}">
                <a16:creationId xmlns:a16="http://schemas.microsoft.com/office/drawing/2014/main" id="{74ACEB09-37E0-4D0D-8CA7-319E021E3C7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B87F332-0C7C-4FA4-BF65-3310FDB1AD2A}"/>
              </a:ext>
            </a:extLst>
          </p:cNvPr>
          <p:cNvSpPr>
            <a:spLocks noGrp="1"/>
          </p:cNvSpPr>
          <p:nvPr>
            <p:ph type="sldNum" sz="quarter" idx="12"/>
          </p:nvPr>
        </p:nvSpPr>
        <p:spPr/>
        <p:txBody>
          <a:bodyPr/>
          <a:lstStyle>
            <a:lvl1pPr>
              <a:defRPr/>
            </a:lvl1pPr>
          </a:lstStyle>
          <a:p>
            <a:fld id="{9AF7BFF1-82EC-4EA1-B4F9-C9A01CCF213F}" type="slidenum">
              <a:rPr lang="en-US" altLang="en-US"/>
              <a:pPr/>
              <a:t>‹#›</a:t>
            </a:fld>
            <a:endParaRPr lang="en-US" altLang="en-US"/>
          </a:p>
        </p:txBody>
      </p:sp>
    </p:spTree>
    <p:extLst>
      <p:ext uri="{BB962C8B-B14F-4D97-AF65-F5344CB8AC3E}">
        <p14:creationId xmlns:p14="http://schemas.microsoft.com/office/powerpoint/2010/main" val="2105724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64CE702-F08D-435F-9418-CDC0559262CE}"/>
              </a:ext>
            </a:extLst>
          </p:cNvPr>
          <p:cNvSpPr>
            <a:spLocks noGrp="1"/>
          </p:cNvSpPr>
          <p:nvPr>
            <p:ph type="dt" sz="half" idx="10"/>
          </p:nvPr>
        </p:nvSpPr>
        <p:spPr/>
        <p:txBody>
          <a:bodyPr/>
          <a:lstStyle>
            <a:lvl1pPr>
              <a:defRPr/>
            </a:lvl1pPr>
          </a:lstStyle>
          <a:p>
            <a:pPr>
              <a:defRPr/>
            </a:pPr>
            <a:fld id="{FA0BB6D8-4FE8-43D8-9C7C-253BA3A497A7}" type="datetime1">
              <a:rPr lang="en-US" smtClean="0"/>
              <a:t>3/31/2023</a:t>
            </a:fld>
            <a:endParaRPr lang="en-US"/>
          </a:p>
        </p:txBody>
      </p:sp>
      <p:sp>
        <p:nvSpPr>
          <p:cNvPr id="6" name="Footer Placeholder 4">
            <a:extLst>
              <a:ext uri="{FF2B5EF4-FFF2-40B4-BE49-F238E27FC236}">
                <a16:creationId xmlns:a16="http://schemas.microsoft.com/office/drawing/2014/main" id="{80435F0B-0D50-47BE-AD60-B104CFD9739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19A7A1F-D60B-45EB-BB49-EA8DCE9E491E}"/>
              </a:ext>
            </a:extLst>
          </p:cNvPr>
          <p:cNvSpPr>
            <a:spLocks noGrp="1"/>
          </p:cNvSpPr>
          <p:nvPr>
            <p:ph type="sldNum" sz="quarter" idx="12"/>
          </p:nvPr>
        </p:nvSpPr>
        <p:spPr/>
        <p:txBody>
          <a:bodyPr/>
          <a:lstStyle>
            <a:lvl1pPr>
              <a:defRPr/>
            </a:lvl1pPr>
          </a:lstStyle>
          <a:p>
            <a:fld id="{6A182548-ABCE-4239-B5A6-5DF105E247B9}" type="slidenum">
              <a:rPr lang="en-US" altLang="en-US"/>
              <a:pPr/>
              <a:t>‹#›</a:t>
            </a:fld>
            <a:endParaRPr lang="en-US" altLang="en-US"/>
          </a:p>
        </p:txBody>
      </p:sp>
    </p:spTree>
    <p:extLst>
      <p:ext uri="{BB962C8B-B14F-4D97-AF65-F5344CB8AC3E}">
        <p14:creationId xmlns:p14="http://schemas.microsoft.com/office/powerpoint/2010/main" val="2111387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89F32CA-5E7A-4491-B366-25CF5EE03864}"/>
              </a:ext>
            </a:extLst>
          </p:cNvPr>
          <p:cNvSpPr>
            <a:spLocks noGrp="1"/>
          </p:cNvSpPr>
          <p:nvPr>
            <p:ph type="title"/>
          </p:nvPr>
        </p:nvSpPr>
        <p:spPr bwMode="auto">
          <a:xfrm>
            <a:off x="457200" y="206375"/>
            <a:ext cx="82296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21FFEAA-F5F1-44DC-9E51-AC356A427D10}"/>
              </a:ext>
            </a:extLst>
          </p:cNvPr>
          <p:cNvSpPr>
            <a:spLocks noGrp="1"/>
          </p:cNvSpPr>
          <p:nvPr>
            <p:ph type="body" idx="1"/>
          </p:nvPr>
        </p:nvSpPr>
        <p:spPr bwMode="auto">
          <a:xfrm>
            <a:off x="457200" y="987425"/>
            <a:ext cx="8229600" cy="360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8D19C72-96FE-4B67-A526-9D43E4AA3FF8}"/>
              </a:ext>
            </a:extLst>
          </p:cNvPr>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85000"/>
                    <a:lumOff val="15000"/>
                  </a:schemeClr>
                </a:solidFill>
                <a:latin typeface="Century Gothic" pitchFamily="34" charset="0"/>
                <a:cs typeface="+mn-cs"/>
              </a:defRPr>
            </a:lvl1pPr>
          </a:lstStyle>
          <a:p>
            <a:pPr>
              <a:defRPr/>
            </a:pPr>
            <a:fld id="{37B5B31B-26F0-491C-A68C-5C00ED2986DD}" type="datetime1">
              <a:rPr lang="en-US" smtClean="0"/>
              <a:t>3/31/2023</a:t>
            </a:fld>
            <a:endParaRPr lang="en-US"/>
          </a:p>
        </p:txBody>
      </p:sp>
      <p:sp>
        <p:nvSpPr>
          <p:cNvPr id="5" name="Footer Placeholder 4">
            <a:extLst>
              <a:ext uri="{FF2B5EF4-FFF2-40B4-BE49-F238E27FC236}">
                <a16:creationId xmlns:a16="http://schemas.microsoft.com/office/drawing/2014/main" id="{28DC42CA-30C8-4243-AF97-CF19C0748B30}"/>
              </a:ext>
            </a:extLst>
          </p:cNvPr>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lumMod val="85000"/>
                    <a:lumOff val="15000"/>
                  </a:schemeClr>
                </a:solidFill>
                <a:latin typeface="Century Gothic" pitchFamily="34" charset="0"/>
                <a:cs typeface="+mn-cs"/>
              </a:defRPr>
            </a:lvl1pPr>
          </a:lstStyle>
          <a:p>
            <a:pPr>
              <a:defRPr/>
            </a:pPr>
            <a:endParaRPr lang="en-US"/>
          </a:p>
        </p:txBody>
      </p:sp>
      <p:sp>
        <p:nvSpPr>
          <p:cNvPr id="6" name="Slide Number Placeholder 5">
            <a:extLst>
              <a:ext uri="{FF2B5EF4-FFF2-40B4-BE49-F238E27FC236}">
                <a16:creationId xmlns:a16="http://schemas.microsoft.com/office/drawing/2014/main" id="{DCA3D9BC-76C4-4CA2-B5E0-A0B13EFADE48}"/>
              </a:ext>
            </a:extLst>
          </p:cNvPr>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262626"/>
                </a:solidFill>
                <a:latin typeface="Century Gothic" panose="020B0502020202020204" pitchFamily="34" charset="0"/>
              </a:defRPr>
            </a:lvl1pPr>
          </a:lstStyle>
          <a:p>
            <a:fld id="{F944F88D-A150-4D3C-ADA7-185B587BB45F}" type="slidenum">
              <a:rPr lang="en-US" altLang="en-US"/>
              <a:pPr/>
              <a:t>‹#›</a:t>
            </a:fld>
            <a:endParaRPr lang="en-US" altLang="en-US"/>
          </a:p>
        </p:txBody>
      </p:sp>
      <p:sp>
        <p:nvSpPr>
          <p:cNvPr id="7" name="Rectangle 6">
            <a:extLst>
              <a:ext uri="{FF2B5EF4-FFF2-40B4-BE49-F238E27FC236}">
                <a16:creationId xmlns:a16="http://schemas.microsoft.com/office/drawing/2014/main" id="{897C1CBF-A85F-4300-B5CF-AA6628643A8C}"/>
              </a:ext>
            </a:extLst>
          </p:cNvPr>
          <p:cNvSpPr/>
          <p:nvPr userDrawn="1"/>
        </p:nvSpPr>
        <p:spPr>
          <a:xfrm>
            <a:off x="387350" y="206375"/>
            <a:ext cx="44450" cy="557213"/>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a:p>
        </p:txBody>
      </p:sp>
      <p:pic>
        <p:nvPicPr>
          <p:cNvPr id="1032" name="Picture 2" descr="new1">
            <a:extLst>
              <a:ext uri="{FF2B5EF4-FFF2-40B4-BE49-F238E27FC236}">
                <a16:creationId xmlns:a16="http://schemas.microsoft.com/office/drawing/2014/main" id="{DF1DE438-8070-4B95-9957-283E08E0BEAB}"/>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l="37212" t="55573" r="39426"/>
          <a:stretch>
            <a:fillRect/>
          </a:stretch>
        </p:blipFill>
        <p:spPr bwMode="auto">
          <a:xfrm>
            <a:off x="7793038" y="4767263"/>
            <a:ext cx="893762"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spcBef>
          <a:spcPct val="0"/>
        </a:spcBef>
        <a:spcAft>
          <a:spcPct val="0"/>
        </a:spcAft>
        <a:defRPr sz="4400" b="1" kern="1200">
          <a:solidFill>
            <a:srgbClr val="262626"/>
          </a:solidFill>
          <a:latin typeface="Century Gothic" pitchFamily="34" charset="0"/>
          <a:ea typeface="+mj-ea"/>
          <a:cs typeface="+mj-cs"/>
        </a:defRPr>
      </a:lvl1pPr>
      <a:lvl2pPr algn="l" rtl="0" eaLnBrk="0" fontAlgn="base" hangingPunct="0">
        <a:spcBef>
          <a:spcPct val="0"/>
        </a:spcBef>
        <a:spcAft>
          <a:spcPct val="0"/>
        </a:spcAft>
        <a:defRPr sz="4400" b="1">
          <a:solidFill>
            <a:srgbClr val="262626"/>
          </a:solidFill>
          <a:latin typeface="Century Gothic" pitchFamily="34" charset="0"/>
        </a:defRPr>
      </a:lvl2pPr>
      <a:lvl3pPr algn="l" rtl="0" eaLnBrk="0" fontAlgn="base" hangingPunct="0">
        <a:spcBef>
          <a:spcPct val="0"/>
        </a:spcBef>
        <a:spcAft>
          <a:spcPct val="0"/>
        </a:spcAft>
        <a:defRPr sz="4400" b="1">
          <a:solidFill>
            <a:srgbClr val="262626"/>
          </a:solidFill>
          <a:latin typeface="Century Gothic" pitchFamily="34" charset="0"/>
        </a:defRPr>
      </a:lvl3pPr>
      <a:lvl4pPr algn="l" rtl="0" eaLnBrk="0" fontAlgn="base" hangingPunct="0">
        <a:spcBef>
          <a:spcPct val="0"/>
        </a:spcBef>
        <a:spcAft>
          <a:spcPct val="0"/>
        </a:spcAft>
        <a:defRPr sz="4400" b="1">
          <a:solidFill>
            <a:srgbClr val="262626"/>
          </a:solidFill>
          <a:latin typeface="Century Gothic" pitchFamily="34" charset="0"/>
        </a:defRPr>
      </a:lvl4pPr>
      <a:lvl5pPr algn="l" rtl="0" eaLnBrk="0" fontAlgn="base" hangingPunct="0">
        <a:spcBef>
          <a:spcPct val="0"/>
        </a:spcBef>
        <a:spcAft>
          <a:spcPct val="0"/>
        </a:spcAft>
        <a:defRPr sz="4400" b="1">
          <a:solidFill>
            <a:srgbClr val="262626"/>
          </a:solidFill>
          <a:latin typeface="Century Gothic" pitchFamily="34" charset="0"/>
        </a:defRPr>
      </a:lvl5pPr>
      <a:lvl6pPr marL="457200" algn="l" rtl="0" fontAlgn="base">
        <a:spcBef>
          <a:spcPct val="0"/>
        </a:spcBef>
        <a:spcAft>
          <a:spcPct val="0"/>
        </a:spcAft>
        <a:defRPr b="1">
          <a:solidFill>
            <a:srgbClr val="262626"/>
          </a:solidFill>
          <a:latin typeface="Century Gothic" pitchFamily="34" charset="0"/>
        </a:defRPr>
      </a:lvl6pPr>
      <a:lvl7pPr marL="914400" algn="l" rtl="0" fontAlgn="base">
        <a:spcBef>
          <a:spcPct val="0"/>
        </a:spcBef>
        <a:spcAft>
          <a:spcPct val="0"/>
        </a:spcAft>
        <a:defRPr b="1">
          <a:solidFill>
            <a:srgbClr val="262626"/>
          </a:solidFill>
          <a:latin typeface="Century Gothic" pitchFamily="34" charset="0"/>
        </a:defRPr>
      </a:lvl7pPr>
      <a:lvl8pPr marL="1371600" algn="l" rtl="0" fontAlgn="base">
        <a:spcBef>
          <a:spcPct val="0"/>
        </a:spcBef>
        <a:spcAft>
          <a:spcPct val="0"/>
        </a:spcAft>
        <a:defRPr b="1">
          <a:solidFill>
            <a:srgbClr val="262626"/>
          </a:solidFill>
          <a:latin typeface="Century Gothic" pitchFamily="34" charset="0"/>
        </a:defRPr>
      </a:lvl8pPr>
      <a:lvl9pPr marL="1828800" algn="l" rtl="0" fontAlgn="base">
        <a:spcBef>
          <a:spcPct val="0"/>
        </a:spcBef>
        <a:spcAft>
          <a:spcPct val="0"/>
        </a:spcAft>
        <a:defRPr b="1">
          <a:solidFill>
            <a:srgbClr val="262626"/>
          </a:solidFill>
          <a:latin typeface="Century Gothic" pitchFamily="34" charset="0"/>
        </a:defRPr>
      </a:lvl9pPr>
    </p:titleStyle>
    <p:bodyStyle>
      <a:lvl1pPr marL="342900" indent="-342900" algn="l" rtl="0" eaLnBrk="0" fontAlgn="base" hangingPunct="0">
        <a:spcBef>
          <a:spcPct val="20000"/>
        </a:spcBef>
        <a:spcAft>
          <a:spcPct val="0"/>
        </a:spcAft>
        <a:buFont typeface="Wingdings" panose="05000000000000000000" pitchFamily="2" charset="2"/>
        <a:buChar char="Ø"/>
        <a:defRPr sz="1400" kern="1200">
          <a:solidFill>
            <a:srgbClr val="262626"/>
          </a:solidFill>
          <a:latin typeface="Century Gothic"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200" kern="1200">
          <a:solidFill>
            <a:srgbClr val="262626"/>
          </a:solidFill>
          <a:latin typeface="Century Gothic"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100" kern="1200">
          <a:solidFill>
            <a:srgbClr val="262626"/>
          </a:solidFill>
          <a:latin typeface="Century Gothic"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A9E9D4D5-27D7-4100-B84F-F354A1FDB4CA}"/>
              </a:ext>
            </a:extLst>
          </p:cNvPr>
          <p:cNvSpPr>
            <a:spLocks noGrp="1"/>
          </p:cNvSpPr>
          <p:nvPr>
            <p:ph type="ctrTitle"/>
          </p:nvPr>
        </p:nvSpPr>
        <p:spPr>
          <a:xfrm>
            <a:off x="685800" y="1827213"/>
            <a:ext cx="7772400" cy="1101725"/>
          </a:xfrm>
        </p:spPr>
        <p:txBody>
          <a:bodyPr/>
          <a:lstStyle/>
          <a:p>
            <a:pPr eaLnBrk="1" hangingPunct="1"/>
            <a:r>
              <a:rPr lang="en-US" altLang="en-US" sz="2000" dirty="0">
                <a:solidFill>
                  <a:srgbClr val="831516"/>
                </a:solidFill>
              </a:rPr>
              <a:t> </a:t>
            </a:r>
          </a:p>
        </p:txBody>
      </p:sp>
      <p:sp>
        <p:nvSpPr>
          <p:cNvPr id="5" name="Rectangle 4">
            <a:extLst>
              <a:ext uri="{FF2B5EF4-FFF2-40B4-BE49-F238E27FC236}">
                <a16:creationId xmlns:a16="http://schemas.microsoft.com/office/drawing/2014/main" id="{9BBE443E-C439-452E-BA07-B2DA1FA47852}"/>
              </a:ext>
            </a:extLst>
          </p:cNvPr>
          <p:cNvSpPr/>
          <p:nvPr/>
        </p:nvSpPr>
        <p:spPr>
          <a:xfrm>
            <a:off x="0" y="4079875"/>
            <a:ext cx="9144000" cy="288925"/>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a:p>
        </p:txBody>
      </p:sp>
      <p:sp>
        <p:nvSpPr>
          <p:cNvPr id="9" name="Rectangle 8">
            <a:extLst>
              <a:ext uri="{FF2B5EF4-FFF2-40B4-BE49-F238E27FC236}">
                <a16:creationId xmlns:a16="http://schemas.microsoft.com/office/drawing/2014/main" id="{1A62C964-3477-4DF2-8DA5-34A25FA419E5}"/>
              </a:ext>
            </a:extLst>
          </p:cNvPr>
          <p:cNvSpPr/>
          <p:nvPr/>
        </p:nvSpPr>
        <p:spPr>
          <a:xfrm>
            <a:off x="3995738" y="4116388"/>
            <a:ext cx="1152525" cy="215900"/>
          </a:xfrm>
          <a:prstGeom prst="rect">
            <a:avLst/>
          </a:prstGeom>
        </p:spPr>
        <p:txBody>
          <a:bodyPr wrap="none">
            <a:spAutoFit/>
          </a:bodyPr>
          <a:lstStyle/>
          <a:p>
            <a:pPr algn="ctr" fontAlgn="auto">
              <a:spcBef>
                <a:spcPts val="0"/>
              </a:spcBef>
              <a:spcAft>
                <a:spcPts val="0"/>
              </a:spcAft>
              <a:defRPr/>
            </a:pPr>
            <a:r>
              <a:rPr lang="en-US" sz="800" b="1" dirty="0">
                <a:solidFill>
                  <a:schemeClr val="bg1">
                    <a:lumMod val="95000"/>
                  </a:schemeClr>
                </a:solidFill>
                <a:latin typeface="Century Gothic" pitchFamily="34" charset="0"/>
                <a:cs typeface="+mn-cs"/>
              </a:rPr>
              <a:t>www.samistilegal.in</a:t>
            </a:r>
          </a:p>
        </p:txBody>
      </p:sp>
      <p:grpSp>
        <p:nvGrpSpPr>
          <p:cNvPr id="2053" name="Group 22">
            <a:extLst>
              <a:ext uri="{FF2B5EF4-FFF2-40B4-BE49-F238E27FC236}">
                <a16:creationId xmlns:a16="http://schemas.microsoft.com/office/drawing/2014/main" id="{08EA0FBC-6AF2-4855-95CE-C7B85959964F}"/>
              </a:ext>
            </a:extLst>
          </p:cNvPr>
          <p:cNvGrpSpPr>
            <a:grpSpLocks/>
          </p:cNvGrpSpPr>
          <p:nvPr/>
        </p:nvGrpSpPr>
        <p:grpSpPr bwMode="auto">
          <a:xfrm>
            <a:off x="2738438" y="4587875"/>
            <a:ext cx="3335337" cy="341313"/>
            <a:chOff x="2702719" y="4393406"/>
            <a:chExt cx="3335968" cy="340519"/>
          </a:xfrm>
        </p:grpSpPr>
        <p:grpSp>
          <p:nvGrpSpPr>
            <p:cNvPr id="2057" name="Group 19">
              <a:extLst>
                <a:ext uri="{FF2B5EF4-FFF2-40B4-BE49-F238E27FC236}">
                  <a16:creationId xmlns:a16="http://schemas.microsoft.com/office/drawing/2014/main" id="{2FF705A3-31F5-48E9-A554-6CCFEA3B00FB}"/>
                </a:ext>
              </a:extLst>
            </p:cNvPr>
            <p:cNvGrpSpPr>
              <a:grpSpLocks/>
            </p:cNvGrpSpPr>
            <p:nvPr/>
          </p:nvGrpSpPr>
          <p:grpSpPr bwMode="auto">
            <a:xfrm>
              <a:off x="4508625" y="4427369"/>
              <a:ext cx="279399" cy="279399"/>
              <a:chOff x="5174764" y="3432296"/>
              <a:chExt cx="279399" cy="279399"/>
            </a:xfrm>
          </p:grpSpPr>
          <p:sp>
            <p:nvSpPr>
              <p:cNvPr id="12" name="Oval 11">
                <a:extLst>
                  <a:ext uri="{FF2B5EF4-FFF2-40B4-BE49-F238E27FC236}">
                    <a16:creationId xmlns:a16="http://schemas.microsoft.com/office/drawing/2014/main" id="{049EE4BA-B327-4830-910F-75AFECFA8086}"/>
                  </a:ext>
                </a:extLst>
              </p:cNvPr>
              <p:cNvSpPr/>
              <p:nvPr/>
            </p:nvSpPr>
            <p:spPr>
              <a:xfrm>
                <a:off x="5174187" y="3431594"/>
                <a:ext cx="279453" cy="280334"/>
              </a:xfrm>
              <a:prstGeom prst="ellipse">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066" name="Picture 13">
                <a:extLst>
                  <a:ext uri="{FF2B5EF4-FFF2-40B4-BE49-F238E27FC236}">
                    <a16:creationId xmlns:a16="http://schemas.microsoft.com/office/drawing/2014/main" id="{AE6EDBFD-8936-4D56-A532-9F0B269B88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40644" y="3495795"/>
                <a:ext cx="1524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058" name="Group 18">
              <a:extLst>
                <a:ext uri="{FF2B5EF4-FFF2-40B4-BE49-F238E27FC236}">
                  <a16:creationId xmlns:a16="http://schemas.microsoft.com/office/drawing/2014/main" id="{F822A4C4-DA03-43D4-8F38-E4276E462D06}"/>
                </a:ext>
              </a:extLst>
            </p:cNvPr>
            <p:cNvGrpSpPr>
              <a:grpSpLocks/>
            </p:cNvGrpSpPr>
            <p:nvPr/>
          </p:nvGrpSpPr>
          <p:grpSpPr bwMode="auto">
            <a:xfrm>
              <a:off x="2773145" y="4427369"/>
              <a:ext cx="279399" cy="279399"/>
              <a:chOff x="3689837" y="3432296"/>
              <a:chExt cx="279399" cy="279399"/>
            </a:xfrm>
          </p:grpSpPr>
          <p:sp>
            <p:nvSpPr>
              <p:cNvPr id="10" name="Oval 9">
                <a:extLst>
                  <a:ext uri="{FF2B5EF4-FFF2-40B4-BE49-F238E27FC236}">
                    <a16:creationId xmlns:a16="http://schemas.microsoft.com/office/drawing/2014/main" id="{E8A17A8B-8F46-4340-AADD-28A0E5DB4029}"/>
                  </a:ext>
                </a:extLst>
              </p:cNvPr>
              <p:cNvSpPr/>
              <p:nvPr/>
            </p:nvSpPr>
            <p:spPr>
              <a:xfrm>
                <a:off x="3689274" y="3431594"/>
                <a:ext cx="279453" cy="280334"/>
              </a:xfrm>
              <a:prstGeom prst="ellipse">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064" name="Picture 14">
                <a:extLst>
                  <a:ext uri="{FF2B5EF4-FFF2-40B4-BE49-F238E27FC236}">
                    <a16:creationId xmlns:a16="http://schemas.microsoft.com/office/drawing/2014/main" id="{5685FFA9-D65D-470A-ABE8-A8F960A7875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63101" y="3482484"/>
                <a:ext cx="132871" cy="179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9" name="Rectangle 16">
              <a:extLst>
                <a:ext uri="{FF2B5EF4-FFF2-40B4-BE49-F238E27FC236}">
                  <a16:creationId xmlns:a16="http://schemas.microsoft.com/office/drawing/2014/main" id="{62E17DE6-6686-4B95-974E-33031E69EA53}"/>
                </a:ext>
              </a:extLst>
            </p:cNvPr>
            <p:cNvSpPr>
              <a:spLocks noChangeArrowheads="1"/>
            </p:cNvSpPr>
            <p:nvPr/>
          </p:nvSpPr>
          <p:spPr bwMode="auto">
            <a:xfrm>
              <a:off x="3059832" y="4443958"/>
              <a:ext cx="95410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a:latin typeface="Century Gothic" panose="020B0502020202020204" pitchFamily="34" charset="0"/>
                </a:rPr>
                <a:t>040 4003 2244</a:t>
              </a:r>
            </a:p>
          </p:txBody>
        </p:sp>
        <p:sp>
          <p:nvSpPr>
            <p:cNvPr id="2060" name="Rectangle 17">
              <a:extLst>
                <a:ext uri="{FF2B5EF4-FFF2-40B4-BE49-F238E27FC236}">
                  <a16:creationId xmlns:a16="http://schemas.microsoft.com/office/drawing/2014/main" id="{1C4E9D84-7F89-4458-943D-41BBFA098326}"/>
                </a:ext>
              </a:extLst>
            </p:cNvPr>
            <p:cNvSpPr>
              <a:spLocks noChangeArrowheads="1"/>
            </p:cNvSpPr>
            <p:nvPr/>
          </p:nvSpPr>
          <p:spPr bwMode="auto">
            <a:xfrm>
              <a:off x="4788024" y="4443958"/>
              <a:ext cx="125066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a:latin typeface="Century Gothic" panose="020B0502020202020204" pitchFamily="34" charset="0"/>
                </a:rPr>
                <a:t>info@samistilegal.in</a:t>
              </a:r>
            </a:p>
          </p:txBody>
        </p:sp>
        <p:sp>
          <p:nvSpPr>
            <p:cNvPr id="21" name="Rectangle 20">
              <a:extLst>
                <a:ext uri="{FF2B5EF4-FFF2-40B4-BE49-F238E27FC236}">
                  <a16:creationId xmlns:a16="http://schemas.microsoft.com/office/drawing/2014/main" id="{3949E385-23BA-4F85-B927-3BDF95647A99}"/>
                </a:ext>
              </a:extLst>
            </p:cNvPr>
            <p:cNvSpPr/>
            <p:nvPr/>
          </p:nvSpPr>
          <p:spPr>
            <a:xfrm>
              <a:off x="2702719" y="4393406"/>
              <a:ext cx="400126" cy="340519"/>
            </a:xfrm>
            <a:prstGeom prst="rect">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ectangle 21">
              <a:extLst>
                <a:ext uri="{FF2B5EF4-FFF2-40B4-BE49-F238E27FC236}">
                  <a16:creationId xmlns:a16="http://schemas.microsoft.com/office/drawing/2014/main" id="{96C54DEE-D2B6-45EB-8D8E-20F2C6D9C72D}"/>
                </a:ext>
              </a:extLst>
            </p:cNvPr>
            <p:cNvSpPr/>
            <p:nvPr/>
          </p:nvSpPr>
          <p:spPr>
            <a:xfrm>
              <a:off x="4435009" y="4393406"/>
              <a:ext cx="400126" cy="340519"/>
            </a:xfrm>
            <a:prstGeom prst="rect">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2054" name="Picture 2" descr="new1">
            <a:extLst>
              <a:ext uri="{FF2B5EF4-FFF2-40B4-BE49-F238E27FC236}">
                <a16:creationId xmlns:a16="http://schemas.microsoft.com/office/drawing/2014/main" id="{B64A2119-018A-4AC6-9839-9F6DCEBC00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7212" t="55573" r="39426"/>
          <a:stretch>
            <a:fillRect/>
          </a:stretch>
        </p:blipFill>
        <p:spPr bwMode="auto">
          <a:xfrm>
            <a:off x="7399338" y="4584700"/>
            <a:ext cx="16430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a:extLst>
              <a:ext uri="{FF2B5EF4-FFF2-40B4-BE49-F238E27FC236}">
                <a16:creationId xmlns:a16="http://schemas.microsoft.com/office/drawing/2014/main" id="{ABF3B9A5-7699-4D8C-8C18-A7078F9B1FBB}"/>
              </a:ext>
            </a:extLst>
          </p:cNvPr>
          <p:cNvSpPr/>
          <p:nvPr/>
        </p:nvSpPr>
        <p:spPr>
          <a:xfrm>
            <a:off x="733425" y="2825262"/>
            <a:ext cx="7677150" cy="1092607"/>
          </a:xfrm>
          <a:prstGeom prst="rect">
            <a:avLst/>
          </a:prstGeom>
        </p:spPr>
        <p:txBody>
          <a:bodyPr wrap="square">
            <a:spAutoFit/>
          </a:bodyPr>
          <a:lstStyle/>
          <a:p>
            <a:pPr algn="ctr" fontAlgn="auto">
              <a:spcBef>
                <a:spcPts val="0"/>
              </a:spcBef>
              <a:spcAft>
                <a:spcPts val="600"/>
              </a:spcAft>
              <a:defRPr/>
            </a:pPr>
            <a:r>
              <a:rPr lang="en-US" b="1" dirty="0">
                <a:solidFill>
                  <a:schemeClr val="tx1">
                    <a:lumMod val="85000"/>
                    <a:lumOff val="15000"/>
                  </a:schemeClr>
                </a:solidFill>
                <a:latin typeface="Century Gothic" pitchFamily="34" charset="0"/>
                <a:ea typeface="+mj-ea"/>
                <a:cs typeface="+mj-cs"/>
              </a:rPr>
              <a:t>RAISING CAPITAL - STRUCTURING AND LEGAL ASPECTS</a:t>
            </a:r>
          </a:p>
          <a:p>
            <a:pPr algn="ctr" fontAlgn="auto">
              <a:spcBef>
                <a:spcPts val="0"/>
              </a:spcBef>
              <a:spcAft>
                <a:spcPts val="0"/>
              </a:spcAft>
              <a:defRPr/>
            </a:pPr>
            <a:r>
              <a:rPr lang="en-US" sz="1400" b="1" dirty="0">
                <a:solidFill>
                  <a:schemeClr val="tx1">
                    <a:lumMod val="85000"/>
                    <a:lumOff val="15000"/>
                  </a:schemeClr>
                </a:solidFill>
                <a:latin typeface="Century Gothic" pitchFamily="34" charset="0"/>
                <a:ea typeface="+mj-ea"/>
                <a:cs typeface="+mj-cs"/>
              </a:rPr>
              <a:t>SAMISTI LEGAL  </a:t>
            </a:r>
            <a:br>
              <a:rPr lang="en-US" sz="1400" b="1" dirty="0">
                <a:solidFill>
                  <a:schemeClr val="tx1">
                    <a:lumMod val="85000"/>
                    <a:lumOff val="15000"/>
                  </a:schemeClr>
                </a:solidFill>
                <a:latin typeface="Century Gothic" pitchFamily="34" charset="0"/>
                <a:ea typeface="+mj-ea"/>
                <a:cs typeface="+mj-cs"/>
              </a:rPr>
            </a:br>
            <a:br>
              <a:rPr lang="en-US" sz="1400" b="1" dirty="0">
                <a:solidFill>
                  <a:schemeClr val="tx1">
                    <a:lumMod val="85000"/>
                    <a:lumOff val="15000"/>
                  </a:schemeClr>
                </a:solidFill>
                <a:latin typeface="Century Gothic" pitchFamily="34" charset="0"/>
                <a:ea typeface="+mj-ea"/>
                <a:cs typeface="+mj-cs"/>
              </a:rPr>
            </a:br>
            <a:endParaRPr lang="en-US" sz="1400" b="1" dirty="0">
              <a:solidFill>
                <a:schemeClr val="tx1">
                  <a:lumMod val="85000"/>
                  <a:lumOff val="15000"/>
                </a:schemeClr>
              </a:solidFill>
              <a:latin typeface="Century Gothic" pitchFamily="34" charset="0"/>
              <a:ea typeface="+mj-ea"/>
              <a:cs typeface="+mj-cs"/>
            </a:endParaRPr>
          </a:p>
        </p:txBody>
      </p:sp>
      <p:pic>
        <p:nvPicPr>
          <p:cNvPr id="2056" name="Picture 2" descr="http://www.earnmydegree.com/sites/all/files/public/break-into-private-equity.jpg">
            <a:extLst>
              <a:ext uri="{FF2B5EF4-FFF2-40B4-BE49-F238E27FC236}">
                <a16:creationId xmlns:a16="http://schemas.microsoft.com/office/drawing/2014/main" id="{A7A7755F-355D-4E2B-BB5C-45E4921C73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7650" y="866775"/>
            <a:ext cx="3513138" cy="191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1D10222-A314-4594-A592-6D5280DE315D}"/>
              </a:ext>
            </a:extLst>
          </p:cNvPr>
          <p:cNvSpPr>
            <a:spLocks noGrp="1"/>
          </p:cNvSpPr>
          <p:nvPr>
            <p:ph type="title"/>
          </p:nvPr>
        </p:nvSpPr>
        <p:spPr>
          <a:xfrm>
            <a:off x="464288" y="206375"/>
            <a:ext cx="8229600" cy="557213"/>
          </a:xfrm>
        </p:spPr>
        <p:txBody>
          <a:bodyPr/>
          <a:lstStyle/>
          <a:p>
            <a:pPr eaLnBrk="1" hangingPunct="1"/>
            <a:r>
              <a:rPr lang="en-US" altLang="en-US" sz="1800" dirty="0"/>
              <a:t>Key Terms in Shareholder’s and Subscription Agreement </a:t>
            </a:r>
            <a:r>
              <a:rPr lang="en-US" altLang="en-US" sz="1800" b="0" i="1" dirty="0"/>
              <a:t>(Continued)</a:t>
            </a:r>
          </a:p>
        </p:txBody>
      </p:sp>
      <p:sp>
        <p:nvSpPr>
          <p:cNvPr id="24" name="Content Placeholder 2">
            <a:extLst>
              <a:ext uri="{FF2B5EF4-FFF2-40B4-BE49-F238E27FC236}">
                <a16:creationId xmlns:a16="http://schemas.microsoft.com/office/drawing/2014/main" id="{9AB73E68-894A-41B3-B895-035ABABF3DD6}"/>
              </a:ext>
            </a:extLst>
          </p:cNvPr>
          <p:cNvSpPr txBox="1">
            <a:spLocks/>
          </p:cNvSpPr>
          <p:nvPr/>
        </p:nvSpPr>
        <p:spPr bwMode="auto">
          <a:xfrm>
            <a:off x="2209800" y="958850"/>
            <a:ext cx="6934200" cy="35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0" fontAlgn="base" hangingPunct="0">
              <a:spcBef>
                <a:spcPct val="20000"/>
              </a:spcBef>
              <a:spcAft>
                <a:spcPct val="0"/>
              </a:spcAft>
              <a:buFont typeface="Wingdings" panose="05000000000000000000" pitchFamily="2" charset="2"/>
              <a:buChar char="Ø"/>
              <a:defRPr sz="1400" kern="1200">
                <a:solidFill>
                  <a:srgbClr val="262626"/>
                </a:solidFill>
                <a:latin typeface="Century Gothic"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200" kern="1200">
                <a:solidFill>
                  <a:srgbClr val="262626"/>
                </a:solidFill>
                <a:latin typeface="Century Gothic"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100" kern="1200">
                <a:solidFill>
                  <a:srgbClr val="262626"/>
                </a:solidFill>
                <a:latin typeface="Century Gothic"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Liquidation Preference</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Determination of waterfall based on valuation at the time of Liquidity Event </a:t>
            </a:r>
          </a:p>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Events of Default and Consequences</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Breach of representations and warranties</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Non-obtainment of Investor approval for reserved matters</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Termination of Promoter for Cause</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Promoters convicted for fraud or violation of law or any material adverse change</a:t>
            </a:r>
          </a:p>
          <a:p>
            <a:pPr marL="395288" lvl="1" indent="-168275" eaLnBrk="1" fontAlgn="auto" hangingPunct="1">
              <a:spcBef>
                <a:spcPts val="600"/>
              </a:spcBef>
              <a:spcAft>
                <a:spcPts val="0"/>
              </a:spcAft>
              <a:buFont typeface="Wingdings" panose="05000000000000000000" pitchFamily="2" charset="2"/>
              <a:buChar char="ü"/>
              <a:defRPr/>
            </a:pPr>
            <a:r>
              <a:rPr lang="en-US" b="1" dirty="0">
                <a:solidFill>
                  <a:schemeClr val="tx1">
                    <a:lumMod val="85000"/>
                    <a:lumOff val="15000"/>
                  </a:schemeClr>
                </a:solidFill>
                <a:latin typeface="+mn-lt"/>
              </a:rPr>
              <a:t>Consequences</a:t>
            </a:r>
            <a:r>
              <a:rPr lang="en-US" dirty="0">
                <a:solidFill>
                  <a:schemeClr val="tx1">
                    <a:lumMod val="85000"/>
                    <a:lumOff val="15000"/>
                  </a:schemeClr>
                </a:solidFill>
                <a:latin typeface="+mn-lt"/>
              </a:rPr>
              <a:t>: Drag right (Full Vs. Partial), obligations of investors to fall off, promoter losing the board seat.  </a:t>
            </a:r>
          </a:p>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Exit Mechanism</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Modes of exit- Strategic Sale, Third Party Sale, IPO, Promoter Lock in in case of IPO, IPO Waterfall etc.</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Failure to provide exit- Contractual breach Vs. Consequences of breach </a:t>
            </a:r>
          </a:p>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Non-compete obligation of Promoters –</a:t>
            </a:r>
            <a:r>
              <a:rPr lang="en-US" sz="1200" dirty="0">
                <a:solidFill>
                  <a:schemeClr val="tx1">
                    <a:lumMod val="85000"/>
                    <a:lumOff val="15000"/>
                  </a:schemeClr>
                </a:solidFill>
                <a:latin typeface="+mn-lt"/>
              </a:rPr>
              <a:t> Period, Geography and Coverage </a:t>
            </a:r>
          </a:p>
        </p:txBody>
      </p:sp>
      <p:grpSp>
        <p:nvGrpSpPr>
          <p:cNvPr id="22" name="Group 21">
            <a:extLst>
              <a:ext uri="{FF2B5EF4-FFF2-40B4-BE49-F238E27FC236}">
                <a16:creationId xmlns:a16="http://schemas.microsoft.com/office/drawing/2014/main" id="{5F1B0788-E34B-40AD-B53D-5BBFE4FB547A}"/>
              </a:ext>
            </a:extLst>
          </p:cNvPr>
          <p:cNvGrpSpPr/>
          <p:nvPr/>
        </p:nvGrpSpPr>
        <p:grpSpPr>
          <a:xfrm>
            <a:off x="568324" y="1384511"/>
            <a:ext cx="1459511" cy="2203289"/>
            <a:chOff x="623781" y="1984375"/>
            <a:chExt cx="1459511" cy="2203289"/>
          </a:xfrm>
        </p:grpSpPr>
        <p:sp>
          <p:nvSpPr>
            <p:cNvPr id="23" name="Rectangle 22">
              <a:extLst>
                <a:ext uri="{FF2B5EF4-FFF2-40B4-BE49-F238E27FC236}">
                  <a16:creationId xmlns:a16="http://schemas.microsoft.com/office/drawing/2014/main" id="{45CF1A5B-6A5F-4B65-A1DE-77EC7A532610}"/>
                </a:ext>
              </a:extLst>
            </p:cNvPr>
            <p:cNvSpPr/>
            <p:nvPr/>
          </p:nvSpPr>
          <p:spPr>
            <a:xfrm>
              <a:off x="623781" y="2752056"/>
              <a:ext cx="1459511" cy="1435608"/>
            </a:xfrm>
            <a:prstGeom prst="rect">
              <a:avLst/>
            </a:prstGeom>
            <a:solidFill>
              <a:srgbClr val="080A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t>Shareholder’s  and Share Subscription Agreement</a:t>
              </a:r>
            </a:p>
          </p:txBody>
        </p:sp>
        <p:grpSp>
          <p:nvGrpSpPr>
            <p:cNvPr id="25" name="Group 24">
              <a:extLst>
                <a:ext uri="{FF2B5EF4-FFF2-40B4-BE49-F238E27FC236}">
                  <a16:creationId xmlns:a16="http://schemas.microsoft.com/office/drawing/2014/main" id="{B8A3B422-BCB2-4BF9-9270-5C8E90F514D2}"/>
                </a:ext>
              </a:extLst>
            </p:cNvPr>
            <p:cNvGrpSpPr/>
            <p:nvPr/>
          </p:nvGrpSpPr>
          <p:grpSpPr>
            <a:xfrm>
              <a:off x="993174" y="1984375"/>
              <a:ext cx="720725" cy="717550"/>
              <a:chOff x="995363" y="1984375"/>
              <a:chExt cx="720725" cy="717550"/>
            </a:xfrm>
          </p:grpSpPr>
          <p:sp>
            <p:nvSpPr>
              <p:cNvPr id="26" name="Freeform 6">
                <a:extLst>
                  <a:ext uri="{FF2B5EF4-FFF2-40B4-BE49-F238E27FC236}">
                    <a16:creationId xmlns:a16="http://schemas.microsoft.com/office/drawing/2014/main" id="{95203CB9-F520-4023-AABF-41277664687B}"/>
                  </a:ext>
                </a:extLst>
              </p:cNvPr>
              <p:cNvSpPr>
                <a:spLocks/>
              </p:cNvSpPr>
              <p:nvPr/>
            </p:nvSpPr>
            <p:spPr bwMode="auto">
              <a:xfrm>
                <a:off x="1150938" y="2462213"/>
                <a:ext cx="320675" cy="234950"/>
              </a:xfrm>
              <a:custGeom>
                <a:avLst/>
                <a:gdLst>
                  <a:gd name="T0" fmla="*/ 210 w 250"/>
                  <a:gd name="T1" fmla="*/ 142 h 184"/>
                  <a:gd name="T2" fmla="*/ 211 w 250"/>
                  <a:gd name="T3" fmla="*/ 142 h 184"/>
                  <a:gd name="T4" fmla="*/ 222 w 250"/>
                  <a:gd name="T5" fmla="*/ 153 h 184"/>
                  <a:gd name="T6" fmla="*/ 243 w 250"/>
                  <a:gd name="T7" fmla="*/ 154 h 184"/>
                  <a:gd name="T8" fmla="*/ 245 w 250"/>
                  <a:gd name="T9" fmla="*/ 133 h 184"/>
                  <a:gd name="T10" fmla="*/ 240 w 250"/>
                  <a:gd name="T11" fmla="*/ 125 h 184"/>
                  <a:gd name="T12" fmla="*/ 157 w 250"/>
                  <a:gd name="T13" fmla="*/ 37 h 184"/>
                  <a:gd name="T14" fmla="*/ 150 w 250"/>
                  <a:gd name="T15" fmla="*/ 35 h 184"/>
                  <a:gd name="T16" fmla="*/ 103 w 250"/>
                  <a:gd name="T17" fmla="*/ 53 h 184"/>
                  <a:gd name="T18" fmla="*/ 76 w 250"/>
                  <a:gd name="T19" fmla="*/ 52 h 184"/>
                  <a:gd name="T20" fmla="*/ 65 w 250"/>
                  <a:gd name="T21" fmla="*/ 39 h 184"/>
                  <a:gd name="T22" fmla="*/ 75 w 250"/>
                  <a:gd name="T23" fmla="*/ 25 h 184"/>
                  <a:gd name="T24" fmla="*/ 97 w 250"/>
                  <a:gd name="T25" fmla="*/ 13 h 184"/>
                  <a:gd name="T26" fmla="*/ 87 w 250"/>
                  <a:gd name="T27" fmla="*/ 11 h 184"/>
                  <a:gd name="T28" fmla="*/ 48 w 250"/>
                  <a:gd name="T29" fmla="*/ 1 h 184"/>
                  <a:gd name="T30" fmla="*/ 40 w 250"/>
                  <a:gd name="T31" fmla="*/ 3 h 184"/>
                  <a:gd name="T32" fmla="*/ 2 w 250"/>
                  <a:gd name="T33" fmla="*/ 70 h 184"/>
                  <a:gd name="T34" fmla="*/ 3 w 250"/>
                  <a:gd name="T35" fmla="*/ 77 h 184"/>
                  <a:gd name="T36" fmla="*/ 40 w 250"/>
                  <a:gd name="T37" fmla="*/ 104 h 184"/>
                  <a:gd name="T38" fmla="*/ 48 w 250"/>
                  <a:gd name="T39" fmla="*/ 104 h 184"/>
                  <a:gd name="T40" fmla="*/ 71 w 250"/>
                  <a:gd name="T41" fmla="*/ 109 h 184"/>
                  <a:gd name="T42" fmla="*/ 84 w 250"/>
                  <a:gd name="T43" fmla="*/ 112 h 184"/>
                  <a:gd name="T44" fmla="*/ 108 w 250"/>
                  <a:gd name="T45" fmla="*/ 117 h 184"/>
                  <a:gd name="T46" fmla="*/ 120 w 250"/>
                  <a:gd name="T47" fmla="*/ 124 h 184"/>
                  <a:gd name="T48" fmla="*/ 136 w 250"/>
                  <a:gd name="T49" fmla="*/ 145 h 184"/>
                  <a:gd name="T50" fmla="*/ 134 w 250"/>
                  <a:gd name="T51" fmla="*/ 149 h 184"/>
                  <a:gd name="T52" fmla="*/ 139 w 250"/>
                  <a:gd name="T53" fmla="*/ 151 h 184"/>
                  <a:gd name="T54" fmla="*/ 146 w 250"/>
                  <a:gd name="T55" fmla="*/ 167 h 184"/>
                  <a:gd name="T56" fmla="*/ 140 w 250"/>
                  <a:gd name="T57" fmla="*/ 177 h 184"/>
                  <a:gd name="T58" fmla="*/ 138 w 250"/>
                  <a:gd name="T59" fmla="*/ 181 h 184"/>
                  <a:gd name="T60" fmla="*/ 143 w 250"/>
                  <a:gd name="T61" fmla="*/ 183 h 184"/>
                  <a:gd name="T62" fmla="*/ 153 w 250"/>
                  <a:gd name="T63" fmla="*/ 176 h 184"/>
                  <a:gd name="T64" fmla="*/ 159 w 250"/>
                  <a:gd name="T65" fmla="*/ 174 h 184"/>
                  <a:gd name="T66" fmla="*/ 181 w 250"/>
                  <a:gd name="T67" fmla="*/ 168 h 184"/>
                  <a:gd name="T68" fmla="*/ 183 w 250"/>
                  <a:gd name="T69" fmla="*/ 160 h 184"/>
                  <a:gd name="T70" fmla="*/ 202 w 250"/>
                  <a:gd name="T71" fmla="*/ 16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0" y="142"/>
                      <a:pt x="211" y="142"/>
                      <a:pt x="211" y="142"/>
                    </a:cubicBezTo>
                    <a:cubicBezTo>
                      <a:pt x="215" y="145"/>
                      <a:pt x="218" y="149"/>
                      <a:pt x="222" y="153"/>
                    </a:cubicBezTo>
                    <a:cubicBezTo>
                      <a:pt x="228" y="158"/>
                      <a:pt x="237" y="159"/>
                      <a:pt x="243" y="154"/>
                    </a:cubicBezTo>
                    <a:cubicBezTo>
                      <a:pt x="249" y="149"/>
                      <a:pt x="250" y="141"/>
                      <a:pt x="245" y="133"/>
                    </a:cubicBezTo>
                    <a:cubicBezTo>
                      <a:pt x="244" y="131"/>
                      <a:pt x="242" y="128"/>
                      <a:pt x="240" y="125"/>
                    </a:cubicBezTo>
                    <a:cubicBezTo>
                      <a:pt x="212" y="96"/>
                      <a:pt x="185" y="66"/>
                      <a:pt x="157" y="37"/>
                    </a:cubicBezTo>
                    <a:cubicBezTo>
                      <a:pt x="155" y="34"/>
                      <a:pt x="153" y="34"/>
                      <a:pt x="150" y="35"/>
                    </a:cubicBezTo>
                    <a:cubicBezTo>
                      <a:pt x="134" y="41"/>
                      <a:pt x="119" y="47"/>
                      <a:pt x="103" y="53"/>
                    </a:cubicBezTo>
                    <a:cubicBezTo>
                      <a:pt x="94" y="56"/>
                      <a:pt x="85" y="56"/>
                      <a:pt x="76" y="52"/>
                    </a:cubicBezTo>
                    <a:cubicBezTo>
                      <a:pt x="70" y="49"/>
                      <a:pt x="65" y="46"/>
                      <a:pt x="65" y="39"/>
                    </a:cubicBezTo>
                    <a:cubicBezTo>
                      <a:pt x="65" y="32"/>
                      <a:pt x="69" y="28"/>
                      <a:pt x="75" y="25"/>
                    </a:cubicBezTo>
                    <a:cubicBezTo>
                      <a:pt x="82" y="21"/>
                      <a:pt x="89" y="17"/>
                      <a:pt x="97" y="13"/>
                    </a:cubicBezTo>
                    <a:cubicBezTo>
                      <a:pt x="93" y="12"/>
                      <a:pt x="90" y="12"/>
                      <a:pt x="87" y="11"/>
                    </a:cubicBezTo>
                    <a:cubicBezTo>
                      <a:pt x="74" y="8"/>
                      <a:pt x="61" y="4"/>
                      <a:pt x="48" y="1"/>
                    </a:cubicBezTo>
                    <a:cubicBezTo>
                      <a:pt x="44" y="0"/>
                      <a:pt x="42" y="0"/>
                      <a:pt x="40" y="3"/>
                    </a:cubicBezTo>
                    <a:cubicBezTo>
                      <a:pt x="27" y="25"/>
                      <a:pt x="15" y="48"/>
                      <a:pt x="2" y="70"/>
                    </a:cubicBezTo>
                    <a:cubicBezTo>
                      <a:pt x="0" y="73"/>
                      <a:pt x="1" y="75"/>
                      <a:pt x="3" y="77"/>
                    </a:cubicBezTo>
                    <a:cubicBezTo>
                      <a:pt x="16" y="86"/>
                      <a:pt x="28" y="95"/>
                      <a:pt x="40" y="104"/>
                    </a:cubicBezTo>
                    <a:cubicBezTo>
                      <a:pt x="43" y="106"/>
                      <a:pt x="45" y="106"/>
                      <a:pt x="48" y="104"/>
                    </a:cubicBezTo>
                    <a:cubicBezTo>
                      <a:pt x="56" y="100"/>
                      <a:pt x="66" y="101"/>
                      <a:pt x="71" y="109"/>
                    </a:cubicBezTo>
                    <a:cubicBezTo>
                      <a:pt x="75" y="115"/>
                      <a:pt x="78" y="114"/>
                      <a:pt x="84" y="112"/>
                    </a:cubicBezTo>
                    <a:cubicBezTo>
                      <a:pt x="93" y="108"/>
                      <a:pt x="103" y="110"/>
                      <a:pt x="108" y="117"/>
                    </a:cubicBezTo>
                    <a:cubicBezTo>
                      <a:pt x="111" y="122"/>
                      <a:pt x="114" y="124"/>
                      <a:pt x="120" y="124"/>
                    </a:cubicBezTo>
                    <a:cubicBezTo>
                      <a:pt x="132" y="124"/>
                      <a:pt x="138" y="133"/>
                      <a:pt x="136" y="145"/>
                    </a:cubicBezTo>
                    <a:cubicBezTo>
                      <a:pt x="135" y="146"/>
                      <a:pt x="135" y="147"/>
                      <a:pt x="134" y="149"/>
                    </a:cubicBezTo>
                    <a:cubicBezTo>
                      <a:pt x="136" y="150"/>
                      <a:pt x="138" y="150"/>
                      <a:pt x="139" y="151"/>
                    </a:cubicBezTo>
                    <a:cubicBezTo>
                      <a:pt x="146" y="154"/>
                      <a:pt x="149" y="159"/>
                      <a:pt x="146" y="167"/>
                    </a:cubicBezTo>
                    <a:cubicBezTo>
                      <a:pt x="144" y="170"/>
                      <a:pt x="142" y="173"/>
                      <a:pt x="140" y="177"/>
                    </a:cubicBezTo>
                    <a:cubicBezTo>
                      <a:pt x="139" y="178"/>
                      <a:pt x="138" y="180"/>
                      <a:pt x="138" y="181"/>
                    </a:cubicBezTo>
                    <a:cubicBezTo>
                      <a:pt x="139" y="182"/>
                      <a:pt x="141" y="183"/>
                      <a:pt x="143" y="183"/>
                    </a:cubicBezTo>
                    <a:cubicBezTo>
                      <a:pt x="148" y="184"/>
                      <a:pt x="151" y="181"/>
                      <a:pt x="153" y="176"/>
                    </a:cubicBezTo>
                    <a:cubicBezTo>
                      <a:pt x="154" y="173"/>
                      <a:pt x="156" y="172"/>
                      <a:pt x="159" y="174"/>
                    </a:cubicBezTo>
                    <a:cubicBezTo>
                      <a:pt x="168" y="181"/>
                      <a:pt x="177" y="178"/>
                      <a:pt x="181" y="168"/>
                    </a:cubicBezTo>
                    <a:cubicBezTo>
                      <a:pt x="181" y="165"/>
                      <a:pt x="182" y="163"/>
                      <a:pt x="183" y="160"/>
                    </a:cubicBezTo>
                    <a:cubicBezTo>
                      <a:pt x="189" y="165"/>
                      <a:pt x="196" y="166"/>
                      <a:pt x="202" y="162"/>
                    </a:cubicBezTo>
                    <a:cubicBezTo>
                      <a:pt x="210" y="158"/>
                      <a:pt x="212" y="151"/>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7">
                <a:extLst>
                  <a:ext uri="{FF2B5EF4-FFF2-40B4-BE49-F238E27FC236}">
                    <a16:creationId xmlns:a16="http://schemas.microsoft.com/office/drawing/2014/main" id="{35B9377B-10E7-433F-A230-6805B06F101B}"/>
                  </a:ext>
                </a:extLst>
              </p:cNvPr>
              <p:cNvSpPr>
                <a:spLocks/>
              </p:cNvSpPr>
              <p:nvPr/>
            </p:nvSpPr>
            <p:spPr bwMode="auto">
              <a:xfrm>
                <a:off x="1239838" y="2452688"/>
                <a:ext cx="319087" cy="163512"/>
              </a:xfrm>
              <a:custGeom>
                <a:avLst/>
                <a:gdLst>
                  <a:gd name="T0" fmla="*/ 0 w 249"/>
                  <a:gd name="T1" fmla="*/ 47 h 127"/>
                  <a:gd name="T2" fmla="*/ 7 w 249"/>
                  <a:gd name="T3" fmla="*/ 54 h 127"/>
                  <a:gd name="T4" fmla="*/ 31 w 249"/>
                  <a:gd name="T5" fmla="*/ 56 h 127"/>
                  <a:gd name="T6" fmla="*/ 82 w 249"/>
                  <a:gd name="T7" fmla="*/ 37 h 127"/>
                  <a:gd name="T8" fmla="*/ 91 w 249"/>
                  <a:gd name="T9" fmla="*/ 39 h 127"/>
                  <a:gd name="T10" fmla="*/ 169 w 249"/>
                  <a:gd name="T11" fmla="*/ 122 h 127"/>
                  <a:gd name="T12" fmla="*/ 179 w 249"/>
                  <a:gd name="T13" fmla="*/ 123 h 127"/>
                  <a:gd name="T14" fmla="*/ 197 w 249"/>
                  <a:gd name="T15" fmla="*/ 111 h 127"/>
                  <a:gd name="T16" fmla="*/ 245 w 249"/>
                  <a:gd name="T17" fmla="*/ 87 h 127"/>
                  <a:gd name="T18" fmla="*/ 247 w 249"/>
                  <a:gd name="T19" fmla="*/ 80 h 127"/>
                  <a:gd name="T20" fmla="*/ 212 w 249"/>
                  <a:gd name="T21" fmla="*/ 16 h 127"/>
                  <a:gd name="T22" fmla="*/ 202 w 249"/>
                  <a:gd name="T23" fmla="*/ 13 h 127"/>
                  <a:gd name="T24" fmla="*/ 171 w 249"/>
                  <a:gd name="T25" fmla="*/ 25 h 127"/>
                  <a:gd name="T26" fmla="*/ 163 w 249"/>
                  <a:gd name="T27" fmla="*/ 25 h 127"/>
                  <a:gd name="T28" fmla="*/ 104 w 249"/>
                  <a:gd name="T29" fmla="*/ 4 h 127"/>
                  <a:gd name="T30" fmla="*/ 73 w 249"/>
                  <a:gd name="T31" fmla="*/ 5 h 127"/>
                  <a:gd name="T32" fmla="*/ 7 w 249"/>
                  <a:gd name="T33" fmla="*/ 39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50"/>
                      <a:pt x="4" y="52"/>
                      <a:pt x="7" y="54"/>
                    </a:cubicBezTo>
                    <a:cubicBezTo>
                      <a:pt x="14" y="58"/>
                      <a:pt x="22" y="59"/>
                      <a:pt x="31" y="56"/>
                    </a:cubicBezTo>
                    <a:cubicBezTo>
                      <a:pt x="48" y="49"/>
                      <a:pt x="65" y="44"/>
                      <a:pt x="82" y="37"/>
                    </a:cubicBezTo>
                    <a:cubicBezTo>
                      <a:pt x="86" y="36"/>
                      <a:pt x="88" y="36"/>
                      <a:pt x="91" y="39"/>
                    </a:cubicBezTo>
                    <a:cubicBezTo>
                      <a:pt x="117" y="67"/>
                      <a:pt x="143" y="95"/>
                      <a:pt x="169" y="122"/>
                    </a:cubicBezTo>
                    <a:cubicBezTo>
                      <a:pt x="173" y="126"/>
                      <a:pt x="175" y="127"/>
                      <a:pt x="179" y="123"/>
                    </a:cubicBezTo>
                    <a:cubicBezTo>
                      <a:pt x="185" y="119"/>
                      <a:pt x="191" y="115"/>
                      <a:pt x="197" y="111"/>
                    </a:cubicBezTo>
                    <a:cubicBezTo>
                      <a:pt x="213" y="101"/>
                      <a:pt x="227" y="91"/>
                      <a:pt x="245" y="87"/>
                    </a:cubicBezTo>
                    <a:cubicBezTo>
                      <a:pt x="249" y="86"/>
                      <a:pt x="249" y="83"/>
                      <a:pt x="247" y="80"/>
                    </a:cubicBezTo>
                    <a:cubicBezTo>
                      <a:pt x="236" y="59"/>
                      <a:pt x="224" y="37"/>
                      <a:pt x="212" y="16"/>
                    </a:cubicBezTo>
                    <a:cubicBezTo>
                      <a:pt x="209" y="11"/>
                      <a:pt x="207" y="11"/>
                      <a:pt x="202" y="13"/>
                    </a:cubicBezTo>
                    <a:cubicBezTo>
                      <a:pt x="192" y="17"/>
                      <a:pt x="182" y="21"/>
                      <a:pt x="171" y="25"/>
                    </a:cubicBezTo>
                    <a:cubicBezTo>
                      <a:pt x="169" y="26"/>
                      <a:pt x="166" y="26"/>
                      <a:pt x="163" y="25"/>
                    </a:cubicBezTo>
                    <a:cubicBezTo>
                      <a:pt x="143" y="18"/>
                      <a:pt x="124" y="11"/>
                      <a:pt x="104" y="4"/>
                    </a:cubicBezTo>
                    <a:cubicBezTo>
                      <a:pt x="94" y="1"/>
                      <a:pt x="83" y="0"/>
                      <a:pt x="73" y="5"/>
                    </a:cubicBezTo>
                    <a:cubicBezTo>
                      <a:pt x="51" y="16"/>
                      <a:pt x="29" y="28"/>
                      <a:pt x="7" y="39"/>
                    </a:cubicBezTo>
                    <a:cubicBezTo>
                      <a:pt x="4" y="41"/>
                      <a:pt x="3" y="44"/>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8">
                <a:extLst>
                  <a:ext uri="{FF2B5EF4-FFF2-40B4-BE49-F238E27FC236}">
                    <a16:creationId xmlns:a16="http://schemas.microsoft.com/office/drawing/2014/main" id="{31F262DA-EF36-45F5-BCE8-3F24A0748D7F}"/>
                  </a:ext>
                </a:extLst>
              </p:cNvPr>
              <p:cNvSpPr>
                <a:spLocks/>
              </p:cNvSpPr>
              <p:nvPr/>
            </p:nvSpPr>
            <p:spPr bwMode="auto">
              <a:xfrm>
                <a:off x="1206500" y="2598738"/>
                <a:ext cx="130175" cy="103187"/>
              </a:xfrm>
              <a:custGeom>
                <a:avLst/>
                <a:gdLst>
                  <a:gd name="T0" fmla="*/ 29 w 101"/>
                  <a:gd name="T1" fmla="*/ 14 h 80"/>
                  <a:gd name="T2" fmla="*/ 13 w 101"/>
                  <a:gd name="T3" fmla="*/ 0 h 80"/>
                  <a:gd name="T4" fmla="*/ 1 w 101"/>
                  <a:gd name="T5" fmla="*/ 11 h 80"/>
                  <a:gd name="T6" fmla="*/ 13 w 101"/>
                  <a:gd name="T7" fmla="*/ 28 h 80"/>
                  <a:gd name="T8" fmla="*/ 34 w 101"/>
                  <a:gd name="T9" fmla="*/ 49 h 80"/>
                  <a:gd name="T10" fmla="*/ 45 w 101"/>
                  <a:gd name="T11" fmla="*/ 61 h 80"/>
                  <a:gd name="T12" fmla="*/ 61 w 101"/>
                  <a:gd name="T13" fmla="*/ 64 h 80"/>
                  <a:gd name="T14" fmla="*/ 83 w 101"/>
                  <a:gd name="T15" fmla="*/ 75 h 80"/>
                  <a:gd name="T16" fmla="*/ 98 w 101"/>
                  <a:gd name="T17" fmla="*/ 59 h 80"/>
                  <a:gd name="T18" fmla="*/ 91 w 101"/>
                  <a:gd name="T19" fmla="*/ 47 h 80"/>
                  <a:gd name="T20" fmla="*/ 83 w 101"/>
                  <a:gd name="T21" fmla="*/ 47 h 80"/>
                  <a:gd name="T22" fmla="*/ 88 w 101"/>
                  <a:gd name="T23" fmla="*/ 28 h 80"/>
                  <a:gd name="T24" fmla="*/ 63 w 101"/>
                  <a:gd name="T25" fmla="*/ 23 h 80"/>
                  <a:gd name="T26" fmla="*/ 56 w 101"/>
                  <a:gd name="T27" fmla="*/ 9 h 80"/>
                  <a:gd name="T28" fmla="*/ 42 w 101"/>
                  <a:gd name="T29" fmla="*/ 9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26" y="4"/>
                      <a:pt x="21" y="0"/>
                      <a:pt x="13" y="0"/>
                    </a:cubicBezTo>
                    <a:cubicBezTo>
                      <a:pt x="7" y="0"/>
                      <a:pt x="2" y="5"/>
                      <a:pt x="1" y="11"/>
                    </a:cubicBezTo>
                    <a:cubicBezTo>
                      <a:pt x="0" y="18"/>
                      <a:pt x="3" y="23"/>
                      <a:pt x="13" y="28"/>
                    </a:cubicBezTo>
                    <a:cubicBezTo>
                      <a:pt x="10" y="42"/>
                      <a:pt x="18" y="49"/>
                      <a:pt x="34" y="49"/>
                    </a:cubicBezTo>
                    <a:cubicBezTo>
                      <a:pt x="38" y="53"/>
                      <a:pt x="41" y="59"/>
                      <a:pt x="45" y="61"/>
                    </a:cubicBezTo>
                    <a:cubicBezTo>
                      <a:pt x="49" y="63"/>
                      <a:pt x="55" y="63"/>
                      <a:pt x="61" y="64"/>
                    </a:cubicBezTo>
                    <a:cubicBezTo>
                      <a:pt x="62" y="75"/>
                      <a:pt x="71" y="80"/>
                      <a:pt x="83" y="75"/>
                    </a:cubicBezTo>
                    <a:cubicBezTo>
                      <a:pt x="90" y="71"/>
                      <a:pt x="95" y="66"/>
                      <a:pt x="98" y="59"/>
                    </a:cubicBezTo>
                    <a:cubicBezTo>
                      <a:pt x="101" y="53"/>
                      <a:pt x="98" y="48"/>
                      <a:pt x="91" y="47"/>
                    </a:cubicBezTo>
                    <a:cubicBezTo>
                      <a:pt x="89" y="47"/>
                      <a:pt x="86" y="47"/>
                      <a:pt x="83" y="47"/>
                    </a:cubicBezTo>
                    <a:cubicBezTo>
                      <a:pt x="86" y="41"/>
                      <a:pt x="92" y="35"/>
                      <a:pt x="88" y="28"/>
                    </a:cubicBezTo>
                    <a:cubicBezTo>
                      <a:pt x="82" y="18"/>
                      <a:pt x="72" y="21"/>
                      <a:pt x="63" y="23"/>
                    </a:cubicBezTo>
                    <a:cubicBezTo>
                      <a:pt x="64" y="15"/>
                      <a:pt x="63" y="11"/>
                      <a:pt x="56" y="9"/>
                    </a:cubicBezTo>
                    <a:cubicBezTo>
                      <a:pt x="52" y="8"/>
                      <a:pt x="47" y="8"/>
                      <a:pt x="42" y="9"/>
                    </a:cubicBezTo>
                    <a:cubicBezTo>
                      <a:pt x="38" y="10"/>
                      <a:pt x="33" y="12"/>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9">
                <a:extLst>
                  <a:ext uri="{FF2B5EF4-FFF2-40B4-BE49-F238E27FC236}">
                    <a16:creationId xmlns:a16="http://schemas.microsoft.com/office/drawing/2014/main" id="{7B1C3DA4-A3B2-41FC-836F-D4597D32E8AB}"/>
                  </a:ext>
                </a:extLst>
              </p:cNvPr>
              <p:cNvSpPr>
                <a:spLocks noEditPoints="1"/>
              </p:cNvSpPr>
              <p:nvPr/>
            </p:nvSpPr>
            <p:spPr bwMode="auto">
              <a:xfrm>
                <a:off x="995363" y="2368550"/>
                <a:ext cx="207962" cy="222250"/>
              </a:xfrm>
              <a:custGeom>
                <a:avLst/>
                <a:gdLst>
                  <a:gd name="T0" fmla="*/ 0 w 162"/>
                  <a:gd name="T1" fmla="*/ 104 h 174"/>
                  <a:gd name="T2" fmla="*/ 36 w 162"/>
                  <a:gd name="T3" fmla="*/ 47 h 174"/>
                  <a:gd name="T4" fmla="*/ 58 w 162"/>
                  <a:gd name="T5" fmla="*/ 11 h 174"/>
                  <a:gd name="T6" fmla="*/ 80 w 162"/>
                  <a:gd name="T7" fmla="*/ 5 h 174"/>
                  <a:gd name="T8" fmla="*/ 151 w 162"/>
                  <a:gd name="T9" fmla="*/ 48 h 174"/>
                  <a:gd name="T10" fmla="*/ 156 w 162"/>
                  <a:gd name="T11" fmla="*/ 70 h 174"/>
                  <a:gd name="T12" fmla="*/ 102 w 162"/>
                  <a:gd name="T13" fmla="*/ 164 h 174"/>
                  <a:gd name="T14" fmla="*/ 81 w 162"/>
                  <a:gd name="T15" fmla="*/ 169 h 174"/>
                  <a:gd name="T16" fmla="*/ 7 w 162"/>
                  <a:gd name="T17" fmla="*/ 121 h 174"/>
                  <a:gd name="T18" fmla="*/ 0 w 162"/>
                  <a:gd name="T19" fmla="*/ 113 h 174"/>
                  <a:gd name="T20" fmla="*/ 0 w 162"/>
                  <a:gd name="T21" fmla="*/ 104 h 174"/>
                  <a:gd name="T22" fmla="*/ 77 w 162"/>
                  <a:gd name="T23" fmla="*/ 136 h 174"/>
                  <a:gd name="T24" fmla="*/ 91 w 162"/>
                  <a:gd name="T25" fmla="*/ 123 h 174"/>
                  <a:gd name="T26" fmla="*/ 77 w 162"/>
                  <a:gd name="T27" fmla="*/ 110 h 174"/>
                  <a:gd name="T28" fmla="*/ 64 w 162"/>
                  <a:gd name="T29" fmla="*/ 123 h 174"/>
                  <a:gd name="T30" fmla="*/ 77 w 162"/>
                  <a:gd name="T31" fmla="*/ 136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 h="174">
                    <a:moveTo>
                      <a:pt x="0" y="104"/>
                    </a:moveTo>
                    <a:cubicBezTo>
                      <a:pt x="12" y="85"/>
                      <a:pt x="24" y="66"/>
                      <a:pt x="36" y="47"/>
                    </a:cubicBezTo>
                    <a:cubicBezTo>
                      <a:pt x="43" y="35"/>
                      <a:pt x="50" y="23"/>
                      <a:pt x="58" y="11"/>
                    </a:cubicBezTo>
                    <a:cubicBezTo>
                      <a:pt x="64" y="2"/>
                      <a:pt x="71" y="0"/>
                      <a:pt x="80" y="5"/>
                    </a:cubicBezTo>
                    <a:cubicBezTo>
                      <a:pt x="104" y="19"/>
                      <a:pt x="127" y="34"/>
                      <a:pt x="151" y="48"/>
                    </a:cubicBezTo>
                    <a:cubicBezTo>
                      <a:pt x="160" y="53"/>
                      <a:pt x="162" y="61"/>
                      <a:pt x="156" y="70"/>
                    </a:cubicBezTo>
                    <a:cubicBezTo>
                      <a:pt x="138" y="102"/>
                      <a:pt x="120" y="133"/>
                      <a:pt x="102" y="164"/>
                    </a:cubicBezTo>
                    <a:cubicBezTo>
                      <a:pt x="97" y="172"/>
                      <a:pt x="89" y="174"/>
                      <a:pt x="81" y="169"/>
                    </a:cubicBezTo>
                    <a:cubicBezTo>
                      <a:pt x="56" y="153"/>
                      <a:pt x="31" y="137"/>
                      <a:pt x="7" y="121"/>
                    </a:cubicBezTo>
                    <a:cubicBezTo>
                      <a:pt x="4" y="119"/>
                      <a:pt x="2" y="116"/>
                      <a:pt x="0" y="113"/>
                    </a:cubicBezTo>
                    <a:cubicBezTo>
                      <a:pt x="0" y="110"/>
                      <a:pt x="0" y="107"/>
                      <a:pt x="0" y="104"/>
                    </a:cubicBezTo>
                    <a:close/>
                    <a:moveTo>
                      <a:pt x="77" y="136"/>
                    </a:moveTo>
                    <a:cubicBezTo>
                      <a:pt x="85" y="136"/>
                      <a:pt x="91" y="130"/>
                      <a:pt x="91" y="123"/>
                    </a:cubicBezTo>
                    <a:cubicBezTo>
                      <a:pt x="90" y="116"/>
                      <a:pt x="84" y="110"/>
                      <a:pt x="77" y="110"/>
                    </a:cubicBezTo>
                    <a:cubicBezTo>
                      <a:pt x="70" y="110"/>
                      <a:pt x="64" y="116"/>
                      <a:pt x="64" y="123"/>
                    </a:cubicBezTo>
                    <a:cubicBezTo>
                      <a:pt x="64" y="130"/>
                      <a:pt x="70" y="136"/>
                      <a:pt x="77" y="13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10">
                <a:extLst>
                  <a:ext uri="{FF2B5EF4-FFF2-40B4-BE49-F238E27FC236}">
                    <a16:creationId xmlns:a16="http://schemas.microsoft.com/office/drawing/2014/main" id="{FF7F0935-0DA2-4A90-927E-54D56E329533}"/>
                  </a:ext>
                </a:extLst>
              </p:cNvPr>
              <p:cNvSpPr>
                <a:spLocks noEditPoints="1"/>
              </p:cNvSpPr>
              <p:nvPr/>
            </p:nvSpPr>
            <p:spPr bwMode="auto">
              <a:xfrm>
                <a:off x="1177925" y="1984375"/>
                <a:ext cx="349250" cy="430212"/>
              </a:xfrm>
              <a:custGeom>
                <a:avLst/>
                <a:gdLst>
                  <a:gd name="T0" fmla="*/ 273 w 273"/>
                  <a:gd name="T1" fmla="*/ 168 h 336"/>
                  <a:gd name="T2" fmla="*/ 273 w 273"/>
                  <a:gd name="T3" fmla="*/ 297 h 336"/>
                  <a:gd name="T4" fmla="*/ 235 w 273"/>
                  <a:gd name="T5" fmla="*/ 336 h 336"/>
                  <a:gd name="T6" fmla="*/ 39 w 273"/>
                  <a:gd name="T7" fmla="*/ 336 h 336"/>
                  <a:gd name="T8" fmla="*/ 0 w 273"/>
                  <a:gd name="T9" fmla="*/ 297 h 336"/>
                  <a:gd name="T10" fmla="*/ 0 w 273"/>
                  <a:gd name="T11" fmla="*/ 38 h 336"/>
                  <a:gd name="T12" fmla="*/ 38 w 273"/>
                  <a:gd name="T13" fmla="*/ 0 h 336"/>
                  <a:gd name="T14" fmla="*/ 237 w 273"/>
                  <a:gd name="T15" fmla="*/ 0 h 336"/>
                  <a:gd name="T16" fmla="*/ 273 w 273"/>
                  <a:gd name="T17" fmla="*/ 36 h 336"/>
                  <a:gd name="T18" fmla="*/ 273 w 273"/>
                  <a:gd name="T19" fmla="*/ 168 h 336"/>
                  <a:gd name="T20" fmla="*/ 273 w 273"/>
                  <a:gd name="T21" fmla="*/ 168 h 336"/>
                  <a:gd name="T22" fmla="*/ 18 w 273"/>
                  <a:gd name="T23" fmla="*/ 168 h 336"/>
                  <a:gd name="T24" fmla="*/ 18 w 273"/>
                  <a:gd name="T25" fmla="*/ 297 h 336"/>
                  <a:gd name="T26" fmla="*/ 40 w 273"/>
                  <a:gd name="T27" fmla="*/ 318 h 336"/>
                  <a:gd name="T28" fmla="*/ 167 w 273"/>
                  <a:gd name="T29" fmla="*/ 318 h 336"/>
                  <a:gd name="T30" fmla="*/ 238 w 273"/>
                  <a:gd name="T31" fmla="*/ 318 h 336"/>
                  <a:gd name="T32" fmla="*/ 256 w 273"/>
                  <a:gd name="T33" fmla="*/ 304 h 336"/>
                  <a:gd name="T34" fmla="*/ 255 w 273"/>
                  <a:gd name="T35" fmla="*/ 294 h 336"/>
                  <a:gd name="T36" fmla="*/ 255 w 273"/>
                  <a:gd name="T37" fmla="*/ 40 h 336"/>
                  <a:gd name="T38" fmla="*/ 234 w 273"/>
                  <a:gd name="T39" fmla="*/ 18 h 336"/>
                  <a:gd name="T40" fmla="*/ 41 w 273"/>
                  <a:gd name="T41" fmla="*/ 18 h 336"/>
                  <a:gd name="T42" fmla="*/ 18 w 273"/>
                  <a:gd name="T43" fmla="*/ 40 h 336"/>
                  <a:gd name="T44" fmla="*/ 18 w 273"/>
                  <a:gd name="T45" fmla="*/ 16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3" h="336">
                    <a:moveTo>
                      <a:pt x="273" y="168"/>
                    </a:moveTo>
                    <a:cubicBezTo>
                      <a:pt x="273" y="211"/>
                      <a:pt x="273" y="254"/>
                      <a:pt x="273" y="297"/>
                    </a:cubicBezTo>
                    <a:cubicBezTo>
                      <a:pt x="273" y="321"/>
                      <a:pt x="259" y="336"/>
                      <a:pt x="235" y="336"/>
                    </a:cubicBezTo>
                    <a:cubicBezTo>
                      <a:pt x="169" y="336"/>
                      <a:pt x="104" y="336"/>
                      <a:pt x="39" y="336"/>
                    </a:cubicBezTo>
                    <a:cubicBezTo>
                      <a:pt x="15" y="336"/>
                      <a:pt x="0" y="321"/>
                      <a:pt x="0" y="297"/>
                    </a:cubicBezTo>
                    <a:cubicBezTo>
                      <a:pt x="0" y="211"/>
                      <a:pt x="0" y="124"/>
                      <a:pt x="0" y="38"/>
                    </a:cubicBezTo>
                    <a:cubicBezTo>
                      <a:pt x="0" y="15"/>
                      <a:pt x="15" y="0"/>
                      <a:pt x="38" y="0"/>
                    </a:cubicBezTo>
                    <a:cubicBezTo>
                      <a:pt x="104" y="0"/>
                      <a:pt x="171" y="0"/>
                      <a:pt x="237" y="0"/>
                    </a:cubicBezTo>
                    <a:cubicBezTo>
                      <a:pt x="259" y="0"/>
                      <a:pt x="273" y="14"/>
                      <a:pt x="273" y="36"/>
                    </a:cubicBezTo>
                    <a:cubicBezTo>
                      <a:pt x="273" y="80"/>
                      <a:pt x="273" y="124"/>
                      <a:pt x="273" y="168"/>
                    </a:cubicBezTo>
                    <a:cubicBezTo>
                      <a:pt x="273" y="168"/>
                      <a:pt x="273" y="168"/>
                      <a:pt x="273" y="168"/>
                    </a:cubicBezTo>
                    <a:close/>
                    <a:moveTo>
                      <a:pt x="18" y="168"/>
                    </a:moveTo>
                    <a:cubicBezTo>
                      <a:pt x="18" y="211"/>
                      <a:pt x="18" y="254"/>
                      <a:pt x="18" y="297"/>
                    </a:cubicBezTo>
                    <a:cubicBezTo>
                      <a:pt x="18" y="312"/>
                      <a:pt x="25" y="318"/>
                      <a:pt x="40" y="318"/>
                    </a:cubicBezTo>
                    <a:cubicBezTo>
                      <a:pt x="82" y="318"/>
                      <a:pt x="124" y="318"/>
                      <a:pt x="167" y="318"/>
                    </a:cubicBezTo>
                    <a:cubicBezTo>
                      <a:pt x="190" y="318"/>
                      <a:pt x="214" y="318"/>
                      <a:pt x="238" y="318"/>
                    </a:cubicBezTo>
                    <a:cubicBezTo>
                      <a:pt x="247" y="318"/>
                      <a:pt x="254" y="313"/>
                      <a:pt x="256" y="304"/>
                    </a:cubicBezTo>
                    <a:cubicBezTo>
                      <a:pt x="256" y="301"/>
                      <a:pt x="255" y="297"/>
                      <a:pt x="255" y="294"/>
                    </a:cubicBezTo>
                    <a:cubicBezTo>
                      <a:pt x="255" y="209"/>
                      <a:pt x="255" y="125"/>
                      <a:pt x="255" y="40"/>
                    </a:cubicBezTo>
                    <a:cubicBezTo>
                      <a:pt x="255" y="24"/>
                      <a:pt x="249" y="18"/>
                      <a:pt x="234" y="18"/>
                    </a:cubicBezTo>
                    <a:cubicBezTo>
                      <a:pt x="169" y="18"/>
                      <a:pt x="105" y="18"/>
                      <a:pt x="41" y="18"/>
                    </a:cubicBezTo>
                    <a:cubicBezTo>
                      <a:pt x="25" y="18"/>
                      <a:pt x="18" y="24"/>
                      <a:pt x="18" y="40"/>
                    </a:cubicBezTo>
                    <a:cubicBezTo>
                      <a:pt x="18" y="83"/>
                      <a:pt x="18" y="126"/>
                      <a:pt x="18" y="168"/>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11">
                <a:extLst>
                  <a:ext uri="{FF2B5EF4-FFF2-40B4-BE49-F238E27FC236}">
                    <a16:creationId xmlns:a16="http://schemas.microsoft.com/office/drawing/2014/main" id="{DB9B6EC6-40BB-4798-951C-DFA8E9735E6E}"/>
                  </a:ext>
                </a:extLst>
              </p:cNvPr>
              <p:cNvSpPr>
                <a:spLocks/>
              </p:cNvSpPr>
              <p:nvPr/>
            </p:nvSpPr>
            <p:spPr bwMode="auto">
              <a:xfrm>
                <a:off x="1150938" y="2462213"/>
                <a:ext cx="320675" cy="234950"/>
              </a:xfrm>
              <a:custGeom>
                <a:avLst/>
                <a:gdLst>
                  <a:gd name="T0" fmla="*/ 210 w 250"/>
                  <a:gd name="T1" fmla="*/ 142 h 184"/>
                  <a:gd name="T2" fmla="*/ 202 w 250"/>
                  <a:gd name="T3" fmla="*/ 162 h 184"/>
                  <a:gd name="T4" fmla="*/ 183 w 250"/>
                  <a:gd name="T5" fmla="*/ 160 h 184"/>
                  <a:gd name="T6" fmla="*/ 181 w 250"/>
                  <a:gd name="T7" fmla="*/ 168 h 184"/>
                  <a:gd name="T8" fmla="*/ 159 w 250"/>
                  <a:gd name="T9" fmla="*/ 174 h 184"/>
                  <a:gd name="T10" fmla="*/ 153 w 250"/>
                  <a:gd name="T11" fmla="*/ 176 h 184"/>
                  <a:gd name="T12" fmla="*/ 143 w 250"/>
                  <a:gd name="T13" fmla="*/ 183 h 184"/>
                  <a:gd name="T14" fmla="*/ 138 w 250"/>
                  <a:gd name="T15" fmla="*/ 181 h 184"/>
                  <a:gd name="T16" fmla="*/ 140 w 250"/>
                  <a:gd name="T17" fmla="*/ 177 h 184"/>
                  <a:gd name="T18" fmla="*/ 146 w 250"/>
                  <a:gd name="T19" fmla="*/ 167 h 184"/>
                  <a:gd name="T20" fmla="*/ 139 w 250"/>
                  <a:gd name="T21" fmla="*/ 151 h 184"/>
                  <a:gd name="T22" fmla="*/ 134 w 250"/>
                  <a:gd name="T23" fmla="*/ 149 h 184"/>
                  <a:gd name="T24" fmla="*/ 136 w 250"/>
                  <a:gd name="T25" fmla="*/ 145 h 184"/>
                  <a:gd name="T26" fmla="*/ 120 w 250"/>
                  <a:gd name="T27" fmla="*/ 124 h 184"/>
                  <a:gd name="T28" fmla="*/ 108 w 250"/>
                  <a:gd name="T29" fmla="*/ 117 h 184"/>
                  <a:gd name="T30" fmla="*/ 84 w 250"/>
                  <a:gd name="T31" fmla="*/ 112 h 184"/>
                  <a:gd name="T32" fmla="*/ 71 w 250"/>
                  <a:gd name="T33" fmla="*/ 109 h 184"/>
                  <a:gd name="T34" fmla="*/ 48 w 250"/>
                  <a:gd name="T35" fmla="*/ 104 h 184"/>
                  <a:gd name="T36" fmla="*/ 40 w 250"/>
                  <a:gd name="T37" fmla="*/ 104 h 184"/>
                  <a:gd name="T38" fmla="*/ 3 w 250"/>
                  <a:gd name="T39" fmla="*/ 77 h 184"/>
                  <a:gd name="T40" fmla="*/ 2 w 250"/>
                  <a:gd name="T41" fmla="*/ 70 h 184"/>
                  <a:gd name="T42" fmla="*/ 40 w 250"/>
                  <a:gd name="T43" fmla="*/ 3 h 184"/>
                  <a:gd name="T44" fmla="*/ 48 w 250"/>
                  <a:gd name="T45" fmla="*/ 1 h 184"/>
                  <a:gd name="T46" fmla="*/ 87 w 250"/>
                  <a:gd name="T47" fmla="*/ 11 h 184"/>
                  <a:gd name="T48" fmla="*/ 97 w 250"/>
                  <a:gd name="T49" fmla="*/ 13 h 184"/>
                  <a:gd name="T50" fmla="*/ 75 w 250"/>
                  <a:gd name="T51" fmla="*/ 25 h 184"/>
                  <a:gd name="T52" fmla="*/ 65 w 250"/>
                  <a:gd name="T53" fmla="*/ 39 h 184"/>
                  <a:gd name="T54" fmla="*/ 76 w 250"/>
                  <a:gd name="T55" fmla="*/ 52 h 184"/>
                  <a:gd name="T56" fmla="*/ 103 w 250"/>
                  <a:gd name="T57" fmla="*/ 53 h 184"/>
                  <a:gd name="T58" fmla="*/ 150 w 250"/>
                  <a:gd name="T59" fmla="*/ 35 h 184"/>
                  <a:gd name="T60" fmla="*/ 157 w 250"/>
                  <a:gd name="T61" fmla="*/ 37 h 184"/>
                  <a:gd name="T62" fmla="*/ 240 w 250"/>
                  <a:gd name="T63" fmla="*/ 125 h 184"/>
                  <a:gd name="T64" fmla="*/ 245 w 250"/>
                  <a:gd name="T65" fmla="*/ 133 h 184"/>
                  <a:gd name="T66" fmla="*/ 243 w 250"/>
                  <a:gd name="T67" fmla="*/ 154 h 184"/>
                  <a:gd name="T68" fmla="*/ 222 w 250"/>
                  <a:gd name="T69" fmla="*/ 153 h 184"/>
                  <a:gd name="T70" fmla="*/ 211 w 250"/>
                  <a:gd name="T71" fmla="*/ 14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2" y="151"/>
                      <a:pt x="210" y="158"/>
                      <a:pt x="202" y="162"/>
                    </a:cubicBezTo>
                    <a:cubicBezTo>
                      <a:pt x="196" y="166"/>
                      <a:pt x="189" y="165"/>
                      <a:pt x="183" y="160"/>
                    </a:cubicBezTo>
                    <a:cubicBezTo>
                      <a:pt x="182" y="163"/>
                      <a:pt x="181" y="165"/>
                      <a:pt x="181" y="168"/>
                    </a:cubicBezTo>
                    <a:cubicBezTo>
                      <a:pt x="177" y="178"/>
                      <a:pt x="168" y="181"/>
                      <a:pt x="159" y="174"/>
                    </a:cubicBezTo>
                    <a:cubicBezTo>
                      <a:pt x="156" y="172"/>
                      <a:pt x="154" y="173"/>
                      <a:pt x="153" y="176"/>
                    </a:cubicBezTo>
                    <a:cubicBezTo>
                      <a:pt x="151" y="181"/>
                      <a:pt x="148" y="184"/>
                      <a:pt x="143" y="183"/>
                    </a:cubicBezTo>
                    <a:cubicBezTo>
                      <a:pt x="141" y="183"/>
                      <a:pt x="139" y="182"/>
                      <a:pt x="138" y="181"/>
                    </a:cubicBezTo>
                    <a:cubicBezTo>
                      <a:pt x="138" y="180"/>
                      <a:pt x="139" y="178"/>
                      <a:pt x="140" y="177"/>
                    </a:cubicBezTo>
                    <a:cubicBezTo>
                      <a:pt x="142" y="173"/>
                      <a:pt x="144" y="170"/>
                      <a:pt x="146" y="167"/>
                    </a:cubicBezTo>
                    <a:cubicBezTo>
                      <a:pt x="149" y="159"/>
                      <a:pt x="146" y="154"/>
                      <a:pt x="139" y="151"/>
                    </a:cubicBezTo>
                    <a:cubicBezTo>
                      <a:pt x="138" y="150"/>
                      <a:pt x="136" y="150"/>
                      <a:pt x="134" y="149"/>
                    </a:cubicBezTo>
                    <a:cubicBezTo>
                      <a:pt x="135" y="147"/>
                      <a:pt x="135" y="146"/>
                      <a:pt x="136" y="145"/>
                    </a:cubicBezTo>
                    <a:cubicBezTo>
                      <a:pt x="138" y="133"/>
                      <a:pt x="132" y="124"/>
                      <a:pt x="120" y="124"/>
                    </a:cubicBezTo>
                    <a:cubicBezTo>
                      <a:pt x="114" y="124"/>
                      <a:pt x="111" y="122"/>
                      <a:pt x="108" y="117"/>
                    </a:cubicBezTo>
                    <a:cubicBezTo>
                      <a:pt x="103" y="110"/>
                      <a:pt x="93" y="108"/>
                      <a:pt x="84" y="112"/>
                    </a:cubicBezTo>
                    <a:cubicBezTo>
                      <a:pt x="78" y="114"/>
                      <a:pt x="75" y="115"/>
                      <a:pt x="71" y="109"/>
                    </a:cubicBezTo>
                    <a:cubicBezTo>
                      <a:pt x="66" y="101"/>
                      <a:pt x="56" y="100"/>
                      <a:pt x="48" y="104"/>
                    </a:cubicBezTo>
                    <a:cubicBezTo>
                      <a:pt x="45" y="106"/>
                      <a:pt x="43" y="106"/>
                      <a:pt x="40" y="104"/>
                    </a:cubicBezTo>
                    <a:cubicBezTo>
                      <a:pt x="28" y="95"/>
                      <a:pt x="16" y="86"/>
                      <a:pt x="3" y="77"/>
                    </a:cubicBezTo>
                    <a:cubicBezTo>
                      <a:pt x="1" y="75"/>
                      <a:pt x="0" y="73"/>
                      <a:pt x="2" y="70"/>
                    </a:cubicBezTo>
                    <a:cubicBezTo>
                      <a:pt x="15" y="48"/>
                      <a:pt x="27" y="25"/>
                      <a:pt x="40" y="3"/>
                    </a:cubicBezTo>
                    <a:cubicBezTo>
                      <a:pt x="42" y="0"/>
                      <a:pt x="44" y="0"/>
                      <a:pt x="48" y="1"/>
                    </a:cubicBezTo>
                    <a:cubicBezTo>
                      <a:pt x="61" y="4"/>
                      <a:pt x="74" y="8"/>
                      <a:pt x="87" y="11"/>
                    </a:cubicBezTo>
                    <a:cubicBezTo>
                      <a:pt x="90" y="12"/>
                      <a:pt x="93" y="12"/>
                      <a:pt x="97" y="13"/>
                    </a:cubicBezTo>
                    <a:cubicBezTo>
                      <a:pt x="89" y="17"/>
                      <a:pt x="82" y="21"/>
                      <a:pt x="75" y="25"/>
                    </a:cubicBezTo>
                    <a:cubicBezTo>
                      <a:pt x="69" y="28"/>
                      <a:pt x="65" y="32"/>
                      <a:pt x="65" y="39"/>
                    </a:cubicBezTo>
                    <a:cubicBezTo>
                      <a:pt x="65" y="46"/>
                      <a:pt x="70" y="49"/>
                      <a:pt x="76" y="52"/>
                    </a:cubicBezTo>
                    <a:cubicBezTo>
                      <a:pt x="85" y="56"/>
                      <a:pt x="94" y="56"/>
                      <a:pt x="103" y="53"/>
                    </a:cubicBezTo>
                    <a:cubicBezTo>
                      <a:pt x="119" y="47"/>
                      <a:pt x="134" y="41"/>
                      <a:pt x="150" y="35"/>
                    </a:cubicBezTo>
                    <a:cubicBezTo>
                      <a:pt x="153" y="34"/>
                      <a:pt x="155" y="34"/>
                      <a:pt x="157" y="37"/>
                    </a:cubicBezTo>
                    <a:cubicBezTo>
                      <a:pt x="185" y="66"/>
                      <a:pt x="212" y="96"/>
                      <a:pt x="240" y="125"/>
                    </a:cubicBezTo>
                    <a:cubicBezTo>
                      <a:pt x="242" y="128"/>
                      <a:pt x="244" y="131"/>
                      <a:pt x="245" y="133"/>
                    </a:cubicBezTo>
                    <a:cubicBezTo>
                      <a:pt x="250" y="141"/>
                      <a:pt x="249" y="149"/>
                      <a:pt x="243" y="154"/>
                    </a:cubicBezTo>
                    <a:cubicBezTo>
                      <a:pt x="237" y="159"/>
                      <a:pt x="228" y="158"/>
                      <a:pt x="222" y="153"/>
                    </a:cubicBezTo>
                    <a:cubicBezTo>
                      <a:pt x="218" y="149"/>
                      <a:pt x="215" y="145"/>
                      <a:pt x="211" y="142"/>
                    </a:cubicBezTo>
                    <a:cubicBezTo>
                      <a:pt x="211" y="142"/>
                      <a:pt x="210" y="142"/>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12">
                <a:extLst>
                  <a:ext uri="{FF2B5EF4-FFF2-40B4-BE49-F238E27FC236}">
                    <a16:creationId xmlns:a16="http://schemas.microsoft.com/office/drawing/2014/main" id="{29770F5C-1F97-4749-B53A-D31791F47978}"/>
                  </a:ext>
                </a:extLst>
              </p:cNvPr>
              <p:cNvSpPr>
                <a:spLocks noEditPoints="1"/>
              </p:cNvSpPr>
              <p:nvPr/>
            </p:nvSpPr>
            <p:spPr bwMode="auto">
              <a:xfrm>
                <a:off x="1506538" y="2368550"/>
                <a:ext cx="209550" cy="220662"/>
              </a:xfrm>
              <a:custGeom>
                <a:avLst/>
                <a:gdLst>
                  <a:gd name="T0" fmla="*/ 89 w 164"/>
                  <a:gd name="T1" fmla="*/ 0 h 172"/>
                  <a:gd name="T2" fmla="*/ 103 w 164"/>
                  <a:gd name="T3" fmla="*/ 7 h 172"/>
                  <a:gd name="T4" fmla="*/ 159 w 164"/>
                  <a:gd name="T5" fmla="*/ 100 h 172"/>
                  <a:gd name="T6" fmla="*/ 153 w 164"/>
                  <a:gd name="T7" fmla="*/ 121 h 172"/>
                  <a:gd name="T8" fmla="*/ 80 w 164"/>
                  <a:gd name="T9" fmla="*/ 166 h 172"/>
                  <a:gd name="T10" fmla="*/ 58 w 164"/>
                  <a:gd name="T11" fmla="*/ 160 h 172"/>
                  <a:gd name="T12" fmla="*/ 6 w 164"/>
                  <a:gd name="T13" fmla="*/ 68 h 172"/>
                  <a:gd name="T14" fmla="*/ 13 w 164"/>
                  <a:gd name="T15" fmla="*/ 44 h 172"/>
                  <a:gd name="T16" fmla="*/ 82 w 164"/>
                  <a:gd name="T17" fmla="*/ 3 h 172"/>
                  <a:gd name="T18" fmla="*/ 89 w 164"/>
                  <a:gd name="T19" fmla="*/ 0 h 172"/>
                  <a:gd name="T20" fmla="*/ 83 w 164"/>
                  <a:gd name="T21" fmla="*/ 135 h 172"/>
                  <a:gd name="T22" fmla="*/ 97 w 164"/>
                  <a:gd name="T23" fmla="*/ 122 h 172"/>
                  <a:gd name="T24" fmla="*/ 83 w 164"/>
                  <a:gd name="T25" fmla="*/ 108 h 172"/>
                  <a:gd name="T26" fmla="*/ 69 w 164"/>
                  <a:gd name="T27" fmla="*/ 122 h 172"/>
                  <a:gd name="T28" fmla="*/ 83 w 164"/>
                  <a:gd name="T29" fmla="*/ 135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4" h="172">
                    <a:moveTo>
                      <a:pt x="89" y="0"/>
                    </a:moveTo>
                    <a:cubicBezTo>
                      <a:pt x="96" y="0"/>
                      <a:pt x="101" y="2"/>
                      <a:pt x="103" y="7"/>
                    </a:cubicBezTo>
                    <a:cubicBezTo>
                      <a:pt x="122" y="38"/>
                      <a:pt x="141" y="69"/>
                      <a:pt x="159" y="100"/>
                    </a:cubicBezTo>
                    <a:cubicBezTo>
                      <a:pt x="164" y="108"/>
                      <a:pt x="161" y="116"/>
                      <a:pt x="153" y="121"/>
                    </a:cubicBezTo>
                    <a:cubicBezTo>
                      <a:pt x="129" y="136"/>
                      <a:pt x="105" y="151"/>
                      <a:pt x="80" y="166"/>
                    </a:cubicBezTo>
                    <a:cubicBezTo>
                      <a:pt x="71" y="172"/>
                      <a:pt x="63" y="170"/>
                      <a:pt x="58" y="160"/>
                    </a:cubicBezTo>
                    <a:cubicBezTo>
                      <a:pt x="41" y="129"/>
                      <a:pt x="24" y="99"/>
                      <a:pt x="6" y="68"/>
                    </a:cubicBezTo>
                    <a:cubicBezTo>
                      <a:pt x="0" y="56"/>
                      <a:pt x="2" y="50"/>
                      <a:pt x="13" y="44"/>
                    </a:cubicBezTo>
                    <a:cubicBezTo>
                      <a:pt x="36" y="30"/>
                      <a:pt x="59" y="17"/>
                      <a:pt x="82" y="3"/>
                    </a:cubicBezTo>
                    <a:cubicBezTo>
                      <a:pt x="85" y="1"/>
                      <a:pt x="88" y="1"/>
                      <a:pt x="89" y="0"/>
                    </a:cubicBezTo>
                    <a:close/>
                    <a:moveTo>
                      <a:pt x="83" y="135"/>
                    </a:moveTo>
                    <a:cubicBezTo>
                      <a:pt x="90" y="135"/>
                      <a:pt x="97" y="129"/>
                      <a:pt x="97" y="122"/>
                    </a:cubicBezTo>
                    <a:cubicBezTo>
                      <a:pt x="97" y="115"/>
                      <a:pt x="90" y="108"/>
                      <a:pt x="83" y="108"/>
                    </a:cubicBezTo>
                    <a:cubicBezTo>
                      <a:pt x="76" y="108"/>
                      <a:pt x="69" y="115"/>
                      <a:pt x="69" y="122"/>
                    </a:cubicBezTo>
                    <a:cubicBezTo>
                      <a:pt x="70" y="130"/>
                      <a:pt x="76" y="136"/>
                      <a:pt x="83" y="135"/>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13">
                <a:extLst>
                  <a:ext uri="{FF2B5EF4-FFF2-40B4-BE49-F238E27FC236}">
                    <a16:creationId xmlns:a16="http://schemas.microsoft.com/office/drawing/2014/main" id="{1A36ED5F-21AE-4C4C-ABCB-B69AA83FC070}"/>
                  </a:ext>
                </a:extLst>
              </p:cNvPr>
              <p:cNvSpPr>
                <a:spLocks/>
              </p:cNvSpPr>
              <p:nvPr/>
            </p:nvSpPr>
            <p:spPr bwMode="auto">
              <a:xfrm>
                <a:off x="1239838" y="2452688"/>
                <a:ext cx="319087" cy="163512"/>
              </a:xfrm>
              <a:custGeom>
                <a:avLst/>
                <a:gdLst>
                  <a:gd name="T0" fmla="*/ 0 w 249"/>
                  <a:gd name="T1" fmla="*/ 47 h 127"/>
                  <a:gd name="T2" fmla="*/ 7 w 249"/>
                  <a:gd name="T3" fmla="*/ 39 h 127"/>
                  <a:gd name="T4" fmla="*/ 73 w 249"/>
                  <a:gd name="T5" fmla="*/ 5 h 127"/>
                  <a:gd name="T6" fmla="*/ 104 w 249"/>
                  <a:gd name="T7" fmla="*/ 4 h 127"/>
                  <a:gd name="T8" fmla="*/ 163 w 249"/>
                  <a:gd name="T9" fmla="*/ 25 h 127"/>
                  <a:gd name="T10" fmla="*/ 171 w 249"/>
                  <a:gd name="T11" fmla="*/ 25 h 127"/>
                  <a:gd name="T12" fmla="*/ 202 w 249"/>
                  <a:gd name="T13" fmla="*/ 13 h 127"/>
                  <a:gd name="T14" fmla="*/ 212 w 249"/>
                  <a:gd name="T15" fmla="*/ 16 h 127"/>
                  <a:gd name="T16" fmla="*/ 247 w 249"/>
                  <a:gd name="T17" fmla="*/ 80 h 127"/>
                  <a:gd name="T18" fmla="*/ 245 w 249"/>
                  <a:gd name="T19" fmla="*/ 87 h 127"/>
                  <a:gd name="T20" fmla="*/ 197 w 249"/>
                  <a:gd name="T21" fmla="*/ 111 h 127"/>
                  <a:gd name="T22" fmla="*/ 179 w 249"/>
                  <a:gd name="T23" fmla="*/ 123 h 127"/>
                  <a:gd name="T24" fmla="*/ 169 w 249"/>
                  <a:gd name="T25" fmla="*/ 122 h 127"/>
                  <a:gd name="T26" fmla="*/ 91 w 249"/>
                  <a:gd name="T27" fmla="*/ 39 h 127"/>
                  <a:gd name="T28" fmla="*/ 82 w 249"/>
                  <a:gd name="T29" fmla="*/ 37 h 127"/>
                  <a:gd name="T30" fmla="*/ 31 w 249"/>
                  <a:gd name="T31" fmla="*/ 56 h 127"/>
                  <a:gd name="T32" fmla="*/ 7 w 249"/>
                  <a:gd name="T33" fmla="*/ 54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44"/>
                      <a:pt x="4" y="41"/>
                      <a:pt x="7" y="39"/>
                    </a:cubicBezTo>
                    <a:cubicBezTo>
                      <a:pt x="29" y="28"/>
                      <a:pt x="51" y="16"/>
                      <a:pt x="73" y="5"/>
                    </a:cubicBezTo>
                    <a:cubicBezTo>
                      <a:pt x="83" y="0"/>
                      <a:pt x="94" y="1"/>
                      <a:pt x="104" y="4"/>
                    </a:cubicBezTo>
                    <a:cubicBezTo>
                      <a:pt x="124" y="11"/>
                      <a:pt x="143" y="18"/>
                      <a:pt x="163" y="25"/>
                    </a:cubicBezTo>
                    <a:cubicBezTo>
                      <a:pt x="166" y="26"/>
                      <a:pt x="169" y="26"/>
                      <a:pt x="171" y="25"/>
                    </a:cubicBezTo>
                    <a:cubicBezTo>
                      <a:pt x="182" y="21"/>
                      <a:pt x="192" y="17"/>
                      <a:pt x="202" y="13"/>
                    </a:cubicBezTo>
                    <a:cubicBezTo>
                      <a:pt x="207" y="11"/>
                      <a:pt x="209" y="11"/>
                      <a:pt x="212" y="16"/>
                    </a:cubicBezTo>
                    <a:cubicBezTo>
                      <a:pt x="224" y="37"/>
                      <a:pt x="236" y="59"/>
                      <a:pt x="247" y="80"/>
                    </a:cubicBezTo>
                    <a:cubicBezTo>
                      <a:pt x="249" y="83"/>
                      <a:pt x="249" y="86"/>
                      <a:pt x="245" y="87"/>
                    </a:cubicBezTo>
                    <a:cubicBezTo>
                      <a:pt x="227" y="91"/>
                      <a:pt x="213" y="101"/>
                      <a:pt x="197" y="111"/>
                    </a:cubicBezTo>
                    <a:cubicBezTo>
                      <a:pt x="191" y="115"/>
                      <a:pt x="185" y="119"/>
                      <a:pt x="179" y="123"/>
                    </a:cubicBezTo>
                    <a:cubicBezTo>
                      <a:pt x="175" y="127"/>
                      <a:pt x="173" y="126"/>
                      <a:pt x="169" y="122"/>
                    </a:cubicBezTo>
                    <a:cubicBezTo>
                      <a:pt x="143" y="95"/>
                      <a:pt x="117" y="67"/>
                      <a:pt x="91" y="39"/>
                    </a:cubicBezTo>
                    <a:cubicBezTo>
                      <a:pt x="88" y="36"/>
                      <a:pt x="86" y="36"/>
                      <a:pt x="82" y="37"/>
                    </a:cubicBezTo>
                    <a:cubicBezTo>
                      <a:pt x="65" y="44"/>
                      <a:pt x="48" y="49"/>
                      <a:pt x="31" y="56"/>
                    </a:cubicBezTo>
                    <a:cubicBezTo>
                      <a:pt x="22" y="59"/>
                      <a:pt x="14" y="58"/>
                      <a:pt x="7" y="54"/>
                    </a:cubicBezTo>
                    <a:cubicBezTo>
                      <a:pt x="4" y="52"/>
                      <a:pt x="3" y="50"/>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14">
                <a:extLst>
                  <a:ext uri="{FF2B5EF4-FFF2-40B4-BE49-F238E27FC236}">
                    <a16:creationId xmlns:a16="http://schemas.microsoft.com/office/drawing/2014/main" id="{2ACE9E8B-13B3-4DC5-9FCB-295FFE179DE1}"/>
                  </a:ext>
                </a:extLst>
              </p:cNvPr>
              <p:cNvSpPr>
                <a:spLocks/>
              </p:cNvSpPr>
              <p:nvPr/>
            </p:nvSpPr>
            <p:spPr bwMode="auto">
              <a:xfrm>
                <a:off x="1206500" y="2598738"/>
                <a:ext cx="130175" cy="103187"/>
              </a:xfrm>
              <a:custGeom>
                <a:avLst/>
                <a:gdLst>
                  <a:gd name="T0" fmla="*/ 29 w 101"/>
                  <a:gd name="T1" fmla="*/ 14 h 80"/>
                  <a:gd name="T2" fmla="*/ 42 w 101"/>
                  <a:gd name="T3" fmla="*/ 9 h 80"/>
                  <a:gd name="T4" fmla="*/ 56 w 101"/>
                  <a:gd name="T5" fmla="*/ 9 h 80"/>
                  <a:gd name="T6" fmla="*/ 63 w 101"/>
                  <a:gd name="T7" fmla="*/ 23 h 80"/>
                  <a:gd name="T8" fmla="*/ 88 w 101"/>
                  <a:gd name="T9" fmla="*/ 28 h 80"/>
                  <a:gd name="T10" fmla="*/ 83 w 101"/>
                  <a:gd name="T11" fmla="*/ 47 h 80"/>
                  <a:gd name="T12" fmla="*/ 91 w 101"/>
                  <a:gd name="T13" fmla="*/ 47 h 80"/>
                  <a:gd name="T14" fmla="*/ 98 w 101"/>
                  <a:gd name="T15" fmla="*/ 59 h 80"/>
                  <a:gd name="T16" fmla="*/ 83 w 101"/>
                  <a:gd name="T17" fmla="*/ 75 h 80"/>
                  <a:gd name="T18" fmla="*/ 61 w 101"/>
                  <a:gd name="T19" fmla="*/ 64 h 80"/>
                  <a:gd name="T20" fmla="*/ 45 w 101"/>
                  <a:gd name="T21" fmla="*/ 61 h 80"/>
                  <a:gd name="T22" fmla="*/ 34 w 101"/>
                  <a:gd name="T23" fmla="*/ 49 h 80"/>
                  <a:gd name="T24" fmla="*/ 13 w 101"/>
                  <a:gd name="T25" fmla="*/ 28 h 80"/>
                  <a:gd name="T26" fmla="*/ 1 w 101"/>
                  <a:gd name="T27" fmla="*/ 11 h 80"/>
                  <a:gd name="T28" fmla="*/ 13 w 101"/>
                  <a:gd name="T29" fmla="*/ 0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33" y="12"/>
                      <a:pt x="38" y="10"/>
                      <a:pt x="42" y="9"/>
                    </a:cubicBezTo>
                    <a:cubicBezTo>
                      <a:pt x="47" y="8"/>
                      <a:pt x="52" y="8"/>
                      <a:pt x="56" y="9"/>
                    </a:cubicBezTo>
                    <a:cubicBezTo>
                      <a:pt x="63" y="11"/>
                      <a:pt x="64" y="15"/>
                      <a:pt x="63" y="23"/>
                    </a:cubicBezTo>
                    <a:cubicBezTo>
                      <a:pt x="72" y="21"/>
                      <a:pt x="82" y="18"/>
                      <a:pt x="88" y="28"/>
                    </a:cubicBezTo>
                    <a:cubicBezTo>
                      <a:pt x="92" y="35"/>
                      <a:pt x="86" y="41"/>
                      <a:pt x="83" y="47"/>
                    </a:cubicBezTo>
                    <a:cubicBezTo>
                      <a:pt x="86" y="47"/>
                      <a:pt x="89" y="47"/>
                      <a:pt x="91" y="47"/>
                    </a:cubicBezTo>
                    <a:cubicBezTo>
                      <a:pt x="98" y="48"/>
                      <a:pt x="101" y="53"/>
                      <a:pt x="98" y="59"/>
                    </a:cubicBezTo>
                    <a:cubicBezTo>
                      <a:pt x="95" y="66"/>
                      <a:pt x="90" y="71"/>
                      <a:pt x="83" y="75"/>
                    </a:cubicBezTo>
                    <a:cubicBezTo>
                      <a:pt x="71" y="80"/>
                      <a:pt x="62" y="75"/>
                      <a:pt x="61" y="64"/>
                    </a:cubicBezTo>
                    <a:cubicBezTo>
                      <a:pt x="55" y="63"/>
                      <a:pt x="49" y="63"/>
                      <a:pt x="45" y="61"/>
                    </a:cubicBezTo>
                    <a:cubicBezTo>
                      <a:pt x="41" y="59"/>
                      <a:pt x="38" y="53"/>
                      <a:pt x="34" y="49"/>
                    </a:cubicBezTo>
                    <a:cubicBezTo>
                      <a:pt x="18" y="49"/>
                      <a:pt x="10" y="42"/>
                      <a:pt x="13" y="28"/>
                    </a:cubicBezTo>
                    <a:cubicBezTo>
                      <a:pt x="3" y="23"/>
                      <a:pt x="0" y="18"/>
                      <a:pt x="1" y="11"/>
                    </a:cubicBezTo>
                    <a:cubicBezTo>
                      <a:pt x="2" y="5"/>
                      <a:pt x="7" y="0"/>
                      <a:pt x="13" y="0"/>
                    </a:cubicBezTo>
                    <a:cubicBezTo>
                      <a:pt x="21" y="0"/>
                      <a:pt x="26" y="4"/>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15">
                <a:extLst>
                  <a:ext uri="{FF2B5EF4-FFF2-40B4-BE49-F238E27FC236}">
                    <a16:creationId xmlns:a16="http://schemas.microsoft.com/office/drawing/2014/main" id="{AC217558-B994-43B1-8961-E059595F8EC9}"/>
                  </a:ext>
                </a:extLst>
              </p:cNvPr>
              <p:cNvSpPr>
                <a:spLocks/>
              </p:cNvSpPr>
              <p:nvPr/>
            </p:nvSpPr>
            <p:spPr bwMode="auto">
              <a:xfrm>
                <a:off x="1397000" y="2290763"/>
                <a:ext cx="66675" cy="66675"/>
              </a:xfrm>
              <a:custGeom>
                <a:avLst/>
                <a:gdLst>
                  <a:gd name="T0" fmla="*/ 52 w 52"/>
                  <a:gd name="T1" fmla="*/ 26 h 52"/>
                  <a:gd name="T2" fmla="*/ 26 w 52"/>
                  <a:gd name="T3" fmla="*/ 52 h 52"/>
                  <a:gd name="T4" fmla="*/ 0 w 52"/>
                  <a:gd name="T5" fmla="*/ 26 h 52"/>
                  <a:gd name="T6" fmla="*/ 26 w 52"/>
                  <a:gd name="T7" fmla="*/ 0 h 52"/>
                  <a:gd name="T8" fmla="*/ 52 w 52"/>
                  <a:gd name="T9" fmla="*/ 26 h 52"/>
                </a:gdLst>
                <a:ahLst/>
                <a:cxnLst>
                  <a:cxn ang="0">
                    <a:pos x="T0" y="T1"/>
                  </a:cxn>
                  <a:cxn ang="0">
                    <a:pos x="T2" y="T3"/>
                  </a:cxn>
                  <a:cxn ang="0">
                    <a:pos x="T4" y="T5"/>
                  </a:cxn>
                  <a:cxn ang="0">
                    <a:pos x="T6" y="T7"/>
                  </a:cxn>
                  <a:cxn ang="0">
                    <a:pos x="T8" y="T9"/>
                  </a:cxn>
                </a:cxnLst>
                <a:rect l="0" t="0" r="r" b="b"/>
                <a:pathLst>
                  <a:path w="52" h="52">
                    <a:moveTo>
                      <a:pt x="52" y="26"/>
                    </a:moveTo>
                    <a:cubicBezTo>
                      <a:pt x="52" y="41"/>
                      <a:pt x="40" y="52"/>
                      <a:pt x="26" y="52"/>
                    </a:cubicBezTo>
                    <a:cubicBezTo>
                      <a:pt x="11" y="52"/>
                      <a:pt x="0" y="40"/>
                      <a:pt x="0" y="26"/>
                    </a:cubicBezTo>
                    <a:cubicBezTo>
                      <a:pt x="0" y="12"/>
                      <a:pt x="12" y="0"/>
                      <a:pt x="26" y="0"/>
                    </a:cubicBezTo>
                    <a:cubicBezTo>
                      <a:pt x="40" y="0"/>
                      <a:pt x="52" y="11"/>
                      <a:pt x="52" y="2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16">
                <a:extLst>
                  <a:ext uri="{FF2B5EF4-FFF2-40B4-BE49-F238E27FC236}">
                    <a16:creationId xmlns:a16="http://schemas.microsoft.com/office/drawing/2014/main" id="{9A414A3C-92A3-435E-AE51-A2E5D57D9A3E}"/>
                  </a:ext>
                </a:extLst>
              </p:cNvPr>
              <p:cNvSpPr>
                <a:spLocks/>
              </p:cNvSpPr>
              <p:nvPr/>
            </p:nvSpPr>
            <p:spPr bwMode="auto">
              <a:xfrm>
                <a:off x="1239838" y="2144713"/>
                <a:ext cx="227012" cy="14287"/>
              </a:xfrm>
              <a:custGeom>
                <a:avLst/>
                <a:gdLst>
                  <a:gd name="T0" fmla="*/ 89 w 177"/>
                  <a:gd name="T1" fmla="*/ 0 h 11"/>
                  <a:gd name="T2" fmla="*/ 168 w 177"/>
                  <a:gd name="T3" fmla="*/ 0 h 11"/>
                  <a:gd name="T4" fmla="*/ 173 w 177"/>
                  <a:gd name="T5" fmla="*/ 0 h 11"/>
                  <a:gd name="T6" fmla="*/ 177 w 177"/>
                  <a:gd name="T7" fmla="*/ 5 h 11"/>
                  <a:gd name="T8" fmla="*/ 173 w 177"/>
                  <a:gd name="T9" fmla="*/ 10 h 11"/>
                  <a:gd name="T10" fmla="*/ 168 w 177"/>
                  <a:gd name="T11" fmla="*/ 11 h 11"/>
                  <a:gd name="T12" fmla="*/ 10 w 177"/>
                  <a:gd name="T13" fmla="*/ 11 h 11"/>
                  <a:gd name="T14" fmla="*/ 8 w 177"/>
                  <a:gd name="T15" fmla="*/ 11 h 11"/>
                  <a:gd name="T16" fmla="*/ 0 w 177"/>
                  <a:gd name="T17" fmla="*/ 5 h 11"/>
                  <a:gd name="T18" fmla="*/ 8 w 177"/>
                  <a:gd name="T19" fmla="*/ 0 h 11"/>
                  <a:gd name="T20" fmla="*/ 89 w 177"/>
                  <a:gd name="T2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9" y="0"/>
                    </a:moveTo>
                    <a:cubicBezTo>
                      <a:pt x="115" y="0"/>
                      <a:pt x="141" y="0"/>
                      <a:pt x="168" y="0"/>
                    </a:cubicBezTo>
                    <a:cubicBezTo>
                      <a:pt x="170" y="0"/>
                      <a:pt x="172" y="0"/>
                      <a:pt x="173" y="0"/>
                    </a:cubicBezTo>
                    <a:cubicBezTo>
                      <a:pt x="175" y="2"/>
                      <a:pt x="177" y="4"/>
                      <a:pt x="177" y="5"/>
                    </a:cubicBezTo>
                    <a:cubicBezTo>
                      <a:pt x="177" y="7"/>
                      <a:pt x="175" y="9"/>
                      <a:pt x="173" y="10"/>
                    </a:cubicBezTo>
                    <a:cubicBezTo>
                      <a:pt x="172" y="11"/>
                      <a:pt x="170" y="11"/>
                      <a:pt x="168" y="11"/>
                    </a:cubicBezTo>
                    <a:cubicBezTo>
                      <a:pt x="115" y="11"/>
                      <a:pt x="63" y="11"/>
                      <a:pt x="10" y="11"/>
                    </a:cubicBezTo>
                    <a:cubicBezTo>
                      <a:pt x="9" y="11"/>
                      <a:pt x="8" y="11"/>
                      <a:pt x="8" y="11"/>
                    </a:cubicBezTo>
                    <a:cubicBezTo>
                      <a:pt x="4" y="11"/>
                      <a:pt x="0" y="10"/>
                      <a:pt x="0" y="5"/>
                    </a:cubicBezTo>
                    <a:cubicBezTo>
                      <a:pt x="0" y="1"/>
                      <a:pt x="4" y="0"/>
                      <a:pt x="8" y="0"/>
                    </a:cubicBezTo>
                    <a:cubicBezTo>
                      <a:pt x="35" y="0"/>
                      <a:pt x="62" y="0"/>
                      <a:pt x="89" y="0"/>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17">
                <a:extLst>
                  <a:ext uri="{FF2B5EF4-FFF2-40B4-BE49-F238E27FC236}">
                    <a16:creationId xmlns:a16="http://schemas.microsoft.com/office/drawing/2014/main" id="{D613CDAA-5DCE-467C-A7E3-3A72CEA703B5}"/>
                  </a:ext>
                </a:extLst>
              </p:cNvPr>
              <p:cNvSpPr>
                <a:spLocks/>
              </p:cNvSpPr>
              <p:nvPr/>
            </p:nvSpPr>
            <p:spPr bwMode="auto">
              <a:xfrm>
                <a:off x="1239838" y="2090738"/>
                <a:ext cx="227012" cy="15875"/>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7 w 177"/>
                  <a:gd name="T13" fmla="*/ 1 h 12"/>
                  <a:gd name="T14" fmla="*/ 177 w 177"/>
                  <a:gd name="T15" fmla="*/ 6 h 12"/>
                  <a:gd name="T16" fmla="*/ 168 w 177"/>
                  <a:gd name="T17" fmla="*/ 11 h 12"/>
                  <a:gd name="T18" fmla="*/ 89 w 177"/>
                  <a:gd name="T19"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
                    <a:moveTo>
                      <a:pt x="89" y="11"/>
                    </a:moveTo>
                    <a:cubicBezTo>
                      <a:pt x="62" y="11"/>
                      <a:pt x="36" y="11"/>
                      <a:pt x="9" y="11"/>
                    </a:cubicBezTo>
                    <a:cubicBezTo>
                      <a:pt x="8" y="11"/>
                      <a:pt x="6" y="12"/>
                      <a:pt x="4" y="11"/>
                    </a:cubicBezTo>
                    <a:cubicBezTo>
                      <a:pt x="3" y="10"/>
                      <a:pt x="1" y="8"/>
                      <a:pt x="0" y="6"/>
                    </a:cubicBezTo>
                    <a:cubicBezTo>
                      <a:pt x="0" y="5"/>
                      <a:pt x="2" y="2"/>
                      <a:pt x="4" y="1"/>
                    </a:cubicBezTo>
                    <a:cubicBezTo>
                      <a:pt x="6" y="1"/>
                      <a:pt x="8" y="1"/>
                      <a:pt x="9" y="1"/>
                    </a:cubicBezTo>
                    <a:cubicBezTo>
                      <a:pt x="62" y="1"/>
                      <a:pt x="115" y="1"/>
                      <a:pt x="167" y="1"/>
                    </a:cubicBezTo>
                    <a:cubicBezTo>
                      <a:pt x="172" y="1"/>
                      <a:pt x="177" y="0"/>
                      <a:pt x="177" y="6"/>
                    </a:cubicBezTo>
                    <a:cubicBezTo>
                      <a:pt x="177" y="12"/>
                      <a:pt x="172" y="11"/>
                      <a:pt x="168" y="11"/>
                    </a:cubicBezTo>
                    <a:cubicBezTo>
                      <a:pt x="141" y="11"/>
                      <a:pt x="115"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18">
                <a:extLst>
                  <a:ext uri="{FF2B5EF4-FFF2-40B4-BE49-F238E27FC236}">
                    <a16:creationId xmlns:a16="http://schemas.microsoft.com/office/drawing/2014/main" id="{D7C04ECE-FB43-47BA-A930-DD69E7E0B5BD}"/>
                  </a:ext>
                </a:extLst>
              </p:cNvPr>
              <p:cNvSpPr>
                <a:spLocks/>
              </p:cNvSpPr>
              <p:nvPr/>
            </p:nvSpPr>
            <p:spPr bwMode="auto">
              <a:xfrm>
                <a:off x="1239838" y="2039938"/>
                <a:ext cx="227012" cy="14287"/>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8 w 177"/>
                  <a:gd name="T13" fmla="*/ 1 h 12"/>
                  <a:gd name="T14" fmla="*/ 170 w 177"/>
                  <a:gd name="T15" fmla="*/ 1 h 12"/>
                  <a:gd name="T16" fmla="*/ 177 w 177"/>
                  <a:gd name="T17" fmla="*/ 6 h 12"/>
                  <a:gd name="T18" fmla="*/ 170 w 177"/>
                  <a:gd name="T19" fmla="*/ 11 h 12"/>
                  <a:gd name="T20" fmla="*/ 89 w 177"/>
                  <a:gd name="T21"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2">
                    <a:moveTo>
                      <a:pt x="89" y="11"/>
                    </a:moveTo>
                    <a:cubicBezTo>
                      <a:pt x="62" y="11"/>
                      <a:pt x="36" y="11"/>
                      <a:pt x="9" y="11"/>
                    </a:cubicBezTo>
                    <a:cubicBezTo>
                      <a:pt x="8" y="11"/>
                      <a:pt x="6" y="12"/>
                      <a:pt x="4" y="11"/>
                    </a:cubicBezTo>
                    <a:cubicBezTo>
                      <a:pt x="3" y="10"/>
                      <a:pt x="1" y="8"/>
                      <a:pt x="0" y="6"/>
                    </a:cubicBezTo>
                    <a:cubicBezTo>
                      <a:pt x="0" y="4"/>
                      <a:pt x="3" y="2"/>
                      <a:pt x="4" y="1"/>
                    </a:cubicBezTo>
                    <a:cubicBezTo>
                      <a:pt x="5" y="0"/>
                      <a:pt x="7" y="1"/>
                      <a:pt x="9" y="1"/>
                    </a:cubicBezTo>
                    <a:cubicBezTo>
                      <a:pt x="62" y="1"/>
                      <a:pt x="115" y="1"/>
                      <a:pt x="168" y="1"/>
                    </a:cubicBezTo>
                    <a:cubicBezTo>
                      <a:pt x="169" y="1"/>
                      <a:pt x="169" y="1"/>
                      <a:pt x="170" y="1"/>
                    </a:cubicBezTo>
                    <a:cubicBezTo>
                      <a:pt x="174" y="1"/>
                      <a:pt x="177" y="2"/>
                      <a:pt x="177" y="6"/>
                    </a:cubicBezTo>
                    <a:cubicBezTo>
                      <a:pt x="177" y="11"/>
                      <a:pt x="174" y="11"/>
                      <a:pt x="170" y="11"/>
                    </a:cubicBezTo>
                    <a:cubicBezTo>
                      <a:pt x="143" y="11"/>
                      <a:pt x="116"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19">
                <a:extLst>
                  <a:ext uri="{FF2B5EF4-FFF2-40B4-BE49-F238E27FC236}">
                    <a16:creationId xmlns:a16="http://schemas.microsoft.com/office/drawing/2014/main" id="{B7232220-012D-4436-8331-F7A06B0FDD8E}"/>
                  </a:ext>
                </a:extLst>
              </p:cNvPr>
              <p:cNvSpPr>
                <a:spLocks/>
              </p:cNvSpPr>
              <p:nvPr/>
            </p:nvSpPr>
            <p:spPr bwMode="auto">
              <a:xfrm>
                <a:off x="1239838" y="2195513"/>
                <a:ext cx="227012" cy="14287"/>
              </a:xfrm>
              <a:custGeom>
                <a:avLst/>
                <a:gdLst>
                  <a:gd name="T0" fmla="*/ 89 w 177"/>
                  <a:gd name="T1" fmla="*/ 11 h 11"/>
                  <a:gd name="T2" fmla="*/ 9 w 177"/>
                  <a:gd name="T3" fmla="*/ 11 h 11"/>
                  <a:gd name="T4" fmla="*/ 6 w 177"/>
                  <a:gd name="T5" fmla="*/ 11 h 11"/>
                  <a:gd name="T6" fmla="*/ 0 w 177"/>
                  <a:gd name="T7" fmla="*/ 5 h 11"/>
                  <a:gd name="T8" fmla="*/ 6 w 177"/>
                  <a:gd name="T9" fmla="*/ 1 h 11"/>
                  <a:gd name="T10" fmla="*/ 36 w 177"/>
                  <a:gd name="T11" fmla="*/ 0 h 11"/>
                  <a:gd name="T12" fmla="*/ 168 w 177"/>
                  <a:gd name="T13" fmla="*/ 0 h 11"/>
                  <a:gd name="T14" fmla="*/ 172 w 177"/>
                  <a:gd name="T15" fmla="*/ 0 h 11"/>
                  <a:gd name="T16" fmla="*/ 177 w 177"/>
                  <a:gd name="T17" fmla="*/ 6 h 11"/>
                  <a:gd name="T18" fmla="*/ 171 w 177"/>
                  <a:gd name="T19" fmla="*/ 10 h 11"/>
                  <a:gd name="T20" fmla="*/ 140 w 177"/>
                  <a:gd name="T21" fmla="*/ 11 h 11"/>
                  <a:gd name="T22" fmla="*/ 89 w 177"/>
                  <a:gd name="T23" fmla="*/ 11 h 11"/>
                  <a:gd name="T24" fmla="*/ 89 w 177"/>
                  <a:gd name="T25"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11">
                    <a:moveTo>
                      <a:pt x="89" y="11"/>
                    </a:moveTo>
                    <a:cubicBezTo>
                      <a:pt x="62" y="11"/>
                      <a:pt x="36" y="11"/>
                      <a:pt x="9" y="11"/>
                    </a:cubicBezTo>
                    <a:cubicBezTo>
                      <a:pt x="8" y="11"/>
                      <a:pt x="7" y="11"/>
                      <a:pt x="6" y="11"/>
                    </a:cubicBezTo>
                    <a:cubicBezTo>
                      <a:pt x="4" y="9"/>
                      <a:pt x="2" y="7"/>
                      <a:pt x="0" y="5"/>
                    </a:cubicBezTo>
                    <a:cubicBezTo>
                      <a:pt x="2" y="4"/>
                      <a:pt x="4" y="1"/>
                      <a:pt x="6" y="1"/>
                    </a:cubicBezTo>
                    <a:cubicBezTo>
                      <a:pt x="16" y="0"/>
                      <a:pt x="26" y="0"/>
                      <a:pt x="36" y="0"/>
                    </a:cubicBezTo>
                    <a:cubicBezTo>
                      <a:pt x="80" y="0"/>
                      <a:pt x="124" y="0"/>
                      <a:pt x="168" y="0"/>
                    </a:cubicBezTo>
                    <a:cubicBezTo>
                      <a:pt x="169" y="0"/>
                      <a:pt x="171" y="0"/>
                      <a:pt x="172" y="0"/>
                    </a:cubicBezTo>
                    <a:cubicBezTo>
                      <a:pt x="174" y="2"/>
                      <a:pt x="176" y="4"/>
                      <a:pt x="177" y="6"/>
                    </a:cubicBezTo>
                    <a:cubicBezTo>
                      <a:pt x="175" y="7"/>
                      <a:pt x="174" y="10"/>
                      <a:pt x="171" y="10"/>
                    </a:cubicBezTo>
                    <a:cubicBezTo>
                      <a:pt x="161" y="11"/>
                      <a:pt x="151" y="11"/>
                      <a:pt x="140" y="11"/>
                    </a:cubicBezTo>
                    <a:cubicBezTo>
                      <a:pt x="123" y="11"/>
                      <a:pt x="106" y="11"/>
                      <a:pt x="89" y="11"/>
                    </a:cubicBezTo>
                    <a:cubicBezTo>
                      <a:pt x="89" y="11"/>
                      <a:pt x="89"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20">
                <a:extLst>
                  <a:ext uri="{FF2B5EF4-FFF2-40B4-BE49-F238E27FC236}">
                    <a16:creationId xmlns:a16="http://schemas.microsoft.com/office/drawing/2014/main" id="{CB38503F-7398-4B14-85A3-80985275CDD6}"/>
                  </a:ext>
                </a:extLst>
              </p:cNvPr>
              <p:cNvSpPr>
                <a:spLocks/>
              </p:cNvSpPr>
              <p:nvPr/>
            </p:nvSpPr>
            <p:spPr bwMode="auto">
              <a:xfrm>
                <a:off x="1239838" y="2247900"/>
                <a:ext cx="227012" cy="12700"/>
              </a:xfrm>
              <a:custGeom>
                <a:avLst/>
                <a:gdLst>
                  <a:gd name="T0" fmla="*/ 88 w 177"/>
                  <a:gd name="T1" fmla="*/ 11 h 11"/>
                  <a:gd name="T2" fmla="*/ 9 w 177"/>
                  <a:gd name="T3" fmla="*/ 11 h 11"/>
                  <a:gd name="T4" fmla="*/ 4 w 177"/>
                  <a:gd name="T5" fmla="*/ 11 h 11"/>
                  <a:gd name="T6" fmla="*/ 0 w 177"/>
                  <a:gd name="T7" fmla="*/ 5 h 11"/>
                  <a:gd name="T8" fmla="*/ 4 w 177"/>
                  <a:gd name="T9" fmla="*/ 1 h 11"/>
                  <a:gd name="T10" fmla="*/ 10 w 177"/>
                  <a:gd name="T11" fmla="*/ 1 h 11"/>
                  <a:gd name="T12" fmla="*/ 168 w 177"/>
                  <a:gd name="T13" fmla="*/ 1 h 11"/>
                  <a:gd name="T14" fmla="*/ 169 w 177"/>
                  <a:gd name="T15" fmla="*/ 1 h 11"/>
                  <a:gd name="T16" fmla="*/ 177 w 177"/>
                  <a:gd name="T17" fmla="*/ 6 h 11"/>
                  <a:gd name="T18" fmla="*/ 169 w 177"/>
                  <a:gd name="T19" fmla="*/ 11 h 11"/>
                  <a:gd name="T20" fmla="*/ 88 w 177"/>
                  <a:gd name="T2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8" y="11"/>
                    </a:moveTo>
                    <a:cubicBezTo>
                      <a:pt x="62" y="11"/>
                      <a:pt x="36" y="11"/>
                      <a:pt x="9" y="11"/>
                    </a:cubicBezTo>
                    <a:cubicBezTo>
                      <a:pt x="8" y="11"/>
                      <a:pt x="6" y="11"/>
                      <a:pt x="4" y="11"/>
                    </a:cubicBezTo>
                    <a:cubicBezTo>
                      <a:pt x="3" y="9"/>
                      <a:pt x="1" y="7"/>
                      <a:pt x="0" y="5"/>
                    </a:cubicBezTo>
                    <a:cubicBezTo>
                      <a:pt x="0" y="4"/>
                      <a:pt x="3" y="2"/>
                      <a:pt x="4" y="1"/>
                    </a:cubicBezTo>
                    <a:cubicBezTo>
                      <a:pt x="6" y="0"/>
                      <a:pt x="8" y="1"/>
                      <a:pt x="10" y="1"/>
                    </a:cubicBezTo>
                    <a:cubicBezTo>
                      <a:pt x="62" y="1"/>
                      <a:pt x="115" y="1"/>
                      <a:pt x="168" y="1"/>
                    </a:cubicBezTo>
                    <a:cubicBezTo>
                      <a:pt x="168" y="1"/>
                      <a:pt x="168" y="1"/>
                      <a:pt x="169" y="1"/>
                    </a:cubicBezTo>
                    <a:cubicBezTo>
                      <a:pt x="173" y="0"/>
                      <a:pt x="177" y="1"/>
                      <a:pt x="177" y="6"/>
                    </a:cubicBezTo>
                    <a:cubicBezTo>
                      <a:pt x="177" y="11"/>
                      <a:pt x="173" y="11"/>
                      <a:pt x="169" y="11"/>
                    </a:cubicBezTo>
                    <a:cubicBezTo>
                      <a:pt x="142" y="11"/>
                      <a:pt x="115" y="11"/>
                      <a:pt x="88"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21">
                <a:extLst>
                  <a:ext uri="{FF2B5EF4-FFF2-40B4-BE49-F238E27FC236}">
                    <a16:creationId xmlns:a16="http://schemas.microsoft.com/office/drawing/2014/main" id="{8A9D419D-5C67-46A4-A71E-C3660D86463B}"/>
                  </a:ext>
                </a:extLst>
              </p:cNvPr>
              <p:cNvSpPr>
                <a:spLocks/>
              </p:cNvSpPr>
              <p:nvPr/>
            </p:nvSpPr>
            <p:spPr bwMode="auto">
              <a:xfrm>
                <a:off x="1239838" y="2330450"/>
                <a:ext cx="93662" cy="14287"/>
              </a:xfrm>
              <a:custGeom>
                <a:avLst/>
                <a:gdLst>
                  <a:gd name="T0" fmla="*/ 36 w 73"/>
                  <a:gd name="T1" fmla="*/ 11 h 11"/>
                  <a:gd name="T2" fmla="*/ 8 w 73"/>
                  <a:gd name="T3" fmla="*/ 11 h 11"/>
                  <a:gd name="T4" fmla="*/ 0 w 73"/>
                  <a:gd name="T5" fmla="*/ 6 h 11"/>
                  <a:gd name="T6" fmla="*/ 8 w 73"/>
                  <a:gd name="T7" fmla="*/ 0 h 11"/>
                  <a:gd name="T8" fmla="*/ 66 w 73"/>
                  <a:gd name="T9" fmla="*/ 0 h 11"/>
                  <a:gd name="T10" fmla="*/ 73 w 73"/>
                  <a:gd name="T11" fmla="*/ 5 h 11"/>
                  <a:gd name="T12" fmla="*/ 65 w 73"/>
                  <a:gd name="T13" fmla="*/ 11 h 11"/>
                  <a:gd name="T14" fmla="*/ 36 w 73"/>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1">
                    <a:moveTo>
                      <a:pt x="36" y="11"/>
                    </a:moveTo>
                    <a:cubicBezTo>
                      <a:pt x="27" y="11"/>
                      <a:pt x="17" y="11"/>
                      <a:pt x="8" y="11"/>
                    </a:cubicBezTo>
                    <a:cubicBezTo>
                      <a:pt x="4" y="11"/>
                      <a:pt x="1" y="10"/>
                      <a:pt x="0" y="6"/>
                    </a:cubicBezTo>
                    <a:cubicBezTo>
                      <a:pt x="0" y="1"/>
                      <a:pt x="4" y="0"/>
                      <a:pt x="8" y="0"/>
                    </a:cubicBezTo>
                    <a:cubicBezTo>
                      <a:pt x="27" y="0"/>
                      <a:pt x="46" y="0"/>
                      <a:pt x="66" y="0"/>
                    </a:cubicBezTo>
                    <a:cubicBezTo>
                      <a:pt x="69" y="0"/>
                      <a:pt x="72" y="1"/>
                      <a:pt x="73" y="5"/>
                    </a:cubicBezTo>
                    <a:cubicBezTo>
                      <a:pt x="73" y="10"/>
                      <a:pt x="69" y="11"/>
                      <a:pt x="65" y="11"/>
                    </a:cubicBezTo>
                    <a:cubicBezTo>
                      <a:pt x="56" y="11"/>
                      <a:pt x="46" y="11"/>
                      <a:pt x="36"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2" name="Slide Number Placeholder 1">
            <a:extLst>
              <a:ext uri="{FF2B5EF4-FFF2-40B4-BE49-F238E27FC236}">
                <a16:creationId xmlns:a16="http://schemas.microsoft.com/office/drawing/2014/main" id="{F60C16C5-004C-4980-B4C4-D38FB6D6B11A}"/>
              </a:ext>
            </a:extLst>
          </p:cNvPr>
          <p:cNvSpPr>
            <a:spLocks noGrp="1"/>
          </p:cNvSpPr>
          <p:nvPr>
            <p:ph type="sldNum" sz="quarter" idx="12"/>
          </p:nvPr>
        </p:nvSpPr>
        <p:spPr/>
        <p:txBody>
          <a:bodyPr/>
          <a:lstStyle/>
          <a:p>
            <a:fld id="{228EF60C-3444-47D0-9269-EE38C89F83E0}" type="slidenum">
              <a:rPr lang="en-US" altLang="en-US" smtClean="0"/>
              <a:pPr/>
              <a:t>10</a:t>
            </a:fld>
            <a:endParaRPr lang="en-US" altLang="en-US"/>
          </a:p>
        </p:txBody>
      </p:sp>
    </p:spTree>
    <p:extLst>
      <p:ext uri="{BB962C8B-B14F-4D97-AF65-F5344CB8AC3E}">
        <p14:creationId xmlns:p14="http://schemas.microsoft.com/office/powerpoint/2010/main" val="10018131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077027F1-37E1-40B1-ACD9-D2927C2B1D7C}"/>
              </a:ext>
            </a:extLst>
          </p:cNvPr>
          <p:cNvSpPr/>
          <p:nvPr/>
        </p:nvSpPr>
        <p:spPr>
          <a:xfrm>
            <a:off x="2286918" y="3504442"/>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endParaRPr lang="en-US" sz="1200" dirty="0">
              <a:solidFill>
                <a:schemeClr val="tx1"/>
              </a:solidFill>
            </a:endParaRPr>
          </a:p>
          <a:p>
            <a:pPr marL="171450" indent="-171450">
              <a:buFont typeface="Wingdings" panose="05000000000000000000" pitchFamily="2" charset="2"/>
              <a:buChar char="Ø"/>
            </a:pPr>
            <a:r>
              <a:rPr lang="en-US" sz="1200" dirty="0">
                <a:solidFill>
                  <a:schemeClr val="tx1"/>
                </a:solidFill>
              </a:rPr>
              <a:t>Severance Package</a:t>
            </a:r>
          </a:p>
          <a:p>
            <a:endParaRPr lang="en-US" sz="1200" dirty="0">
              <a:solidFill>
                <a:schemeClr val="tx1"/>
              </a:solidFill>
            </a:endParaRPr>
          </a:p>
        </p:txBody>
      </p:sp>
      <p:sp>
        <p:nvSpPr>
          <p:cNvPr id="14338" name="Title 1">
            <a:extLst>
              <a:ext uri="{FF2B5EF4-FFF2-40B4-BE49-F238E27FC236}">
                <a16:creationId xmlns:a16="http://schemas.microsoft.com/office/drawing/2014/main" id="{E2EC9FB1-1414-46D7-9EED-B206051B3868}"/>
              </a:ext>
            </a:extLst>
          </p:cNvPr>
          <p:cNvSpPr>
            <a:spLocks noGrp="1"/>
          </p:cNvSpPr>
          <p:nvPr>
            <p:ph type="title"/>
          </p:nvPr>
        </p:nvSpPr>
        <p:spPr/>
        <p:txBody>
          <a:bodyPr/>
          <a:lstStyle/>
          <a:p>
            <a:pPr eaLnBrk="1" hangingPunct="1"/>
            <a:r>
              <a:rPr lang="en-US" altLang="en-US" sz="1800" dirty="0"/>
              <a:t>Key Terms of Employment Agreement for Promoters and Key Employees </a:t>
            </a:r>
          </a:p>
        </p:txBody>
      </p:sp>
      <p:sp>
        <p:nvSpPr>
          <p:cNvPr id="3" name="Content Placeholder 2">
            <a:extLst>
              <a:ext uri="{FF2B5EF4-FFF2-40B4-BE49-F238E27FC236}">
                <a16:creationId xmlns:a16="http://schemas.microsoft.com/office/drawing/2014/main" id="{2E565E24-2BB4-4203-A7DC-279C020BEFE3}"/>
              </a:ext>
            </a:extLst>
          </p:cNvPr>
          <p:cNvSpPr>
            <a:spLocks noGrp="1"/>
          </p:cNvSpPr>
          <p:nvPr>
            <p:ph idx="1"/>
          </p:nvPr>
        </p:nvSpPr>
        <p:spPr>
          <a:xfrm>
            <a:off x="2209800" y="1008672"/>
            <a:ext cx="6683072" cy="695190"/>
          </a:xfrm>
        </p:spPr>
        <p:txBody>
          <a:bodyPr wrap="square" rtlCol="0">
            <a:spAutoFit/>
          </a:bodyPr>
          <a:lstStyle/>
          <a:p>
            <a:pPr marL="0" indent="0" algn="just" eaLnBrk="1" fontAlgn="auto" hangingPunct="1">
              <a:lnSpc>
                <a:spcPts val="1600"/>
              </a:lnSpc>
              <a:spcAft>
                <a:spcPts val="600"/>
              </a:spcAft>
              <a:buFont typeface="Wingdings" panose="05000000000000000000" pitchFamily="2" charset="2"/>
              <a:buNone/>
              <a:defRPr/>
            </a:pPr>
            <a:r>
              <a:rPr lang="en-US" sz="1200" b="1" dirty="0">
                <a:solidFill>
                  <a:schemeClr val="tx1">
                    <a:lumMod val="85000"/>
                    <a:lumOff val="15000"/>
                  </a:schemeClr>
                </a:solidFill>
                <a:latin typeface="+mn-lt"/>
              </a:rPr>
              <a:t>Employment agreement governs the relation between the entity and the key employees. Some of the key clauses which require careful consideration are </a:t>
            </a:r>
            <a:br>
              <a:rPr lang="en-US" sz="1200" b="1" dirty="0">
                <a:solidFill>
                  <a:schemeClr val="tx1">
                    <a:lumMod val="85000"/>
                    <a:lumOff val="15000"/>
                  </a:schemeClr>
                </a:solidFill>
                <a:latin typeface="+mn-lt"/>
              </a:rPr>
            </a:br>
            <a:r>
              <a:rPr lang="en-US" sz="1200" b="1" dirty="0">
                <a:solidFill>
                  <a:schemeClr val="tx1">
                    <a:lumMod val="85000"/>
                    <a:lumOff val="15000"/>
                  </a:schemeClr>
                </a:solidFill>
                <a:latin typeface="+mn-lt"/>
              </a:rPr>
              <a:t>as follows:</a:t>
            </a:r>
            <a:endParaRPr lang="en-US" sz="1200" dirty="0">
              <a:solidFill>
                <a:schemeClr val="tx1">
                  <a:lumMod val="85000"/>
                  <a:lumOff val="15000"/>
                </a:schemeClr>
              </a:solidFill>
            </a:endParaRPr>
          </a:p>
        </p:txBody>
      </p:sp>
      <p:grpSp>
        <p:nvGrpSpPr>
          <p:cNvPr id="4" name="Group 3">
            <a:extLst>
              <a:ext uri="{FF2B5EF4-FFF2-40B4-BE49-F238E27FC236}">
                <a16:creationId xmlns:a16="http://schemas.microsoft.com/office/drawing/2014/main" id="{7F7F64A7-C040-43AA-950B-FD4340453B19}"/>
              </a:ext>
            </a:extLst>
          </p:cNvPr>
          <p:cNvGrpSpPr/>
          <p:nvPr/>
        </p:nvGrpSpPr>
        <p:grpSpPr>
          <a:xfrm>
            <a:off x="553715" y="1249575"/>
            <a:ext cx="1459511" cy="2269573"/>
            <a:chOff x="553715" y="1249575"/>
            <a:chExt cx="1459511" cy="2269573"/>
          </a:xfrm>
        </p:grpSpPr>
        <p:sp>
          <p:nvSpPr>
            <p:cNvPr id="6" name="Rectangle 5">
              <a:extLst>
                <a:ext uri="{FF2B5EF4-FFF2-40B4-BE49-F238E27FC236}">
                  <a16:creationId xmlns:a16="http://schemas.microsoft.com/office/drawing/2014/main" id="{8C87E68B-48E4-4670-9F83-B60A63C92665}"/>
                </a:ext>
              </a:extLst>
            </p:cNvPr>
            <p:cNvSpPr/>
            <p:nvPr/>
          </p:nvSpPr>
          <p:spPr>
            <a:xfrm>
              <a:off x="553715" y="2083540"/>
              <a:ext cx="1459511" cy="1435608"/>
            </a:xfrm>
            <a:prstGeom prst="rect">
              <a:avLst/>
            </a:prstGeom>
            <a:solidFill>
              <a:srgbClr val="080A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t>Employment Agreement for Promoters and Key Employees</a:t>
              </a:r>
            </a:p>
          </p:txBody>
        </p:sp>
        <p:grpSp>
          <p:nvGrpSpPr>
            <p:cNvPr id="29" name="Group 28">
              <a:extLst>
                <a:ext uri="{FF2B5EF4-FFF2-40B4-BE49-F238E27FC236}">
                  <a16:creationId xmlns:a16="http://schemas.microsoft.com/office/drawing/2014/main" id="{B2BF1FE1-68FB-46BC-AFDF-8D57309BBF79}"/>
                </a:ext>
              </a:extLst>
            </p:cNvPr>
            <p:cNvGrpSpPr/>
            <p:nvPr/>
          </p:nvGrpSpPr>
          <p:grpSpPr>
            <a:xfrm>
              <a:off x="1002055" y="1249575"/>
              <a:ext cx="664430" cy="671121"/>
              <a:chOff x="-2671763" y="960438"/>
              <a:chExt cx="2679701" cy="2706687"/>
            </a:xfrm>
            <a:solidFill>
              <a:srgbClr val="2B2C90"/>
            </a:solidFill>
          </p:grpSpPr>
          <p:sp>
            <p:nvSpPr>
              <p:cNvPr id="30" name="Freeform 6">
                <a:extLst>
                  <a:ext uri="{FF2B5EF4-FFF2-40B4-BE49-F238E27FC236}">
                    <a16:creationId xmlns:a16="http://schemas.microsoft.com/office/drawing/2014/main" id="{D8A4C5D2-7948-4F2B-ADBB-FEB309D57F31}"/>
                  </a:ext>
                </a:extLst>
              </p:cNvPr>
              <p:cNvSpPr>
                <a:spLocks/>
              </p:cNvSpPr>
              <p:nvPr/>
            </p:nvSpPr>
            <p:spPr bwMode="auto">
              <a:xfrm>
                <a:off x="-2568575" y="1660525"/>
                <a:ext cx="2001838" cy="2006600"/>
              </a:xfrm>
              <a:custGeom>
                <a:avLst/>
                <a:gdLst>
                  <a:gd name="T0" fmla="*/ 80 w 930"/>
                  <a:gd name="T1" fmla="*/ 845 h 932"/>
                  <a:gd name="T2" fmla="*/ 103 w 930"/>
                  <a:gd name="T3" fmla="*/ 856 h 932"/>
                  <a:gd name="T4" fmla="*/ 840 w 930"/>
                  <a:gd name="T5" fmla="*/ 856 h 932"/>
                  <a:gd name="T6" fmla="*/ 852 w 930"/>
                  <a:gd name="T7" fmla="*/ 843 h 932"/>
                  <a:gd name="T8" fmla="*/ 852 w 930"/>
                  <a:gd name="T9" fmla="*/ 640 h 932"/>
                  <a:gd name="T10" fmla="*/ 859 w 930"/>
                  <a:gd name="T11" fmla="*/ 624 h 932"/>
                  <a:gd name="T12" fmla="*/ 919 w 930"/>
                  <a:gd name="T13" fmla="*/ 576 h 932"/>
                  <a:gd name="T14" fmla="*/ 927 w 930"/>
                  <a:gd name="T15" fmla="*/ 570 h 932"/>
                  <a:gd name="T16" fmla="*/ 929 w 930"/>
                  <a:gd name="T17" fmla="*/ 578 h 932"/>
                  <a:gd name="T18" fmla="*/ 929 w 930"/>
                  <a:gd name="T19" fmla="*/ 879 h 932"/>
                  <a:gd name="T20" fmla="*/ 884 w 930"/>
                  <a:gd name="T21" fmla="*/ 932 h 932"/>
                  <a:gd name="T22" fmla="*/ 873 w 930"/>
                  <a:gd name="T23" fmla="*/ 931 h 932"/>
                  <a:gd name="T24" fmla="*/ 49 w 930"/>
                  <a:gd name="T25" fmla="*/ 931 h 932"/>
                  <a:gd name="T26" fmla="*/ 38 w 930"/>
                  <a:gd name="T27" fmla="*/ 932 h 932"/>
                  <a:gd name="T28" fmla="*/ 1 w 930"/>
                  <a:gd name="T29" fmla="*/ 896 h 932"/>
                  <a:gd name="T30" fmla="*/ 1 w 930"/>
                  <a:gd name="T31" fmla="*/ 880 h 932"/>
                  <a:gd name="T32" fmla="*/ 1 w 930"/>
                  <a:gd name="T33" fmla="*/ 11 h 932"/>
                  <a:gd name="T34" fmla="*/ 3 w 930"/>
                  <a:gd name="T35" fmla="*/ 0 h 932"/>
                  <a:gd name="T36" fmla="*/ 74 w 930"/>
                  <a:gd name="T37" fmla="*/ 37 h 932"/>
                  <a:gd name="T38" fmla="*/ 77 w 930"/>
                  <a:gd name="T39" fmla="*/ 53 h 932"/>
                  <a:gd name="T40" fmla="*/ 77 w 930"/>
                  <a:gd name="T41" fmla="*/ 832 h 932"/>
                  <a:gd name="T42" fmla="*/ 80 w 930"/>
                  <a:gd name="T43" fmla="*/ 845 h 9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30" h="932">
                    <a:moveTo>
                      <a:pt x="80" y="845"/>
                    </a:moveTo>
                    <a:cubicBezTo>
                      <a:pt x="86" y="853"/>
                      <a:pt x="93" y="856"/>
                      <a:pt x="103" y="856"/>
                    </a:cubicBezTo>
                    <a:cubicBezTo>
                      <a:pt x="349" y="855"/>
                      <a:pt x="594" y="855"/>
                      <a:pt x="840" y="856"/>
                    </a:cubicBezTo>
                    <a:cubicBezTo>
                      <a:pt x="850" y="856"/>
                      <a:pt x="852" y="852"/>
                      <a:pt x="852" y="843"/>
                    </a:cubicBezTo>
                    <a:cubicBezTo>
                      <a:pt x="852" y="775"/>
                      <a:pt x="852" y="708"/>
                      <a:pt x="852" y="640"/>
                    </a:cubicBezTo>
                    <a:cubicBezTo>
                      <a:pt x="852" y="633"/>
                      <a:pt x="854" y="628"/>
                      <a:pt x="859" y="624"/>
                    </a:cubicBezTo>
                    <a:cubicBezTo>
                      <a:pt x="879" y="608"/>
                      <a:pt x="899" y="592"/>
                      <a:pt x="919" y="576"/>
                    </a:cubicBezTo>
                    <a:cubicBezTo>
                      <a:pt x="922" y="574"/>
                      <a:pt x="924" y="571"/>
                      <a:pt x="927" y="570"/>
                    </a:cubicBezTo>
                    <a:cubicBezTo>
                      <a:pt x="930" y="572"/>
                      <a:pt x="929" y="575"/>
                      <a:pt x="929" y="578"/>
                    </a:cubicBezTo>
                    <a:cubicBezTo>
                      <a:pt x="929" y="678"/>
                      <a:pt x="929" y="779"/>
                      <a:pt x="929" y="879"/>
                    </a:cubicBezTo>
                    <a:cubicBezTo>
                      <a:pt x="929" y="907"/>
                      <a:pt x="911" y="928"/>
                      <a:pt x="884" y="932"/>
                    </a:cubicBezTo>
                    <a:cubicBezTo>
                      <a:pt x="881" y="930"/>
                      <a:pt x="877" y="931"/>
                      <a:pt x="873" y="931"/>
                    </a:cubicBezTo>
                    <a:cubicBezTo>
                      <a:pt x="598" y="931"/>
                      <a:pt x="323" y="931"/>
                      <a:pt x="49" y="931"/>
                    </a:cubicBezTo>
                    <a:cubicBezTo>
                      <a:pt x="45" y="931"/>
                      <a:pt x="41" y="930"/>
                      <a:pt x="38" y="932"/>
                    </a:cubicBezTo>
                    <a:cubicBezTo>
                      <a:pt x="17" y="931"/>
                      <a:pt x="3" y="917"/>
                      <a:pt x="1" y="896"/>
                    </a:cubicBezTo>
                    <a:cubicBezTo>
                      <a:pt x="1" y="891"/>
                      <a:pt x="1" y="885"/>
                      <a:pt x="1" y="880"/>
                    </a:cubicBezTo>
                    <a:cubicBezTo>
                      <a:pt x="1" y="590"/>
                      <a:pt x="1" y="301"/>
                      <a:pt x="1" y="11"/>
                    </a:cubicBezTo>
                    <a:cubicBezTo>
                      <a:pt x="1" y="8"/>
                      <a:pt x="0" y="4"/>
                      <a:pt x="3" y="0"/>
                    </a:cubicBezTo>
                    <a:cubicBezTo>
                      <a:pt x="24" y="18"/>
                      <a:pt x="49" y="29"/>
                      <a:pt x="74" y="37"/>
                    </a:cubicBezTo>
                    <a:cubicBezTo>
                      <a:pt x="78" y="42"/>
                      <a:pt x="77" y="47"/>
                      <a:pt x="77" y="53"/>
                    </a:cubicBezTo>
                    <a:cubicBezTo>
                      <a:pt x="77" y="312"/>
                      <a:pt x="77" y="572"/>
                      <a:pt x="77" y="832"/>
                    </a:cubicBezTo>
                    <a:cubicBezTo>
                      <a:pt x="77" y="836"/>
                      <a:pt x="75" y="842"/>
                      <a:pt x="80" y="8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D4F9A551-56DE-40F9-9DA3-8FA87E872C6E}"/>
                  </a:ext>
                </a:extLst>
              </p:cNvPr>
              <p:cNvSpPr>
                <a:spLocks/>
              </p:cNvSpPr>
              <p:nvPr/>
            </p:nvSpPr>
            <p:spPr bwMode="auto">
              <a:xfrm>
                <a:off x="-1928813" y="1339850"/>
                <a:ext cx="1360488" cy="1165225"/>
              </a:xfrm>
              <a:custGeom>
                <a:avLst/>
                <a:gdLst>
                  <a:gd name="T0" fmla="*/ 555 w 632"/>
                  <a:gd name="T1" fmla="*/ 541 h 541"/>
                  <a:gd name="T2" fmla="*/ 555 w 632"/>
                  <a:gd name="T3" fmla="*/ 501 h 541"/>
                  <a:gd name="T4" fmla="*/ 555 w 632"/>
                  <a:gd name="T5" fmla="*/ 106 h 541"/>
                  <a:gd name="T6" fmla="*/ 526 w 632"/>
                  <a:gd name="T7" fmla="*/ 77 h 541"/>
                  <a:gd name="T8" fmla="*/ 18 w 632"/>
                  <a:gd name="T9" fmla="*/ 77 h 541"/>
                  <a:gd name="T10" fmla="*/ 8 w 632"/>
                  <a:gd name="T11" fmla="*/ 63 h 541"/>
                  <a:gd name="T12" fmla="*/ 18 w 632"/>
                  <a:gd name="T13" fmla="*/ 10 h 541"/>
                  <a:gd name="T14" fmla="*/ 29 w 632"/>
                  <a:gd name="T15" fmla="*/ 0 h 541"/>
                  <a:gd name="T16" fmla="*/ 590 w 632"/>
                  <a:gd name="T17" fmla="*/ 0 h 541"/>
                  <a:gd name="T18" fmla="*/ 632 w 632"/>
                  <a:gd name="T19" fmla="*/ 42 h 541"/>
                  <a:gd name="T20" fmla="*/ 632 w 632"/>
                  <a:gd name="T21" fmla="*/ 469 h 541"/>
                  <a:gd name="T22" fmla="*/ 624 w 632"/>
                  <a:gd name="T23" fmla="*/ 485 h 541"/>
                  <a:gd name="T24" fmla="*/ 555 w 632"/>
                  <a:gd name="T25" fmla="*/ 541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2" h="541">
                    <a:moveTo>
                      <a:pt x="555" y="541"/>
                    </a:moveTo>
                    <a:cubicBezTo>
                      <a:pt x="555" y="526"/>
                      <a:pt x="555" y="513"/>
                      <a:pt x="555" y="501"/>
                    </a:cubicBezTo>
                    <a:cubicBezTo>
                      <a:pt x="555" y="369"/>
                      <a:pt x="555" y="238"/>
                      <a:pt x="555" y="106"/>
                    </a:cubicBezTo>
                    <a:cubicBezTo>
                      <a:pt x="555" y="83"/>
                      <a:pt x="549" y="77"/>
                      <a:pt x="526" y="77"/>
                    </a:cubicBezTo>
                    <a:cubicBezTo>
                      <a:pt x="357" y="77"/>
                      <a:pt x="187" y="77"/>
                      <a:pt x="18" y="77"/>
                    </a:cubicBezTo>
                    <a:cubicBezTo>
                      <a:pt x="0" y="77"/>
                      <a:pt x="4" y="76"/>
                      <a:pt x="8" y="63"/>
                    </a:cubicBezTo>
                    <a:cubicBezTo>
                      <a:pt x="14" y="46"/>
                      <a:pt x="18" y="28"/>
                      <a:pt x="18" y="10"/>
                    </a:cubicBezTo>
                    <a:cubicBezTo>
                      <a:pt x="18" y="2"/>
                      <a:pt x="21" y="0"/>
                      <a:pt x="29" y="0"/>
                    </a:cubicBezTo>
                    <a:cubicBezTo>
                      <a:pt x="216" y="0"/>
                      <a:pt x="403" y="0"/>
                      <a:pt x="590" y="0"/>
                    </a:cubicBezTo>
                    <a:cubicBezTo>
                      <a:pt x="616" y="0"/>
                      <a:pt x="632" y="15"/>
                      <a:pt x="632" y="42"/>
                    </a:cubicBezTo>
                    <a:cubicBezTo>
                      <a:pt x="632" y="184"/>
                      <a:pt x="632" y="326"/>
                      <a:pt x="632" y="469"/>
                    </a:cubicBezTo>
                    <a:cubicBezTo>
                      <a:pt x="632" y="476"/>
                      <a:pt x="630" y="481"/>
                      <a:pt x="624" y="485"/>
                    </a:cubicBezTo>
                    <a:cubicBezTo>
                      <a:pt x="602" y="503"/>
                      <a:pt x="580" y="521"/>
                      <a:pt x="555" y="5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8">
                <a:extLst>
                  <a:ext uri="{FF2B5EF4-FFF2-40B4-BE49-F238E27FC236}">
                    <a16:creationId xmlns:a16="http://schemas.microsoft.com/office/drawing/2014/main" id="{5556172E-23E5-46D0-B27D-B7EDB1957A01}"/>
                  </a:ext>
                </a:extLst>
              </p:cNvPr>
              <p:cNvSpPr>
                <a:spLocks/>
              </p:cNvSpPr>
              <p:nvPr/>
            </p:nvSpPr>
            <p:spPr bwMode="auto">
              <a:xfrm>
                <a:off x="-2671763" y="960438"/>
                <a:ext cx="728663" cy="728663"/>
              </a:xfrm>
              <a:custGeom>
                <a:avLst/>
                <a:gdLst>
                  <a:gd name="T0" fmla="*/ 338 w 338"/>
                  <a:gd name="T1" fmla="*/ 170 h 338"/>
                  <a:gd name="T2" fmla="*/ 168 w 338"/>
                  <a:gd name="T3" fmla="*/ 338 h 338"/>
                  <a:gd name="T4" fmla="*/ 1 w 338"/>
                  <a:gd name="T5" fmla="*/ 167 h 338"/>
                  <a:gd name="T6" fmla="*/ 170 w 338"/>
                  <a:gd name="T7" fmla="*/ 0 h 338"/>
                  <a:gd name="T8" fmla="*/ 338 w 338"/>
                  <a:gd name="T9" fmla="*/ 170 h 338"/>
                </a:gdLst>
                <a:ahLst/>
                <a:cxnLst>
                  <a:cxn ang="0">
                    <a:pos x="T0" y="T1"/>
                  </a:cxn>
                  <a:cxn ang="0">
                    <a:pos x="T2" y="T3"/>
                  </a:cxn>
                  <a:cxn ang="0">
                    <a:pos x="T4" y="T5"/>
                  </a:cxn>
                  <a:cxn ang="0">
                    <a:pos x="T6" y="T7"/>
                  </a:cxn>
                  <a:cxn ang="0">
                    <a:pos x="T8" y="T9"/>
                  </a:cxn>
                </a:cxnLst>
                <a:rect l="0" t="0" r="r" b="b"/>
                <a:pathLst>
                  <a:path w="338" h="338">
                    <a:moveTo>
                      <a:pt x="338" y="170"/>
                    </a:moveTo>
                    <a:cubicBezTo>
                      <a:pt x="337" y="263"/>
                      <a:pt x="262" y="338"/>
                      <a:pt x="168" y="338"/>
                    </a:cubicBezTo>
                    <a:cubicBezTo>
                      <a:pt x="75" y="337"/>
                      <a:pt x="0" y="261"/>
                      <a:pt x="1" y="167"/>
                    </a:cubicBezTo>
                    <a:cubicBezTo>
                      <a:pt x="1" y="75"/>
                      <a:pt x="78" y="0"/>
                      <a:pt x="170" y="0"/>
                    </a:cubicBezTo>
                    <a:cubicBezTo>
                      <a:pt x="263" y="1"/>
                      <a:pt x="338" y="76"/>
                      <a:pt x="338"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9">
                <a:extLst>
                  <a:ext uri="{FF2B5EF4-FFF2-40B4-BE49-F238E27FC236}">
                    <a16:creationId xmlns:a16="http://schemas.microsoft.com/office/drawing/2014/main" id="{E067153D-DCDF-4381-A908-8F3445E7C769}"/>
                  </a:ext>
                </a:extLst>
              </p:cNvPr>
              <p:cNvSpPr>
                <a:spLocks/>
              </p:cNvSpPr>
              <p:nvPr/>
            </p:nvSpPr>
            <p:spPr bwMode="auto">
              <a:xfrm>
                <a:off x="-1131888" y="2259013"/>
                <a:ext cx="1036638" cy="860425"/>
              </a:xfrm>
              <a:custGeom>
                <a:avLst/>
                <a:gdLst>
                  <a:gd name="T0" fmla="*/ 292 w 482"/>
                  <a:gd name="T1" fmla="*/ 221 h 399"/>
                  <a:gd name="T2" fmla="*/ 165 w 482"/>
                  <a:gd name="T3" fmla="*/ 323 h 399"/>
                  <a:gd name="T4" fmla="*/ 78 w 482"/>
                  <a:gd name="T5" fmla="*/ 394 h 399"/>
                  <a:gd name="T6" fmla="*/ 64 w 482"/>
                  <a:gd name="T7" fmla="*/ 392 h 399"/>
                  <a:gd name="T8" fmla="*/ 5 w 482"/>
                  <a:gd name="T9" fmla="*/ 319 h 399"/>
                  <a:gd name="T10" fmla="*/ 7 w 482"/>
                  <a:gd name="T11" fmla="*/ 305 h 399"/>
                  <a:gd name="T12" fmla="*/ 377 w 482"/>
                  <a:gd name="T13" fmla="*/ 5 h 399"/>
                  <a:gd name="T14" fmla="*/ 392 w 482"/>
                  <a:gd name="T15" fmla="*/ 7 h 399"/>
                  <a:gd name="T16" fmla="*/ 477 w 482"/>
                  <a:gd name="T17" fmla="*/ 116 h 399"/>
                  <a:gd name="T18" fmla="*/ 476 w 482"/>
                  <a:gd name="T19" fmla="*/ 128 h 399"/>
                  <a:gd name="T20" fmla="*/ 343 w 482"/>
                  <a:gd name="T21" fmla="*/ 235 h 399"/>
                  <a:gd name="T22" fmla="*/ 335 w 482"/>
                  <a:gd name="T23" fmla="*/ 241 h 399"/>
                  <a:gd name="T24" fmla="*/ 318 w 482"/>
                  <a:gd name="T25" fmla="*/ 238 h 399"/>
                  <a:gd name="T26" fmla="*/ 319 w 482"/>
                  <a:gd name="T27" fmla="*/ 213 h 399"/>
                  <a:gd name="T28" fmla="*/ 356 w 482"/>
                  <a:gd name="T29" fmla="*/ 182 h 399"/>
                  <a:gd name="T30" fmla="*/ 420 w 482"/>
                  <a:gd name="T31" fmla="*/ 131 h 399"/>
                  <a:gd name="T32" fmla="*/ 431 w 482"/>
                  <a:gd name="T33" fmla="*/ 120 h 399"/>
                  <a:gd name="T34" fmla="*/ 420 w 482"/>
                  <a:gd name="T35" fmla="*/ 124 h 399"/>
                  <a:gd name="T36" fmla="*/ 316 w 482"/>
                  <a:gd name="T37" fmla="*/ 207 h 399"/>
                  <a:gd name="T38" fmla="*/ 292 w 482"/>
                  <a:gd name="T39" fmla="*/ 221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2" h="399">
                    <a:moveTo>
                      <a:pt x="292" y="221"/>
                    </a:moveTo>
                    <a:cubicBezTo>
                      <a:pt x="250" y="255"/>
                      <a:pt x="208" y="289"/>
                      <a:pt x="165" y="323"/>
                    </a:cubicBezTo>
                    <a:cubicBezTo>
                      <a:pt x="136" y="347"/>
                      <a:pt x="107" y="370"/>
                      <a:pt x="78" y="394"/>
                    </a:cubicBezTo>
                    <a:cubicBezTo>
                      <a:pt x="72" y="399"/>
                      <a:pt x="68" y="398"/>
                      <a:pt x="64" y="392"/>
                    </a:cubicBezTo>
                    <a:cubicBezTo>
                      <a:pt x="44" y="368"/>
                      <a:pt x="25" y="343"/>
                      <a:pt x="5" y="319"/>
                    </a:cubicBezTo>
                    <a:cubicBezTo>
                      <a:pt x="1" y="314"/>
                      <a:pt x="0" y="310"/>
                      <a:pt x="7" y="305"/>
                    </a:cubicBezTo>
                    <a:cubicBezTo>
                      <a:pt x="130" y="205"/>
                      <a:pt x="254" y="105"/>
                      <a:pt x="377" y="5"/>
                    </a:cubicBezTo>
                    <a:cubicBezTo>
                      <a:pt x="384" y="0"/>
                      <a:pt x="387" y="0"/>
                      <a:pt x="392" y="7"/>
                    </a:cubicBezTo>
                    <a:cubicBezTo>
                      <a:pt x="420" y="43"/>
                      <a:pt x="448" y="80"/>
                      <a:pt x="477" y="116"/>
                    </a:cubicBezTo>
                    <a:cubicBezTo>
                      <a:pt x="481" y="121"/>
                      <a:pt x="482" y="124"/>
                      <a:pt x="476" y="128"/>
                    </a:cubicBezTo>
                    <a:cubicBezTo>
                      <a:pt x="432" y="164"/>
                      <a:pt x="387" y="200"/>
                      <a:pt x="343" y="235"/>
                    </a:cubicBezTo>
                    <a:cubicBezTo>
                      <a:pt x="340" y="237"/>
                      <a:pt x="337" y="239"/>
                      <a:pt x="335" y="241"/>
                    </a:cubicBezTo>
                    <a:cubicBezTo>
                      <a:pt x="328" y="245"/>
                      <a:pt x="322" y="244"/>
                      <a:pt x="318" y="238"/>
                    </a:cubicBezTo>
                    <a:cubicBezTo>
                      <a:pt x="311" y="229"/>
                      <a:pt x="312" y="219"/>
                      <a:pt x="319" y="213"/>
                    </a:cubicBezTo>
                    <a:cubicBezTo>
                      <a:pt x="331" y="202"/>
                      <a:pt x="344" y="192"/>
                      <a:pt x="356" y="182"/>
                    </a:cubicBezTo>
                    <a:cubicBezTo>
                      <a:pt x="378" y="165"/>
                      <a:pt x="399" y="148"/>
                      <a:pt x="420" y="131"/>
                    </a:cubicBezTo>
                    <a:cubicBezTo>
                      <a:pt x="424" y="128"/>
                      <a:pt x="428" y="125"/>
                      <a:pt x="431" y="120"/>
                    </a:cubicBezTo>
                    <a:cubicBezTo>
                      <a:pt x="425" y="118"/>
                      <a:pt x="423" y="122"/>
                      <a:pt x="420" y="124"/>
                    </a:cubicBezTo>
                    <a:cubicBezTo>
                      <a:pt x="385" y="152"/>
                      <a:pt x="350" y="179"/>
                      <a:pt x="316" y="207"/>
                    </a:cubicBezTo>
                    <a:cubicBezTo>
                      <a:pt x="309" y="213"/>
                      <a:pt x="301" y="217"/>
                      <a:pt x="292" y="2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0">
                <a:extLst>
                  <a:ext uri="{FF2B5EF4-FFF2-40B4-BE49-F238E27FC236}">
                    <a16:creationId xmlns:a16="http://schemas.microsoft.com/office/drawing/2014/main" id="{FDF6D177-6DB5-4D8B-9F40-3783028FC6FB}"/>
                  </a:ext>
                </a:extLst>
              </p:cNvPr>
              <p:cNvSpPr>
                <a:spLocks/>
              </p:cNvSpPr>
              <p:nvPr/>
            </p:nvSpPr>
            <p:spPr bwMode="auto">
              <a:xfrm>
                <a:off x="-1984375" y="3060700"/>
                <a:ext cx="622300" cy="314325"/>
              </a:xfrm>
              <a:custGeom>
                <a:avLst/>
                <a:gdLst>
                  <a:gd name="T0" fmla="*/ 98 w 289"/>
                  <a:gd name="T1" fmla="*/ 32 h 146"/>
                  <a:gd name="T2" fmla="*/ 73 w 289"/>
                  <a:gd name="T3" fmla="*/ 74 h 146"/>
                  <a:gd name="T4" fmla="*/ 32 w 289"/>
                  <a:gd name="T5" fmla="*/ 97 h 146"/>
                  <a:gd name="T6" fmla="*/ 7 w 289"/>
                  <a:gd name="T7" fmla="*/ 97 h 146"/>
                  <a:gd name="T8" fmla="*/ 0 w 289"/>
                  <a:gd name="T9" fmla="*/ 89 h 146"/>
                  <a:gd name="T10" fmla="*/ 8 w 289"/>
                  <a:gd name="T11" fmla="*/ 82 h 146"/>
                  <a:gd name="T12" fmla="*/ 35 w 289"/>
                  <a:gd name="T13" fmla="*/ 82 h 146"/>
                  <a:gd name="T14" fmla="*/ 52 w 289"/>
                  <a:gd name="T15" fmla="*/ 72 h 146"/>
                  <a:gd name="T16" fmla="*/ 89 w 289"/>
                  <a:gd name="T17" fmla="*/ 10 h 146"/>
                  <a:gd name="T18" fmla="*/ 103 w 289"/>
                  <a:gd name="T19" fmla="*/ 0 h 146"/>
                  <a:gd name="T20" fmla="*/ 114 w 289"/>
                  <a:gd name="T21" fmla="*/ 12 h 146"/>
                  <a:gd name="T22" fmla="*/ 146 w 289"/>
                  <a:gd name="T23" fmla="*/ 99 h 146"/>
                  <a:gd name="T24" fmla="*/ 153 w 289"/>
                  <a:gd name="T25" fmla="*/ 112 h 146"/>
                  <a:gd name="T26" fmla="*/ 176 w 289"/>
                  <a:gd name="T27" fmla="*/ 69 h 146"/>
                  <a:gd name="T28" fmla="*/ 193 w 289"/>
                  <a:gd name="T29" fmla="*/ 36 h 146"/>
                  <a:gd name="T30" fmla="*/ 217 w 289"/>
                  <a:gd name="T31" fmla="*/ 36 h 146"/>
                  <a:gd name="T32" fmla="*/ 239 w 289"/>
                  <a:gd name="T33" fmla="*/ 75 h 146"/>
                  <a:gd name="T34" fmla="*/ 255 w 289"/>
                  <a:gd name="T35" fmla="*/ 84 h 146"/>
                  <a:gd name="T36" fmla="*/ 281 w 289"/>
                  <a:gd name="T37" fmla="*/ 84 h 146"/>
                  <a:gd name="T38" fmla="*/ 289 w 289"/>
                  <a:gd name="T39" fmla="*/ 91 h 146"/>
                  <a:gd name="T40" fmla="*/ 282 w 289"/>
                  <a:gd name="T41" fmla="*/ 98 h 146"/>
                  <a:gd name="T42" fmla="*/ 237 w 289"/>
                  <a:gd name="T43" fmla="*/ 98 h 146"/>
                  <a:gd name="T44" fmla="*/ 225 w 289"/>
                  <a:gd name="T45" fmla="*/ 90 h 146"/>
                  <a:gd name="T46" fmla="*/ 210 w 289"/>
                  <a:gd name="T47" fmla="*/ 63 h 146"/>
                  <a:gd name="T48" fmla="*/ 200 w 289"/>
                  <a:gd name="T49" fmla="*/ 63 h 146"/>
                  <a:gd name="T50" fmla="*/ 162 w 289"/>
                  <a:gd name="T51" fmla="*/ 135 h 146"/>
                  <a:gd name="T52" fmla="*/ 150 w 289"/>
                  <a:gd name="T53" fmla="*/ 145 h 146"/>
                  <a:gd name="T54" fmla="*/ 137 w 289"/>
                  <a:gd name="T55" fmla="*/ 134 h 146"/>
                  <a:gd name="T56" fmla="*/ 105 w 289"/>
                  <a:gd name="T57" fmla="*/ 43 h 146"/>
                  <a:gd name="T58" fmla="*/ 98 w 289"/>
                  <a:gd name="T59" fmla="*/ 3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9" h="146">
                    <a:moveTo>
                      <a:pt x="98" y="32"/>
                    </a:moveTo>
                    <a:cubicBezTo>
                      <a:pt x="90" y="46"/>
                      <a:pt x="80" y="59"/>
                      <a:pt x="73" y="74"/>
                    </a:cubicBezTo>
                    <a:cubicBezTo>
                      <a:pt x="65" y="93"/>
                      <a:pt x="51" y="100"/>
                      <a:pt x="32" y="97"/>
                    </a:cubicBezTo>
                    <a:cubicBezTo>
                      <a:pt x="24" y="96"/>
                      <a:pt x="15" y="97"/>
                      <a:pt x="7" y="97"/>
                    </a:cubicBezTo>
                    <a:cubicBezTo>
                      <a:pt x="2" y="97"/>
                      <a:pt x="0" y="94"/>
                      <a:pt x="0" y="89"/>
                    </a:cubicBezTo>
                    <a:cubicBezTo>
                      <a:pt x="0" y="83"/>
                      <a:pt x="3" y="82"/>
                      <a:pt x="8" y="82"/>
                    </a:cubicBezTo>
                    <a:cubicBezTo>
                      <a:pt x="17" y="82"/>
                      <a:pt x="26" y="82"/>
                      <a:pt x="35" y="82"/>
                    </a:cubicBezTo>
                    <a:cubicBezTo>
                      <a:pt x="43" y="83"/>
                      <a:pt x="48" y="79"/>
                      <a:pt x="52" y="72"/>
                    </a:cubicBezTo>
                    <a:cubicBezTo>
                      <a:pt x="64" y="51"/>
                      <a:pt x="77" y="31"/>
                      <a:pt x="89" y="10"/>
                    </a:cubicBezTo>
                    <a:cubicBezTo>
                      <a:pt x="92" y="4"/>
                      <a:pt x="96" y="0"/>
                      <a:pt x="103" y="0"/>
                    </a:cubicBezTo>
                    <a:cubicBezTo>
                      <a:pt x="110" y="1"/>
                      <a:pt x="112" y="6"/>
                      <a:pt x="114" y="12"/>
                    </a:cubicBezTo>
                    <a:cubicBezTo>
                      <a:pt x="125" y="41"/>
                      <a:pt x="135" y="70"/>
                      <a:pt x="146" y="99"/>
                    </a:cubicBezTo>
                    <a:cubicBezTo>
                      <a:pt x="147" y="103"/>
                      <a:pt x="148" y="108"/>
                      <a:pt x="153" y="112"/>
                    </a:cubicBezTo>
                    <a:cubicBezTo>
                      <a:pt x="161" y="97"/>
                      <a:pt x="168" y="83"/>
                      <a:pt x="176" y="69"/>
                    </a:cubicBezTo>
                    <a:cubicBezTo>
                      <a:pt x="182" y="58"/>
                      <a:pt x="187" y="47"/>
                      <a:pt x="193" y="36"/>
                    </a:cubicBezTo>
                    <a:cubicBezTo>
                      <a:pt x="200" y="24"/>
                      <a:pt x="210" y="24"/>
                      <a:pt x="217" y="36"/>
                    </a:cubicBezTo>
                    <a:cubicBezTo>
                      <a:pt x="224" y="49"/>
                      <a:pt x="232" y="62"/>
                      <a:pt x="239" y="75"/>
                    </a:cubicBezTo>
                    <a:cubicBezTo>
                      <a:pt x="242" y="82"/>
                      <a:pt x="247" y="85"/>
                      <a:pt x="255" y="84"/>
                    </a:cubicBezTo>
                    <a:cubicBezTo>
                      <a:pt x="263" y="84"/>
                      <a:pt x="272" y="84"/>
                      <a:pt x="281" y="84"/>
                    </a:cubicBezTo>
                    <a:cubicBezTo>
                      <a:pt x="286" y="84"/>
                      <a:pt x="289" y="85"/>
                      <a:pt x="289" y="91"/>
                    </a:cubicBezTo>
                    <a:cubicBezTo>
                      <a:pt x="289" y="97"/>
                      <a:pt x="286" y="98"/>
                      <a:pt x="282" y="98"/>
                    </a:cubicBezTo>
                    <a:cubicBezTo>
                      <a:pt x="267" y="98"/>
                      <a:pt x="252" y="98"/>
                      <a:pt x="237" y="98"/>
                    </a:cubicBezTo>
                    <a:cubicBezTo>
                      <a:pt x="231" y="98"/>
                      <a:pt x="228" y="95"/>
                      <a:pt x="225" y="90"/>
                    </a:cubicBezTo>
                    <a:cubicBezTo>
                      <a:pt x="220" y="81"/>
                      <a:pt x="215" y="72"/>
                      <a:pt x="210" y="63"/>
                    </a:cubicBezTo>
                    <a:cubicBezTo>
                      <a:pt x="207" y="56"/>
                      <a:pt x="204" y="56"/>
                      <a:pt x="200" y="63"/>
                    </a:cubicBezTo>
                    <a:cubicBezTo>
                      <a:pt x="188" y="87"/>
                      <a:pt x="175" y="111"/>
                      <a:pt x="162" y="135"/>
                    </a:cubicBezTo>
                    <a:cubicBezTo>
                      <a:pt x="160" y="140"/>
                      <a:pt x="157" y="145"/>
                      <a:pt x="150" y="145"/>
                    </a:cubicBezTo>
                    <a:cubicBezTo>
                      <a:pt x="142" y="146"/>
                      <a:pt x="140" y="140"/>
                      <a:pt x="137" y="134"/>
                    </a:cubicBezTo>
                    <a:cubicBezTo>
                      <a:pt x="126" y="103"/>
                      <a:pt x="116" y="73"/>
                      <a:pt x="105" y="43"/>
                    </a:cubicBezTo>
                    <a:cubicBezTo>
                      <a:pt x="103" y="39"/>
                      <a:pt x="103" y="35"/>
                      <a:pt x="98"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1">
                <a:extLst>
                  <a:ext uri="{FF2B5EF4-FFF2-40B4-BE49-F238E27FC236}">
                    <a16:creationId xmlns:a16="http://schemas.microsoft.com/office/drawing/2014/main" id="{6B2D1F1C-6B55-4F17-ADD6-F39889931CFC}"/>
                  </a:ext>
                </a:extLst>
              </p:cNvPr>
              <p:cNvSpPr>
                <a:spLocks/>
              </p:cNvSpPr>
              <p:nvPr/>
            </p:nvSpPr>
            <p:spPr bwMode="auto">
              <a:xfrm>
                <a:off x="-2212975" y="2595563"/>
                <a:ext cx="180975" cy="212725"/>
              </a:xfrm>
              <a:custGeom>
                <a:avLst/>
                <a:gdLst>
                  <a:gd name="T0" fmla="*/ 83 w 84"/>
                  <a:gd name="T1" fmla="*/ 51 h 99"/>
                  <a:gd name="T2" fmla="*/ 83 w 84"/>
                  <a:gd name="T3" fmla="*/ 91 h 99"/>
                  <a:gd name="T4" fmla="*/ 75 w 84"/>
                  <a:gd name="T5" fmla="*/ 99 h 99"/>
                  <a:gd name="T6" fmla="*/ 9 w 84"/>
                  <a:gd name="T7" fmla="*/ 99 h 99"/>
                  <a:gd name="T8" fmla="*/ 0 w 84"/>
                  <a:gd name="T9" fmla="*/ 90 h 99"/>
                  <a:gd name="T10" fmla="*/ 0 w 84"/>
                  <a:gd name="T11" fmla="*/ 9 h 99"/>
                  <a:gd name="T12" fmla="*/ 9 w 84"/>
                  <a:gd name="T13" fmla="*/ 1 h 99"/>
                  <a:gd name="T14" fmla="*/ 74 w 84"/>
                  <a:gd name="T15" fmla="*/ 0 h 99"/>
                  <a:gd name="T16" fmla="*/ 83 w 84"/>
                  <a:gd name="T17" fmla="*/ 10 h 99"/>
                  <a:gd name="T18" fmla="*/ 83 w 84"/>
                  <a:gd name="T19" fmla="*/ 51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99">
                    <a:moveTo>
                      <a:pt x="83" y="51"/>
                    </a:moveTo>
                    <a:cubicBezTo>
                      <a:pt x="83" y="64"/>
                      <a:pt x="83" y="77"/>
                      <a:pt x="83" y="91"/>
                    </a:cubicBezTo>
                    <a:cubicBezTo>
                      <a:pt x="84" y="97"/>
                      <a:pt x="81" y="99"/>
                      <a:pt x="75" y="99"/>
                    </a:cubicBezTo>
                    <a:cubicBezTo>
                      <a:pt x="53" y="99"/>
                      <a:pt x="31" y="99"/>
                      <a:pt x="9" y="99"/>
                    </a:cubicBezTo>
                    <a:cubicBezTo>
                      <a:pt x="2" y="99"/>
                      <a:pt x="0" y="97"/>
                      <a:pt x="0" y="90"/>
                    </a:cubicBezTo>
                    <a:cubicBezTo>
                      <a:pt x="0" y="63"/>
                      <a:pt x="0" y="36"/>
                      <a:pt x="0" y="9"/>
                    </a:cubicBezTo>
                    <a:cubicBezTo>
                      <a:pt x="0" y="3"/>
                      <a:pt x="2" y="0"/>
                      <a:pt x="9" y="1"/>
                    </a:cubicBezTo>
                    <a:cubicBezTo>
                      <a:pt x="30" y="1"/>
                      <a:pt x="52" y="1"/>
                      <a:pt x="74" y="0"/>
                    </a:cubicBezTo>
                    <a:cubicBezTo>
                      <a:pt x="81" y="0"/>
                      <a:pt x="84" y="3"/>
                      <a:pt x="83" y="10"/>
                    </a:cubicBezTo>
                    <a:cubicBezTo>
                      <a:pt x="83" y="24"/>
                      <a:pt x="83" y="37"/>
                      <a:pt x="83"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2">
                <a:extLst>
                  <a:ext uri="{FF2B5EF4-FFF2-40B4-BE49-F238E27FC236}">
                    <a16:creationId xmlns:a16="http://schemas.microsoft.com/office/drawing/2014/main" id="{D85580E3-B0F2-4D6D-8E58-5A48D3C47564}"/>
                  </a:ext>
                </a:extLst>
              </p:cNvPr>
              <p:cNvSpPr>
                <a:spLocks/>
              </p:cNvSpPr>
              <p:nvPr/>
            </p:nvSpPr>
            <p:spPr bwMode="auto">
              <a:xfrm>
                <a:off x="-254000" y="2160588"/>
                <a:ext cx="261938" cy="260350"/>
              </a:xfrm>
              <a:custGeom>
                <a:avLst/>
                <a:gdLst>
                  <a:gd name="T0" fmla="*/ 55 w 122"/>
                  <a:gd name="T1" fmla="*/ 0 h 121"/>
                  <a:gd name="T2" fmla="*/ 79 w 122"/>
                  <a:gd name="T3" fmla="*/ 11 h 121"/>
                  <a:gd name="T4" fmla="*/ 109 w 122"/>
                  <a:gd name="T5" fmla="*/ 47 h 121"/>
                  <a:gd name="T6" fmla="*/ 102 w 122"/>
                  <a:gd name="T7" fmla="*/ 98 h 121"/>
                  <a:gd name="T8" fmla="*/ 78 w 122"/>
                  <a:gd name="T9" fmla="*/ 117 h 121"/>
                  <a:gd name="T10" fmla="*/ 67 w 122"/>
                  <a:gd name="T11" fmla="*/ 116 h 121"/>
                  <a:gd name="T12" fmla="*/ 5 w 122"/>
                  <a:gd name="T13" fmla="*/ 40 h 121"/>
                  <a:gd name="T14" fmla="*/ 4 w 122"/>
                  <a:gd name="T15" fmla="*/ 30 h 121"/>
                  <a:gd name="T16" fmla="*/ 39 w 122"/>
                  <a:gd name="T17" fmla="*/ 4 h 121"/>
                  <a:gd name="T18" fmla="*/ 55 w 122"/>
                  <a:gd name="T1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21">
                    <a:moveTo>
                      <a:pt x="55" y="0"/>
                    </a:moveTo>
                    <a:cubicBezTo>
                      <a:pt x="64" y="0"/>
                      <a:pt x="72" y="4"/>
                      <a:pt x="79" y="11"/>
                    </a:cubicBezTo>
                    <a:cubicBezTo>
                      <a:pt x="91" y="22"/>
                      <a:pt x="101" y="34"/>
                      <a:pt x="109" y="47"/>
                    </a:cubicBezTo>
                    <a:cubicBezTo>
                      <a:pt x="122" y="66"/>
                      <a:pt x="119" y="83"/>
                      <a:pt x="102" y="98"/>
                    </a:cubicBezTo>
                    <a:cubicBezTo>
                      <a:pt x="94" y="104"/>
                      <a:pt x="86" y="110"/>
                      <a:pt x="78" y="117"/>
                    </a:cubicBezTo>
                    <a:cubicBezTo>
                      <a:pt x="74" y="121"/>
                      <a:pt x="71" y="121"/>
                      <a:pt x="67" y="116"/>
                    </a:cubicBezTo>
                    <a:cubicBezTo>
                      <a:pt x="46" y="90"/>
                      <a:pt x="26" y="65"/>
                      <a:pt x="5" y="40"/>
                    </a:cubicBezTo>
                    <a:cubicBezTo>
                      <a:pt x="3" y="37"/>
                      <a:pt x="0" y="34"/>
                      <a:pt x="4" y="30"/>
                    </a:cubicBezTo>
                    <a:cubicBezTo>
                      <a:pt x="16" y="21"/>
                      <a:pt x="26" y="11"/>
                      <a:pt x="39" y="4"/>
                    </a:cubicBezTo>
                    <a:cubicBezTo>
                      <a:pt x="43" y="1"/>
                      <a:pt x="49" y="0"/>
                      <a:pt x="5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3">
                <a:extLst>
                  <a:ext uri="{FF2B5EF4-FFF2-40B4-BE49-F238E27FC236}">
                    <a16:creationId xmlns:a16="http://schemas.microsoft.com/office/drawing/2014/main" id="{000F29B6-4C56-4BE4-BF8E-EE0BF2E1C778}"/>
                  </a:ext>
                </a:extLst>
              </p:cNvPr>
              <p:cNvSpPr>
                <a:spLocks/>
              </p:cNvSpPr>
              <p:nvPr/>
            </p:nvSpPr>
            <p:spPr bwMode="auto">
              <a:xfrm>
                <a:off x="-2212975" y="1804988"/>
                <a:ext cx="180975" cy="211138"/>
              </a:xfrm>
              <a:custGeom>
                <a:avLst/>
                <a:gdLst>
                  <a:gd name="T0" fmla="*/ 0 w 84"/>
                  <a:gd name="T1" fmla="*/ 2 h 98"/>
                  <a:gd name="T2" fmla="*/ 8 w 84"/>
                  <a:gd name="T3" fmla="*/ 0 h 98"/>
                  <a:gd name="T4" fmla="*/ 74 w 84"/>
                  <a:gd name="T5" fmla="*/ 0 h 98"/>
                  <a:gd name="T6" fmla="*/ 83 w 84"/>
                  <a:gd name="T7" fmla="*/ 9 h 98"/>
                  <a:gd name="T8" fmla="*/ 83 w 84"/>
                  <a:gd name="T9" fmla="*/ 96 h 98"/>
                  <a:gd name="T10" fmla="*/ 6 w 84"/>
                  <a:gd name="T11" fmla="*/ 97 h 98"/>
                  <a:gd name="T12" fmla="*/ 1 w 84"/>
                  <a:gd name="T13" fmla="*/ 92 h 98"/>
                  <a:gd name="T14" fmla="*/ 1 w 84"/>
                  <a:gd name="T15" fmla="*/ 12 h 98"/>
                  <a:gd name="T16" fmla="*/ 0 w 84"/>
                  <a:gd name="T17" fmla="*/ 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98">
                    <a:moveTo>
                      <a:pt x="0" y="2"/>
                    </a:moveTo>
                    <a:cubicBezTo>
                      <a:pt x="2" y="0"/>
                      <a:pt x="5" y="0"/>
                      <a:pt x="8" y="0"/>
                    </a:cubicBezTo>
                    <a:cubicBezTo>
                      <a:pt x="30" y="0"/>
                      <a:pt x="52" y="0"/>
                      <a:pt x="74" y="0"/>
                    </a:cubicBezTo>
                    <a:cubicBezTo>
                      <a:pt x="81" y="0"/>
                      <a:pt x="84" y="2"/>
                      <a:pt x="83" y="9"/>
                    </a:cubicBezTo>
                    <a:cubicBezTo>
                      <a:pt x="83" y="38"/>
                      <a:pt x="83" y="67"/>
                      <a:pt x="83" y="96"/>
                    </a:cubicBezTo>
                    <a:cubicBezTo>
                      <a:pt x="57" y="98"/>
                      <a:pt x="32" y="96"/>
                      <a:pt x="6" y="97"/>
                    </a:cubicBezTo>
                    <a:cubicBezTo>
                      <a:pt x="3" y="97"/>
                      <a:pt x="1" y="95"/>
                      <a:pt x="1" y="92"/>
                    </a:cubicBezTo>
                    <a:cubicBezTo>
                      <a:pt x="1" y="65"/>
                      <a:pt x="1" y="39"/>
                      <a:pt x="1" y="12"/>
                    </a:cubicBezTo>
                    <a:cubicBezTo>
                      <a:pt x="1" y="9"/>
                      <a:pt x="2" y="6"/>
                      <a:pt x="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4">
                <a:extLst>
                  <a:ext uri="{FF2B5EF4-FFF2-40B4-BE49-F238E27FC236}">
                    <a16:creationId xmlns:a16="http://schemas.microsoft.com/office/drawing/2014/main" id="{B5A24407-7FA6-488B-B10B-E5EE7BC877DB}"/>
                  </a:ext>
                </a:extLst>
              </p:cNvPr>
              <p:cNvSpPr>
                <a:spLocks/>
              </p:cNvSpPr>
              <p:nvPr/>
            </p:nvSpPr>
            <p:spPr bwMode="auto">
              <a:xfrm>
                <a:off x="-2212975" y="2192338"/>
                <a:ext cx="198438" cy="220663"/>
              </a:xfrm>
              <a:custGeom>
                <a:avLst/>
                <a:gdLst>
                  <a:gd name="T0" fmla="*/ 77 w 92"/>
                  <a:gd name="T1" fmla="*/ 100 h 102"/>
                  <a:gd name="T2" fmla="*/ 12 w 92"/>
                  <a:gd name="T3" fmla="*/ 99 h 102"/>
                  <a:gd name="T4" fmla="*/ 1 w 92"/>
                  <a:gd name="T5" fmla="*/ 98 h 102"/>
                  <a:gd name="T6" fmla="*/ 11 w 92"/>
                  <a:gd name="T7" fmla="*/ 96 h 102"/>
                  <a:gd name="T8" fmla="*/ 67 w 92"/>
                  <a:gd name="T9" fmla="*/ 96 h 102"/>
                  <a:gd name="T10" fmla="*/ 76 w 92"/>
                  <a:gd name="T11" fmla="*/ 90 h 102"/>
                  <a:gd name="T12" fmla="*/ 69 w 92"/>
                  <a:gd name="T13" fmla="*/ 96 h 102"/>
                  <a:gd name="T14" fmla="*/ 7 w 92"/>
                  <a:gd name="T15" fmla="*/ 96 h 102"/>
                  <a:gd name="T16" fmla="*/ 1 w 92"/>
                  <a:gd name="T17" fmla="*/ 87 h 102"/>
                  <a:gd name="T18" fmla="*/ 1 w 92"/>
                  <a:gd name="T19" fmla="*/ 10 h 102"/>
                  <a:gd name="T20" fmla="*/ 0 w 92"/>
                  <a:gd name="T21" fmla="*/ 3 h 102"/>
                  <a:gd name="T22" fmla="*/ 8 w 92"/>
                  <a:gd name="T23" fmla="*/ 1 h 102"/>
                  <a:gd name="T24" fmla="*/ 74 w 92"/>
                  <a:gd name="T25" fmla="*/ 1 h 102"/>
                  <a:gd name="T26" fmla="*/ 83 w 92"/>
                  <a:gd name="T27" fmla="*/ 10 h 102"/>
                  <a:gd name="T28" fmla="*/ 84 w 92"/>
                  <a:gd name="T29" fmla="*/ 63 h 102"/>
                  <a:gd name="T30" fmla="*/ 86 w 92"/>
                  <a:gd name="T31" fmla="*/ 97 h 102"/>
                  <a:gd name="T32" fmla="*/ 77 w 92"/>
                  <a:gd name="T33" fmla="*/ 10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2" h="102">
                    <a:moveTo>
                      <a:pt x="77" y="100"/>
                    </a:moveTo>
                    <a:cubicBezTo>
                      <a:pt x="56" y="100"/>
                      <a:pt x="34" y="100"/>
                      <a:pt x="12" y="99"/>
                    </a:cubicBezTo>
                    <a:cubicBezTo>
                      <a:pt x="8" y="99"/>
                      <a:pt x="4" y="100"/>
                      <a:pt x="1" y="98"/>
                    </a:cubicBezTo>
                    <a:cubicBezTo>
                      <a:pt x="4" y="95"/>
                      <a:pt x="8" y="96"/>
                      <a:pt x="11" y="96"/>
                    </a:cubicBezTo>
                    <a:cubicBezTo>
                      <a:pt x="30" y="95"/>
                      <a:pt x="48" y="97"/>
                      <a:pt x="67" y="96"/>
                    </a:cubicBezTo>
                    <a:cubicBezTo>
                      <a:pt x="72" y="96"/>
                      <a:pt x="75" y="95"/>
                      <a:pt x="76" y="90"/>
                    </a:cubicBezTo>
                    <a:cubicBezTo>
                      <a:pt x="75" y="93"/>
                      <a:pt x="73" y="96"/>
                      <a:pt x="69" y="96"/>
                    </a:cubicBezTo>
                    <a:cubicBezTo>
                      <a:pt x="48" y="97"/>
                      <a:pt x="28" y="95"/>
                      <a:pt x="7" y="96"/>
                    </a:cubicBezTo>
                    <a:cubicBezTo>
                      <a:pt x="1" y="96"/>
                      <a:pt x="1" y="91"/>
                      <a:pt x="1" y="87"/>
                    </a:cubicBezTo>
                    <a:cubicBezTo>
                      <a:pt x="1" y="62"/>
                      <a:pt x="1" y="36"/>
                      <a:pt x="1" y="10"/>
                    </a:cubicBezTo>
                    <a:cubicBezTo>
                      <a:pt x="1" y="8"/>
                      <a:pt x="2" y="5"/>
                      <a:pt x="0" y="3"/>
                    </a:cubicBezTo>
                    <a:cubicBezTo>
                      <a:pt x="2" y="0"/>
                      <a:pt x="5" y="1"/>
                      <a:pt x="8" y="1"/>
                    </a:cubicBezTo>
                    <a:cubicBezTo>
                      <a:pt x="30" y="1"/>
                      <a:pt x="52" y="1"/>
                      <a:pt x="74" y="1"/>
                    </a:cubicBezTo>
                    <a:cubicBezTo>
                      <a:pt x="81" y="0"/>
                      <a:pt x="84" y="3"/>
                      <a:pt x="83" y="10"/>
                    </a:cubicBezTo>
                    <a:cubicBezTo>
                      <a:pt x="83" y="28"/>
                      <a:pt x="84" y="46"/>
                      <a:pt x="84" y="63"/>
                    </a:cubicBezTo>
                    <a:cubicBezTo>
                      <a:pt x="92" y="74"/>
                      <a:pt x="89" y="86"/>
                      <a:pt x="86" y="97"/>
                    </a:cubicBezTo>
                    <a:cubicBezTo>
                      <a:pt x="86" y="101"/>
                      <a:pt x="81" y="102"/>
                      <a:pt x="77"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5">
                <a:extLst>
                  <a:ext uri="{FF2B5EF4-FFF2-40B4-BE49-F238E27FC236}">
                    <a16:creationId xmlns:a16="http://schemas.microsoft.com/office/drawing/2014/main" id="{A0A26318-3F11-4171-A839-6CE5DE813B73}"/>
                  </a:ext>
                </a:extLst>
              </p:cNvPr>
              <p:cNvSpPr>
                <a:spLocks/>
              </p:cNvSpPr>
              <p:nvPr/>
            </p:nvSpPr>
            <p:spPr bwMode="auto">
              <a:xfrm>
                <a:off x="-1973263" y="1973263"/>
                <a:ext cx="722313" cy="44450"/>
              </a:xfrm>
              <a:custGeom>
                <a:avLst/>
                <a:gdLst>
                  <a:gd name="T0" fmla="*/ 169 w 336"/>
                  <a:gd name="T1" fmla="*/ 0 h 21"/>
                  <a:gd name="T2" fmla="*/ 324 w 336"/>
                  <a:gd name="T3" fmla="*/ 0 h 21"/>
                  <a:gd name="T4" fmla="*/ 336 w 336"/>
                  <a:gd name="T5" fmla="*/ 12 h 21"/>
                  <a:gd name="T6" fmla="*/ 326 w 336"/>
                  <a:gd name="T7" fmla="*/ 21 h 21"/>
                  <a:gd name="T8" fmla="*/ 246 w 336"/>
                  <a:gd name="T9" fmla="*/ 21 h 21"/>
                  <a:gd name="T10" fmla="*/ 13 w 336"/>
                  <a:gd name="T11" fmla="*/ 21 h 21"/>
                  <a:gd name="T12" fmla="*/ 1 w 336"/>
                  <a:gd name="T13" fmla="*/ 10 h 21"/>
                  <a:gd name="T14" fmla="*/ 12 w 336"/>
                  <a:gd name="T15" fmla="*/ 0 h 21"/>
                  <a:gd name="T16" fmla="*/ 169 w 336"/>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6" h="21">
                    <a:moveTo>
                      <a:pt x="169" y="0"/>
                    </a:moveTo>
                    <a:cubicBezTo>
                      <a:pt x="220" y="0"/>
                      <a:pt x="272" y="0"/>
                      <a:pt x="324" y="0"/>
                    </a:cubicBezTo>
                    <a:cubicBezTo>
                      <a:pt x="333" y="0"/>
                      <a:pt x="336" y="3"/>
                      <a:pt x="336" y="12"/>
                    </a:cubicBezTo>
                    <a:cubicBezTo>
                      <a:pt x="335" y="19"/>
                      <a:pt x="332" y="21"/>
                      <a:pt x="326" y="21"/>
                    </a:cubicBezTo>
                    <a:cubicBezTo>
                      <a:pt x="299" y="21"/>
                      <a:pt x="272" y="21"/>
                      <a:pt x="246" y="21"/>
                    </a:cubicBezTo>
                    <a:cubicBezTo>
                      <a:pt x="168" y="21"/>
                      <a:pt x="91" y="21"/>
                      <a:pt x="13" y="21"/>
                    </a:cubicBezTo>
                    <a:cubicBezTo>
                      <a:pt x="5" y="21"/>
                      <a:pt x="0" y="20"/>
                      <a:pt x="1" y="10"/>
                    </a:cubicBezTo>
                    <a:cubicBezTo>
                      <a:pt x="1" y="2"/>
                      <a:pt x="4" y="0"/>
                      <a:pt x="12" y="0"/>
                    </a:cubicBezTo>
                    <a:cubicBezTo>
                      <a:pt x="64" y="0"/>
                      <a:pt x="117" y="0"/>
                      <a:pt x="16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6">
                <a:extLst>
                  <a:ext uri="{FF2B5EF4-FFF2-40B4-BE49-F238E27FC236}">
                    <a16:creationId xmlns:a16="http://schemas.microsoft.com/office/drawing/2014/main" id="{4D824B8A-41E5-45E9-B5D2-74D67D9A8C36}"/>
                  </a:ext>
                </a:extLst>
              </p:cNvPr>
              <p:cNvSpPr>
                <a:spLocks/>
              </p:cNvSpPr>
              <p:nvPr/>
            </p:nvSpPr>
            <p:spPr bwMode="auto">
              <a:xfrm>
                <a:off x="-1281113" y="2965450"/>
                <a:ext cx="263525" cy="244475"/>
              </a:xfrm>
              <a:custGeom>
                <a:avLst/>
                <a:gdLst>
                  <a:gd name="T0" fmla="*/ 10 w 122"/>
                  <a:gd name="T1" fmla="*/ 113 h 113"/>
                  <a:gd name="T2" fmla="*/ 3 w 122"/>
                  <a:gd name="T3" fmla="*/ 102 h 113"/>
                  <a:gd name="T4" fmla="*/ 24 w 122"/>
                  <a:gd name="T5" fmla="*/ 56 h 113"/>
                  <a:gd name="T6" fmla="*/ 47 w 122"/>
                  <a:gd name="T7" fmla="*/ 7 h 113"/>
                  <a:gd name="T8" fmla="*/ 55 w 122"/>
                  <a:gd name="T9" fmla="*/ 6 h 113"/>
                  <a:gd name="T10" fmla="*/ 116 w 122"/>
                  <a:gd name="T11" fmla="*/ 81 h 113"/>
                  <a:gd name="T12" fmla="*/ 114 w 122"/>
                  <a:gd name="T13" fmla="*/ 90 h 113"/>
                  <a:gd name="T14" fmla="*/ 12 w 122"/>
                  <a:gd name="T15" fmla="*/ 113 h 113"/>
                  <a:gd name="T16" fmla="*/ 10 w 122"/>
                  <a:gd name="T17" fmla="*/ 11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113">
                    <a:moveTo>
                      <a:pt x="10" y="113"/>
                    </a:moveTo>
                    <a:cubicBezTo>
                      <a:pt x="2" y="113"/>
                      <a:pt x="0" y="110"/>
                      <a:pt x="3" y="102"/>
                    </a:cubicBezTo>
                    <a:cubicBezTo>
                      <a:pt x="10" y="86"/>
                      <a:pt x="17" y="71"/>
                      <a:pt x="24" y="56"/>
                    </a:cubicBezTo>
                    <a:cubicBezTo>
                      <a:pt x="32" y="40"/>
                      <a:pt x="40" y="24"/>
                      <a:pt x="47" y="7"/>
                    </a:cubicBezTo>
                    <a:cubicBezTo>
                      <a:pt x="49" y="2"/>
                      <a:pt x="51" y="0"/>
                      <a:pt x="55" y="6"/>
                    </a:cubicBezTo>
                    <a:cubicBezTo>
                      <a:pt x="76" y="31"/>
                      <a:pt x="96" y="56"/>
                      <a:pt x="116" y="81"/>
                    </a:cubicBezTo>
                    <a:cubicBezTo>
                      <a:pt x="119" y="85"/>
                      <a:pt x="122" y="89"/>
                      <a:pt x="114" y="90"/>
                    </a:cubicBezTo>
                    <a:cubicBezTo>
                      <a:pt x="80" y="98"/>
                      <a:pt x="46" y="105"/>
                      <a:pt x="12" y="113"/>
                    </a:cubicBezTo>
                    <a:cubicBezTo>
                      <a:pt x="11" y="113"/>
                      <a:pt x="10" y="113"/>
                      <a:pt x="10" y="1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7">
                <a:extLst>
                  <a:ext uri="{FF2B5EF4-FFF2-40B4-BE49-F238E27FC236}">
                    <a16:creationId xmlns:a16="http://schemas.microsoft.com/office/drawing/2014/main" id="{8CE4B43F-495C-446C-AE1A-224CAE105954}"/>
                  </a:ext>
                </a:extLst>
              </p:cNvPr>
              <p:cNvSpPr>
                <a:spLocks/>
              </p:cNvSpPr>
              <p:nvPr/>
            </p:nvSpPr>
            <p:spPr bwMode="auto">
              <a:xfrm>
                <a:off x="-1973263" y="2613025"/>
                <a:ext cx="546100" cy="47625"/>
              </a:xfrm>
              <a:custGeom>
                <a:avLst/>
                <a:gdLst>
                  <a:gd name="T0" fmla="*/ 126 w 254"/>
                  <a:gd name="T1" fmla="*/ 21 h 22"/>
                  <a:gd name="T2" fmla="*/ 12 w 254"/>
                  <a:gd name="T3" fmla="*/ 21 h 22"/>
                  <a:gd name="T4" fmla="*/ 1 w 254"/>
                  <a:gd name="T5" fmla="*/ 10 h 22"/>
                  <a:gd name="T6" fmla="*/ 12 w 254"/>
                  <a:gd name="T7" fmla="*/ 0 h 22"/>
                  <a:gd name="T8" fmla="*/ 239 w 254"/>
                  <a:gd name="T9" fmla="*/ 0 h 22"/>
                  <a:gd name="T10" fmla="*/ 250 w 254"/>
                  <a:gd name="T11" fmla="*/ 18 h 22"/>
                  <a:gd name="T12" fmla="*/ 241 w 254"/>
                  <a:gd name="T13" fmla="*/ 21 h 22"/>
                  <a:gd name="T14" fmla="*/ 126 w 254"/>
                  <a:gd name="T15" fmla="*/ 2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22">
                    <a:moveTo>
                      <a:pt x="126" y="21"/>
                    </a:moveTo>
                    <a:cubicBezTo>
                      <a:pt x="88" y="21"/>
                      <a:pt x="50" y="21"/>
                      <a:pt x="12" y="21"/>
                    </a:cubicBezTo>
                    <a:cubicBezTo>
                      <a:pt x="4" y="21"/>
                      <a:pt x="1" y="19"/>
                      <a:pt x="1" y="10"/>
                    </a:cubicBezTo>
                    <a:cubicBezTo>
                      <a:pt x="0" y="1"/>
                      <a:pt x="5" y="0"/>
                      <a:pt x="12" y="0"/>
                    </a:cubicBezTo>
                    <a:cubicBezTo>
                      <a:pt x="88" y="0"/>
                      <a:pt x="163" y="0"/>
                      <a:pt x="239" y="0"/>
                    </a:cubicBezTo>
                    <a:cubicBezTo>
                      <a:pt x="249" y="0"/>
                      <a:pt x="254" y="10"/>
                      <a:pt x="250" y="18"/>
                    </a:cubicBezTo>
                    <a:cubicBezTo>
                      <a:pt x="248" y="22"/>
                      <a:pt x="244" y="21"/>
                      <a:pt x="241" y="21"/>
                    </a:cubicBezTo>
                    <a:cubicBezTo>
                      <a:pt x="203" y="21"/>
                      <a:pt x="164" y="21"/>
                      <a:pt x="12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0649E9B4-4E46-41A0-AEC2-10C0F33F000F}"/>
                  </a:ext>
                </a:extLst>
              </p:cNvPr>
              <p:cNvSpPr>
                <a:spLocks/>
              </p:cNvSpPr>
              <p:nvPr/>
            </p:nvSpPr>
            <p:spPr bwMode="auto">
              <a:xfrm>
                <a:off x="-1374775" y="1828800"/>
                <a:ext cx="460375" cy="46038"/>
              </a:xfrm>
              <a:custGeom>
                <a:avLst/>
                <a:gdLst>
                  <a:gd name="T0" fmla="*/ 107 w 214"/>
                  <a:gd name="T1" fmla="*/ 0 h 21"/>
                  <a:gd name="T2" fmla="*/ 201 w 214"/>
                  <a:gd name="T3" fmla="*/ 0 h 21"/>
                  <a:gd name="T4" fmla="*/ 213 w 214"/>
                  <a:gd name="T5" fmla="*/ 10 h 21"/>
                  <a:gd name="T6" fmla="*/ 202 w 214"/>
                  <a:gd name="T7" fmla="*/ 21 h 21"/>
                  <a:gd name="T8" fmla="*/ 11 w 214"/>
                  <a:gd name="T9" fmla="*/ 21 h 21"/>
                  <a:gd name="T10" fmla="*/ 0 w 214"/>
                  <a:gd name="T11" fmla="*/ 9 h 21"/>
                  <a:gd name="T12" fmla="*/ 11 w 214"/>
                  <a:gd name="T13" fmla="*/ 0 h 21"/>
                  <a:gd name="T14" fmla="*/ 107 w 214"/>
                  <a:gd name="T15" fmla="*/ 0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4" h="21">
                    <a:moveTo>
                      <a:pt x="107" y="0"/>
                    </a:moveTo>
                    <a:cubicBezTo>
                      <a:pt x="139" y="0"/>
                      <a:pt x="170" y="0"/>
                      <a:pt x="201" y="0"/>
                    </a:cubicBezTo>
                    <a:cubicBezTo>
                      <a:pt x="209" y="0"/>
                      <a:pt x="214" y="0"/>
                      <a:pt x="213" y="10"/>
                    </a:cubicBezTo>
                    <a:cubicBezTo>
                      <a:pt x="213" y="19"/>
                      <a:pt x="210" y="21"/>
                      <a:pt x="202" y="21"/>
                    </a:cubicBezTo>
                    <a:cubicBezTo>
                      <a:pt x="138" y="20"/>
                      <a:pt x="74" y="20"/>
                      <a:pt x="11" y="21"/>
                    </a:cubicBezTo>
                    <a:cubicBezTo>
                      <a:pt x="2" y="21"/>
                      <a:pt x="0" y="18"/>
                      <a:pt x="0" y="9"/>
                    </a:cubicBezTo>
                    <a:cubicBezTo>
                      <a:pt x="0" y="0"/>
                      <a:pt x="4" y="0"/>
                      <a:pt x="11" y="0"/>
                    </a:cubicBezTo>
                    <a:cubicBezTo>
                      <a:pt x="43" y="0"/>
                      <a:pt x="75" y="0"/>
                      <a:pt x="10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88943DD8-899F-44EA-A311-688EC69CE395}"/>
                  </a:ext>
                </a:extLst>
              </p:cNvPr>
              <p:cNvSpPr>
                <a:spLocks/>
              </p:cNvSpPr>
              <p:nvPr/>
            </p:nvSpPr>
            <p:spPr bwMode="auto">
              <a:xfrm>
                <a:off x="-1377950" y="2613025"/>
                <a:ext cx="417513" cy="44450"/>
              </a:xfrm>
              <a:custGeom>
                <a:avLst/>
                <a:gdLst>
                  <a:gd name="T0" fmla="*/ 96 w 194"/>
                  <a:gd name="T1" fmla="*/ 21 h 21"/>
                  <a:gd name="T2" fmla="*/ 10 w 194"/>
                  <a:gd name="T3" fmla="*/ 21 h 21"/>
                  <a:gd name="T4" fmla="*/ 1 w 194"/>
                  <a:gd name="T5" fmla="*/ 11 h 21"/>
                  <a:gd name="T6" fmla="*/ 10 w 194"/>
                  <a:gd name="T7" fmla="*/ 0 h 21"/>
                  <a:gd name="T8" fmla="*/ 184 w 194"/>
                  <a:gd name="T9" fmla="*/ 0 h 21"/>
                  <a:gd name="T10" fmla="*/ 194 w 194"/>
                  <a:gd name="T11" fmla="*/ 11 h 21"/>
                  <a:gd name="T12" fmla="*/ 184 w 194"/>
                  <a:gd name="T13" fmla="*/ 21 h 21"/>
                  <a:gd name="T14" fmla="*/ 96 w 194"/>
                  <a:gd name="T15" fmla="*/ 21 h 21"/>
                  <a:gd name="T16" fmla="*/ 96 w 194"/>
                  <a:gd name="T1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21">
                    <a:moveTo>
                      <a:pt x="96" y="21"/>
                    </a:moveTo>
                    <a:cubicBezTo>
                      <a:pt x="68" y="21"/>
                      <a:pt x="39" y="21"/>
                      <a:pt x="10" y="21"/>
                    </a:cubicBezTo>
                    <a:cubicBezTo>
                      <a:pt x="3" y="21"/>
                      <a:pt x="0" y="19"/>
                      <a:pt x="1" y="11"/>
                    </a:cubicBezTo>
                    <a:cubicBezTo>
                      <a:pt x="1" y="4"/>
                      <a:pt x="2" y="0"/>
                      <a:pt x="10" y="0"/>
                    </a:cubicBezTo>
                    <a:cubicBezTo>
                      <a:pt x="68" y="0"/>
                      <a:pt x="126" y="0"/>
                      <a:pt x="184" y="0"/>
                    </a:cubicBezTo>
                    <a:cubicBezTo>
                      <a:pt x="192" y="0"/>
                      <a:pt x="194" y="4"/>
                      <a:pt x="194" y="11"/>
                    </a:cubicBezTo>
                    <a:cubicBezTo>
                      <a:pt x="194" y="17"/>
                      <a:pt x="192" y="21"/>
                      <a:pt x="184" y="21"/>
                    </a:cubicBezTo>
                    <a:cubicBezTo>
                      <a:pt x="155" y="21"/>
                      <a:pt x="126" y="21"/>
                      <a:pt x="96" y="21"/>
                    </a:cubicBezTo>
                    <a:cubicBezTo>
                      <a:pt x="96" y="21"/>
                      <a:pt x="96" y="21"/>
                      <a:pt x="9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7">
                <a:extLst>
                  <a:ext uri="{FF2B5EF4-FFF2-40B4-BE49-F238E27FC236}">
                    <a16:creationId xmlns:a16="http://schemas.microsoft.com/office/drawing/2014/main" id="{44A1B069-DA80-43C5-8E0C-9F3EC16362F9}"/>
                  </a:ext>
                </a:extLst>
              </p:cNvPr>
              <p:cNvSpPr>
                <a:spLocks/>
              </p:cNvSpPr>
              <p:nvPr/>
            </p:nvSpPr>
            <p:spPr bwMode="auto">
              <a:xfrm>
                <a:off x="-1973263" y="1833563"/>
                <a:ext cx="546100" cy="47625"/>
              </a:xfrm>
              <a:custGeom>
                <a:avLst/>
                <a:gdLst>
                  <a:gd name="T0" fmla="*/ 126 w 254"/>
                  <a:gd name="T1" fmla="*/ 21 h 22"/>
                  <a:gd name="T2" fmla="*/ 12 w 254"/>
                  <a:gd name="T3" fmla="*/ 21 h 22"/>
                  <a:gd name="T4" fmla="*/ 1 w 254"/>
                  <a:gd name="T5" fmla="*/ 10 h 22"/>
                  <a:gd name="T6" fmla="*/ 12 w 254"/>
                  <a:gd name="T7" fmla="*/ 0 h 22"/>
                  <a:gd name="T8" fmla="*/ 239 w 254"/>
                  <a:gd name="T9" fmla="*/ 0 h 22"/>
                  <a:gd name="T10" fmla="*/ 250 w 254"/>
                  <a:gd name="T11" fmla="*/ 18 h 22"/>
                  <a:gd name="T12" fmla="*/ 241 w 254"/>
                  <a:gd name="T13" fmla="*/ 21 h 22"/>
                  <a:gd name="T14" fmla="*/ 126 w 254"/>
                  <a:gd name="T15" fmla="*/ 2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22">
                    <a:moveTo>
                      <a:pt x="126" y="21"/>
                    </a:moveTo>
                    <a:cubicBezTo>
                      <a:pt x="88" y="21"/>
                      <a:pt x="50" y="21"/>
                      <a:pt x="12" y="21"/>
                    </a:cubicBezTo>
                    <a:cubicBezTo>
                      <a:pt x="4" y="21"/>
                      <a:pt x="1" y="19"/>
                      <a:pt x="1" y="10"/>
                    </a:cubicBezTo>
                    <a:cubicBezTo>
                      <a:pt x="0" y="1"/>
                      <a:pt x="5" y="0"/>
                      <a:pt x="12" y="0"/>
                    </a:cubicBezTo>
                    <a:cubicBezTo>
                      <a:pt x="88" y="0"/>
                      <a:pt x="163" y="0"/>
                      <a:pt x="239" y="0"/>
                    </a:cubicBezTo>
                    <a:cubicBezTo>
                      <a:pt x="249" y="0"/>
                      <a:pt x="254" y="10"/>
                      <a:pt x="250" y="18"/>
                    </a:cubicBezTo>
                    <a:cubicBezTo>
                      <a:pt x="248" y="22"/>
                      <a:pt x="244" y="21"/>
                      <a:pt x="241" y="21"/>
                    </a:cubicBezTo>
                    <a:cubicBezTo>
                      <a:pt x="203" y="21"/>
                      <a:pt x="164" y="21"/>
                      <a:pt x="12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5">
                <a:extLst>
                  <a:ext uri="{FF2B5EF4-FFF2-40B4-BE49-F238E27FC236}">
                    <a16:creationId xmlns:a16="http://schemas.microsoft.com/office/drawing/2014/main" id="{A223BFBC-CE7A-4A04-A504-031DF6ED997E}"/>
                  </a:ext>
                </a:extLst>
              </p:cNvPr>
              <p:cNvSpPr>
                <a:spLocks/>
              </p:cNvSpPr>
              <p:nvPr/>
            </p:nvSpPr>
            <p:spPr bwMode="auto">
              <a:xfrm>
                <a:off x="-1973263" y="2357438"/>
                <a:ext cx="722313" cy="44450"/>
              </a:xfrm>
              <a:custGeom>
                <a:avLst/>
                <a:gdLst>
                  <a:gd name="T0" fmla="*/ 169 w 336"/>
                  <a:gd name="T1" fmla="*/ 0 h 21"/>
                  <a:gd name="T2" fmla="*/ 324 w 336"/>
                  <a:gd name="T3" fmla="*/ 0 h 21"/>
                  <a:gd name="T4" fmla="*/ 336 w 336"/>
                  <a:gd name="T5" fmla="*/ 12 h 21"/>
                  <a:gd name="T6" fmla="*/ 326 w 336"/>
                  <a:gd name="T7" fmla="*/ 21 h 21"/>
                  <a:gd name="T8" fmla="*/ 246 w 336"/>
                  <a:gd name="T9" fmla="*/ 21 h 21"/>
                  <a:gd name="T10" fmla="*/ 13 w 336"/>
                  <a:gd name="T11" fmla="*/ 21 h 21"/>
                  <a:gd name="T12" fmla="*/ 1 w 336"/>
                  <a:gd name="T13" fmla="*/ 10 h 21"/>
                  <a:gd name="T14" fmla="*/ 12 w 336"/>
                  <a:gd name="T15" fmla="*/ 0 h 21"/>
                  <a:gd name="T16" fmla="*/ 169 w 336"/>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6" h="21">
                    <a:moveTo>
                      <a:pt x="169" y="0"/>
                    </a:moveTo>
                    <a:cubicBezTo>
                      <a:pt x="220" y="0"/>
                      <a:pt x="272" y="0"/>
                      <a:pt x="324" y="0"/>
                    </a:cubicBezTo>
                    <a:cubicBezTo>
                      <a:pt x="333" y="0"/>
                      <a:pt x="336" y="3"/>
                      <a:pt x="336" y="12"/>
                    </a:cubicBezTo>
                    <a:cubicBezTo>
                      <a:pt x="335" y="19"/>
                      <a:pt x="332" y="21"/>
                      <a:pt x="326" y="21"/>
                    </a:cubicBezTo>
                    <a:cubicBezTo>
                      <a:pt x="299" y="21"/>
                      <a:pt x="272" y="21"/>
                      <a:pt x="246" y="21"/>
                    </a:cubicBezTo>
                    <a:cubicBezTo>
                      <a:pt x="168" y="21"/>
                      <a:pt x="91" y="21"/>
                      <a:pt x="13" y="21"/>
                    </a:cubicBezTo>
                    <a:cubicBezTo>
                      <a:pt x="5" y="21"/>
                      <a:pt x="0" y="20"/>
                      <a:pt x="1" y="10"/>
                    </a:cubicBezTo>
                    <a:cubicBezTo>
                      <a:pt x="1" y="2"/>
                      <a:pt x="4" y="0"/>
                      <a:pt x="12" y="0"/>
                    </a:cubicBezTo>
                    <a:cubicBezTo>
                      <a:pt x="64" y="0"/>
                      <a:pt x="117" y="0"/>
                      <a:pt x="16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28733742-DF36-430F-B104-FA0A0C7E56C6}"/>
                  </a:ext>
                </a:extLst>
              </p:cNvPr>
              <p:cNvSpPr>
                <a:spLocks/>
              </p:cNvSpPr>
              <p:nvPr/>
            </p:nvSpPr>
            <p:spPr bwMode="auto">
              <a:xfrm>
                <a:off x="-1374775" y="2212975"/>
                <a:ext cx="460375" cy="46038"/>
              </a:xfrm>
              <a:custGeom>
                <a:avLst/>
                <a:gdLst>
                  <a:gd name="T0" fmla="*/ 107 w 214"/>
                  <a:gd name="T1" fmla="*/ 0 h 21"/>
                  <a:gd name="T2" fmla="*/ 201 w 214"/>
                  <a:gd name="T3" fmla="*/ 0 h 21"/>
                  <a:gd name="T4" fmla="*/ 213 w 214"/>
                  <a:gd name="T5" fmla="*/ 10 h 21"/>
                  <a:gd name="T6" fmla="*/ 202 w 214"/>
                  <a:gd name="T7" fmla="*/ 21 h 21"/>
                  <a:gd name="T8" fmla="*/ 11 w 214"/>
                  <a:gd name="T9" fmla="*/ 21 h 21"/>
                  <a:gd name="T10" fmla="*/ 0 w 214"/>
                  <a:gd name="T11" fmla="*/ 9 h 21"/>
                  <a:gd name="T12" fmla="*/ 11 w 214"/>
                  <a:gd name="T13" fmla="*/ 0 h 21"/>
                  <a:gd name="T14" fmla="*/ 107 w 214"/>
                  <a:gd name="T15" fmla="*/ 0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4" h="21">
                    <a:moveTo>
                      <a:pt x="107" y="0"/>
                    </a:moveTo>
                    <a:cubicBezTo>
                      <a:pt x="139" y="0"/>
                      <a:pt x="170" y="0"/>
                      <a:pt x="201" y="0"/>
                    </a:cubicBezTo>
                    <a:cubicBezTo>
                      <a:pt x="209" y="0"/>
                      <a:pt x="214" y="0"/>
                      <a:pt x="213" y="10"/>
                    </a:cubicBezTo>
                    <a:cubicBezTo>
                      <a:pt x="213" y="19"/>
                      <a:pt x="210" y="21"/>
                      <a:pt x="202" y="21"/>
                    </a:cubicBezTo>
                    <a:cubicBezTo>
                      <a:pt x="138" y="20"/>
                      <a:pt x="74" y="20"/>
                      <a:pt x="11" y="21"/>
                    </a:cubicBezTo>
                    <a:cubicBezTo>
                      <a:pt x="2" y="21"/>
                      <a:pt x="0" y="18"/>
                      <a:pt x="0" y="9"/>
                    </a:cubicBezTo>
                    <a:cubicBezTo>
                      <a:pt x="0" y="0"/>
                      <a:pt x="4" y="0"/>
                      <a:pt x="11" y="0"/>
                    </a:cubicBezTo>
                    <a:cubicBezTo>
                      <a:pt x="43" y="0"/>
                      <a:pt x="75" y="0"/>
                      <a:pt x="10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7">
                <a:extLst>
                  <a:ext uri="{FF2B5EF4-FFF2-40B4-BE49-F238E27FC236}">
                    <a16:creationId xmlns:a16="http://schemas.microsoft.com/office/drawing/2014/main" id="{EAD8951A-5A31-48CF-9BBF-0D0E9F71DCD7}"/>
                  </a:ext>
                </a:extLst>
              </p:cNvPr>
              <p:cNvSpPr>
                <a:spLocks/>
              </p:cNvSpPr>
              <p:nvPr/>
            </p:nvSpPr>
            <p:spPr bwMode="auto">
              <a:xfrm>
                <a:off x="-1973263" y="2217738"/>
                <a:ext cx="546100" cy="47625"/>
              </a:xfrm>
              <a:custGeom>
                <a:avLst/>
                <a:gdLst>
                  <a:gd name="T0" fmla="*/ 126 w 254"/>
                  <a:gd name="T1" fmla="*/ 21 h 22"/>
                  <a:gd name="T2" fmla="*/ 12 w 254"/>
                  <a:gd name="T3" fmla="*/ 21 h 22"/>
                  <a:gd name="T4" fmla="*/ 1 w 254"/>
                  <a:gd name="T5" fmla="*/ 10 h 22"/>
                  <a:gd name="T6" fmla="*/ 12 w 254"/>
                  <a:gd name="T7" fmla="*/ 0 h 22"/>
                  <a:gd name="T8" fmla="*/ 239 w 254"/>
                  <a:gd name="T9" fmla="*/ 0 h 22"/>
                  <a:gd name="T10" fmla="*/ 250 w 254"/>
                  <a:gd name="T11" fmla="*/ 18 h 22"/>
                  <a:gd name="T12" fmla="*/ 241 w 254"/>
                  <a:gd name="T13" fmla="*/ 21 h 22"/>
                  <a:gd name="T14" fmla="*/ 126 w 254"/>
                  <a:gd name="T15" fmla="*/ 2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22">
                    <a:moveTo>
                      <a:pt x="126" y="21"/>
                    </a:moveTo>
                    <a:cubicBezTo>
                      <a:pt x="88" y="21"/>
                      <a:pt x="50" y="21"/>
                      <a:pt x="12" y="21"/>
                    </a:cubicBezTo>
                    <a:cubicBezTo>
                      <a:pt x="4" y="21"/>
                      <a:pt x="1" y="19"/>
                      <a:pt x="1" y="10"/>
                    </a:cubicBezTo>
                    <a:cubicBezTo>
                      <a:pt x="0" y="1"/>
                      <a:pt x="5" y="0"/>
                      <a:pt x="12" y="0"/>
                    </a:cubicBezTo>
                    <a:cubicBezTo>
                      <a:pt x="88" y="0"/>
                      <a:pt x="163" y="0"/>
                      <a:pt x="239" y="0"/>
                    </a:cubicBezTo>
                    <a:cubicBezTo>
                      <a:pt x="249" y="0"/>
                      <a:pt x="254" y="10"/>
                      <a:pt x="250" y="18"/>
                    </a:cubicBezTo>
                    <a:cubicBezTo>
                      <a:pt x="248" y="22"/>
                      <a:pt x="244" y="21"/>
                      <a:pt x="241" y="21"/>
                    </a:cubicBezTo>
                    <a:cubicBezTo>
                      <a:pt x="203" y="21"/>
                      <a:pt x="164" y="21"/>
                      <a:pt x="12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5">
                <a:extLst>
                  <a:ext uri="{FF2B5EF4-FFF2-40B4-BE49-F238E27FC236}">
                    <a16:creationId xmlns:a16="http://schemas.microsoft.com/office/drawing/2014/main" id="{AFB38952-6CBB-41C1-9686-B24EB5489D11}"/>
                  </a:ext>
                </a:extLst>
              </p:cNvPr>
              <p:cNvSpPr>
                <a:spLocks/>
              </p:cNvSpPr>
              <p:nvPr/>
            </p:nvSpPr>
            <p:spPr bwMode="auto">
              <a:xfrm>
                <a:off x="-1973263" y="2740819"/>
                <a:ext cx="722313" cy="44450"/>
              </a:xfrm>
              <a:custGeom>
                <a:avLst/>
                <a:gdLst>
                  <a:gd name="T0" fmla="*/ 169 w 336"/>
                  <a:gd name="T1" fmla="*/ 0 h 21"/>
                  <a:gd name="T2" fmla="*/ 324 w 336"/>
                  <a:gd name="T3" fmla="*/ 0 h 21"/>
                  <a:gd name="T4" fmla="*/ 336 w 336"/>
                  <a:gd name="T5" fmla="*/ 12 h 21"/>
                  <a:gd name="T6" fmla="*/ 326 w 336"/>
                  <a:gd name="T7" fmla="*/ 21 h 21"/>
                  <a:gd name="T8" fmla="*/ 246 w 336"/>
                  <a:gd name="T9" fmla="*/ 21 h 21"/>
                  <a:gd name="T10" fmla="*/ 13 w 336"/>
                  <a:gd name="T11" fmla="*/ 21 h 21"/>
                  <a:gd name="T12" fmla="*/ 1 w 336"/>
                  <a:gd name="T13" fmla="*/ 10 h 21"/>
                  <a:gd name="T14" fmla="*/ 12 w 336"/>
                  <a:gd name="T15" fmla="*/ 0 h 21"/>
                  <a:gd name="T16" fmla="*/ 169 w 336"/>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6" h="21">
                    <a:moveTo>
                      <a:pt x="169" y="0"/>
                    </a:moveTo>
                    <a:cubicBezTo>
                      <a:pt x="220" y="0"/>
                      <a:pt x="272" y="0"/>
                      <a:pt x="324" y="0"/>
                    </a:cubicBezTo>
                    <a:cubicBezTo>
                      <a:pt x="333" y="0"/>
                      <a:pt x="336" y="3"/>
                      <a:pt x="336" y="12"/>
                    </a:cubicBezTo>
                    <a:cubicBezTo>
                      <a:pt x="335" y="19"/>
                      <a:pt x="332" y="21"/>
                      <a:pt x="326" y="21"/>
                    </a:cubicBezTo>
                    <a:cubicBezTo>
                      <a:pt x="299" y="21"/>
                      <a:pt x="272" y="21"/>
                      <a:pt x="246" y="21"/>
                    </a:cubicBezTo>
                    <a:cubicBezTo>
                      <a:pt x="168" y="21"/>
                      <a:pt x="91" y="21"/>
                      <a:pt x="13" y="21"/>
                    </a:cubicBezTo>
                    <a:cubicBezTo>
                      <a:pt x="5" y="21"/>
                      <a:pt x="0" y="20"/>
                      <a:pt x="1" y="10"/>
                    </a:cubicBezTo>
                    <a:cubicBezTo>
                      <a:pt x="1" y="2"/>
                      <a:pt x="4" y="0"/>
                      <a:pt x="12" y="0"/>
                    </a:cubicBezTo>
                    <a:cubicBezTo>
                      <a:pt x="64" y="0"/>
                      <a:pt x="117" y="0"/>
                      <a:pt x="16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7" name="Group 6">
            <a:extLst>
              <a:ext uri="{FF2B5EF4-FFF2-40B4-BE49-F238E27FC236}">
                <a16:creationId xmlns:a16="http://schemas.microsoft.com/office/drawing/2014/main" id="{5BACD014-4353-455C-B237-07F27124E202}"/>
              </a:ext>
            </a:extLst>
          </p:cNvPr>
          <p:cNvGrpSpPr/>
          <p:nvPr/>
        </p:nvGrpSpPr>
        <p:grpSpPr>
          <a:xfrm>
            <a:off x="2286918" y="1848269"/>
            <a:ext cx="6605954" cy="2656803"/>
            <a:chOff x="2286918" y="1848269"/>
            <a:chExt cx="6605954" cy="2656803"/>
          </a:xfrm>
        </p:grpSpPr>
        <p:sp>
          <p:nvSpPr>
            <p:cNvPr id="2" name="Rectangle 1">
              <a:extLst>
                <a:ext uri="{FF2B5EF4-FFF2-40B4-BE49-F238E27FC236}">
                  <a16:creationId xmlns:a16="http://schemas.microsoft.com/office/drawing/2014/main" id="{0ABECD4E-DA47-4C70-9E57-22125CF3CD74}"/>
                </a:ext>
              </a:extLst>
            </p:cNvPr>
            <p:cNvSpPr/>
            <p:nvPr/>
          </p:nvSpPr>
          <p:spPr>
            <a:xfrm>
              <a:off x="2286918" y="1848269"/>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r>
                <a:rPr lang="en-US" sz="1200" dirty="0">
                  <a:solidFill>
                    <a:schemeClr val="tx1"/>
                  </a:solidFill>
                </a:rPr>
                <a:t>Duties and Responsibilities</a:t>
              </a:r>
            </a:p>
          </p:txBody>
        </p:sp>
        <p:sp>
          <p:nvSpPr>
            <p:cNvPr id="25" name="Rectangle 24">
              <a:extLst>
                <a:ext uri="{FF2B5EF4-FFF2-40B4-BE49-F238E27FC236}">
                  <a16:creationId xmlns:a16="http://schemas.microsoft.com/office/drawing/2014/main" id="{43F88C3E-7C9A-413B-AD19-8DA4466FA147}"/>
                </a:ext>
              </a:extLst>
            </p:cNvPr>
            <p:cNvSpPr/>
            <p:nvPr/>
          </p:nvSpPr>
          <p:spPr>
            <a:xfrm>
              <a:off x="2286918" y="2401609"/>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r>
                <a:rPr lang="en-US" sz="1200" dirty="0">
                  <a:solidFill>
                    <a:schemeClr val="tx1"/>
                  </a:solidFill>
                </a:rPr>
                <a:t>Compensation, benefits and reimbursement policy</a:t>
              </a:r>
            </a:p>
          </p:txBody>
        </p:sp>
        <p:sp>
          <p:nvSpPr>
            <p:cNvPr id="26" name="Rectangle 25">
              <a:extLst>
                <a:ext uri="{FF2B5EF4-FFF2-40B4-BE49-F238E27FC236}">
                  <a16:creationId xmlns:a16="http://schemas.microsoft.com/office/drawing/2014/main" id="{7004E1A8-0D43-40C9-B282-EE4ADD9BA5B8}"/>
                </a:ext>
              </a:extLst>
            </p:cNvPr>
            <p:cNvSpPr/>
            <p:nvPr/>
          </p:nvSpPr>
          <p:spPr>
            <a:xfrm>
              <a:off x="2286918" y="2954949"/>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r>
                <a:rPr lang="en-US" sz="1200" dirty="0">
                  <a:solidFill>
                    <a:schemeClr val="tx1"/>
                  </a:solidFill>
                </a:rPr>
                <a:t>Termination and its effects</a:t>
              </a:r>
            </a:p>
          </p:txBody>
        </p:sp>
        <p:sp>
          <p:nvSpPr>
            <p:cNvPr id="49" name="Rectangle 48">
              <a:extLst>
                <a:ext uri="{FF2B5EF4-FFF2-40B4-BE49-F238E27FC236}">
                  <a16:creationId xmlns:a16="http://schemas.microsoft.com/office/drawing/2014/main" id="{9CB6B298-E46D-4FFF-B9BF-D98737E4575E}"/>
                </a:ext>
              </a:extLst>
            </p:cNvPr>
            <p:cNvSpPr/>
            <p:nvPr/>
          </p:nvSpPr>
          <p:spPr>
            <a:xfrm>
              <a:off x="2286918" y="3508289"/>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endParaRPr lang="en-US" sz="1200" dirty="0">
                <a:solidFill>
                  <a:schemeClr val="tx1"/>
                </a:solidFill>
              </a:endParaRPr>
            </a:p>
            <a:p>
              <a:pPr marL="171450" indent="-171450">
                <a:buFont typeface="Wingdings" panose="05000000000000000000" pitchFamily="2" charset="2"/>
                <a:buChar char="Ø"/>
              </a:pPr>
              <a:r>
                <a:rPr lang="en-US" sz="1200" dirty="0">
                  <a:solidFill>
                    <a:schemeClr val="tx1"/>
                  </a:solidFill>
                </a:rPr>
                <a:t>Severance Package</a:t>
              </a:r>
            </a:p>
            <a:p>
              <a:endParaRPr lang="en-US" sz="1200" dirty="0">
                <a:solidFill>
                  <a:schemeClr val="tx1"/>
                </a:solidFill>
              </a:endParaRPr>
            </a:p>
          </p:txBody>
        </p:sp>
        <p:sp>
          <p:nvSpPr>
            <p:cNvPr id="51" name="Rectangle 50">
              <a:extLst>
                <a:ext uri="{FF2B5EF4-FFF2-40B4-BE49-F238E27FC236}">
                  <a16:creationId xmlns:a16="http://schemas.microsoft.com/office/drawing/2014/main" id="{E4ABF1C7-CE8D-4D1B-B773-EBBE8E2DBE7C}"/>
                </a:ext>
              </a:extLst>
            </p:cNvPr>
            <p:cNvSpPr/>
            <p:nvPr/>
          </p:nvSpPr>
          <p:spPr>
            <a:xfrm>
              <a:off x="2286918" y="4061629"/>
              <a:ext cx="6605954" cy="443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endParaRPr lang="en-US" sz="1200" dirty="0">
                <a:solidFill>
                  <a:schemeClr val="tx1"/>
                </a:solidFill>
              </a:endParaRPr>
            </a:p>
            <a:p>
              <a:pPr marL="171450" indent="-171450">
                <a:buFont typeface="Wingdings" panose="05000000000000000000" pitchFamily="2" charset="2"/>
                <a:buChar char="Ø"/>
              </a:pPr>
              <a:r>
                <a:rPr lang="en-US" sz="1200" dirty="0">
                  <a:solidFill>
                    <a:schemeClr val="tx1"/>
                  </a:solidFill>
                </a:rPr>
                <a:t>Non-Compete Obligation</a:t>
              </a:r>
            </a:p>
            <a:p>
              <a:endParaRPr lang="en-US" sz="1200" dirty="0">
                <a:solidFill>
                  <a:schemeClr val="tx1"/>
                </a:solidFill>
              </a:endParaRPr>
            </a:p>
          </p:txBody>
        </p:sp>
      </p:grpSp>
      <p:sp>
        <p:nvSpPr>
          <p:cNvPr id="8" name="Slide Number Placeholder 7">
            <a:extLst>
              <a:ext uri="{FF2B5EF4-FFF2-40B4-BE49-F238E27FC236}">
                <a16:creationId xmlns:a16="http://schemas.microsoft.com/office/drawing/2014/main" id="{3BB12126-BCB8-41BF-B6C8-429726253E86}"/>
              </a:ext>
            </a:extLst>
          </p:cNvPr>
          <p:cNvSpPr>
            <a:spLocks noGrp="1"/>
          </p:cNvSpPr>
          <p:nvPr>
            <p:ph type="sldNum" sz="quarter" idx="12"/>
          </p:nvPr>
        </p:nvSpPr>
        <p:spPr/>
        <p:txBody>
          <a:bodyPr/>
          <a:lstStyle/>
          <a:p>
            <a:fld id="{228EF60C-3444-47D0-9269-EE38C89F83E0}" type="slidenum">
              <a:rPr lang="en-US" altLang="en-US" smtClean="0"/>
              <a:pPr/>
              <a:t>11</a:t>
            </a:fld>
            <a:endParaRPr lang="en-US" altLang="en-US"/>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1" name="Rectangle 5160">
            <a:extLst>
              <a:ext uri="{FF2B5EF4-FFF2-40B4-BE49-F238E27FC236}">
                <a16:creationId xmlns:a16="http://schemas.microsoft.com/office/drawing/2014/main" id="{CC387347-A99D-48E7-A9B6-C80A773FAC50}"/>
              </a:ext>
            </a:extLst>
          </p:cNvPr>
          <p:cNvSpPr/>
          <p:nvPr/>
        </p:nvSpPr>
        <p:spPr>
          <a:xfrm>
            <a:off x="0" y="2058308"/>
            <a:ext cx="9144000" cy="25907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EB1BD2-E51E-430A-8AE9-FE75F80DC28F}"/>
              </a:ext>
            </a:extLst>
          </p:cNvPr>
          <p:cNvSpPr>
            <a:spLocks noGrp="1"/>
          </p:cNvSpPr>
          <p:nvPr>
            <p:ph type="title"/>
          </p:nvPr>
        </p:nvSpPr>
        <p:spPr>
          <a:xfrm>
            <a:off x="457200" y="206375"/>
            <a:ext cx="8229600" cy="557213"/>
          </a:xfrm>
        </p:spPr>
        <p:txBody>
          <a:bodyPr/>
          <a:lstStyle/>
          <a:p>
            <a:pPr eaLnBrk="1" hangingPunct="1"/>
            <a:r>
              <a:rPr lang="en-US" sz="1800" dirty="0"/>
              <a:t>Private Equity/ Investors Clash with Promoters – Mitigation Plan</a:t>
            </a:r>
            <a:endParaRPr lang="en-IN" sz="1800" dirty="0"/>
          </a:p>
        </p:txBody>
      </p:sp>
      <p:sp>
        <p:nvSpPr>
          <p:cNvPr id="3" name="Content Placeholder 2">
            <a:extLst>
              <a:ext uri="{FF2B5EF4-FFF2-40B4-BE49-F238E27FC236}">
                <a16:creationId xmlns:a16="http://schemas.microsoft.com/office/drawing/2014/main" id="{D57CF424-B98F-4E35-BD9D-FB77D05FFD04}"/>
              </a:ext>
            </a:extLst>
          </p:cNvPr>
          <p:cNvSpPr>
            <a:spLocks noGrp="1"/>
          </p:cNvSpPr>
          <p:nvPr>
            <p:ph idx="1"/>
          </p:nvPr>
        </p:nvSpPr>
        <p:spPr>
          <a:xfrm>
            <a:off x="457200" y="2182856"/>
            <a:ext cx="4103511" cy="1846659"/>
          </a:xfrm>
        </p:spPr>
        <p:txBody>
          <a:bodyPr wrap="square">
            <a:spAutoFit/>
          </a:bodyPr>
          <a:lstStyle/>
          <a:p>
            <a:pPr marL="0" indent="0">
              <a:spcBef>
                <a:spcPts val="600"/>
              </a:spcBef>
              <a:buNone/>
            </a:pPr>
            <a:r>
              <a:rPr lang="en-IN" sz="1200" b="1" i="0" u="sng" dirty="0">
                <a:solidFill>
                  <a:srgbClr val="0A0A0A"/>
                </a:solidFill>
                <a:effectLst/>
                <a:latin typeface="+mn-lt"/>
                <a:cs typeface="Times New Roman" panose="02020603050405020304" pitchFamily="18" charset="0"/>
              </a:rPr>
              <a:t>REASONS FOR SPATE:</a:t>
            </a:r>
          </a:p>
          <a:p>
            <a:pPr marL="282575" indent="-282575">
              <a:spcBef>
                <a:spcPts val="600"/>
              </a:spcBef>
            </a:pPr>
            <a:r>
              <a:rPr lang="en-US" sz="1200" i="0" dirty="0">
                <a:solidFill>
                  <a:srgbClr val="0A0A0A"/>
                </a:solidFill>
                <a:effectLst/>
                <a:latin typeface="+mn-lt"/>
                <a:cs typeface="Times New Roman" panose="02020603050405020304" pitchFamily="18" charset="0"/>
              </a:rPr>
              <a:t>Poor Due Diligence by the Investors</a:t>
            </a:r>
          </a:p>
          <a:p>
            <a:pPr marL="282575" indent="-282575">
              <a:spcBef>
                <a:spcPts val="600"/>
              </a:spcBef>
            </a:pPr>
            <a:r>
              <a:rPr lang="en-IN" sz="1200" i="0" dirty="0">
                <a:solidFill>
                  <a:srgbClr val="0A0A0A"/>
                </a:solidFill>
                <a:effectLst/>
                <a:latin typeface="+mn-lt"/>
                <a:cs typeface="Times New Roman" panose="02020603050405020304" pitchFamily="18" charset="0"/>
              </a:rPr>
              <a:t>Desperate Promoters versus demanding investors</a:t>
            </a:r>
            <a:endParaRPr lang="en-US" sz="1200" dirty="0">
              <a:solidFill>
                <a:srgbClr val="0A0A0A"/>
              </a:solidFill>
              <a:latin typeface="+mn-lt"/>
              <a:cs typeface="Times New Roman" panose="02020603050405020304" pitchFamily="18" charset="0"/>
            </a:endParaRPr>
          </a:p>
          <a:p>
            <a:pPr marL="282575" indent="-282575">
              <a:spcBef>
                <a:spcPts val="600"/>
              </a:spcBef>
            </a:pPr>
            <a:r>
              <a:rPr lang="en-IN" sz="1200" i="0" dirty="0">
                <a:solidFill>
                  <a:srgbClr val="0A0A0A"/>
                </a:solidFill>
                <a:effectLst/>
                <a:latin typeface="+mn-lt"/>
                <a:cs typeface="Times New Roman" panose="02020603050405020304" pitchFamily="18" charset="0"/>
              </a:rPr>
              <a:t>Promoters Sweet Spot</a:t>
            </a:r>
            <a:endParaRPr lang="en-US" sz="1200" i="0" dirty="0">
              <a:solidFill>
                <a:srgbClr val="0A0A0A"/>
              </a:solidFill>
              <a:effectLst/>
              <a:latin typeface="+mn-lt"/>
              <a:cs typeface="Times New Roman" panose="02020603050405020304" pitchFamily="18" charset="0"/>
            </a:endParaRPr>
          </a:p>
          <a:p>
            <a:pPr marL="282575" indent="-282575">
              <a:spcBef>
                <a:spcPts val="600"/>
              </a:spcBef>
            </a:pPr>
            <a:r>
              <a:rPr lang="en-US" sz="1200" i="0" dirty="0">
                <a:solidFill>
                  <a:srgbClr val="0A0A0A"/>
                </a:solidFill>
                <a:effectLst/>
                <a:latin typeface="+mn-lt"/>
                <a:cs typeface="Times New Roman" panose="02020603050405020304" pitchFamily="18" charset="0"/>
              </a:rPr>
              <a:t>Promoters Pushback on governance issues</a:t>
            </a:r>
            <a:endParaRPr lang="en-US" sz="1200" dirty="0">
              <a:solidFill>
                <a:srgbClr val="0A0A0A"/>
              </a:solidFill>
              <a:latin typeface="+mn-lt"/>
              <a:cs typeface="Times New Roman" panose="02020603050405020304" pitchFamily="18" charset="0"/>
            </a:endParaRPr>
          </a:p>
          <a:p>
            <a:pPr marL="282575" indent="-282575">
              <a:spcBef>
                <a:spcPts val="600"/>
              </a:spcBef>
            </a:pPr>
            <a:r>
              <a:rPr lang="en-IN" sz="1200" i="0" dirty="0">
                <a:solidFill>
                  <a:srgbClr val="0A0A0A"/>
                </a:solidFill>
                <a:effectLst/>
                <a:latin typeface="+mn-lt"/>
                <a:cs typeface="Times New Roman" panose="02020603050405020304" pitchFamily="18" charset="0"/>
              </a:rPr>
              <a:t>Promoter mindset of Control </a:t>
            </a:r>
          </a:p>
          <a:p>
            <a:pPr marL="282575" indent="-282575">
              <a:spcBef>
                <a:spcPts val="600"/>
              </a:spcBef>
            </a:pPr>
            <a:r>
              <a:rPr lang="en-IN" sz="1200" i="0" dirty="0">
                <a:solidFill>
                  <a:srgbClr val="0A0A0A"/>
                </a:solidFill>
                <a:effectLst/>
                <a:latin typeface="+mn-lt"/>
                <a:cs typeface="Times New Roman" panose="02020603050405020304" pitchFamily="18" charset="0"/>
              </a:rPr>
              <a:t>High-value Investments</a:t>
            </a:r>
            <a:endParaRPr lang="en-IN" sz="1200" dirty="0">
              <a:solidFill>
                <a:srgbClr val="0A0A0A"/>
              </a:solidFill>
              <a:latin typeface="+mn-lt"/>
              <a:cs typeface="Times New Roman" panose="02020603050405020304" pitchFamily="18" charset="0"/>
            </a:endParaRPr>
          </a:p>
        </p:txBody>
      </p:sp>
      <p:grpSp>
        <p:nvGrpSpPr>
          <p:cNvPr id="136" name="Group 135">
            <a:extLst>
              <a:ext uri="{FF2B5EF4-FFF2-40B4-BE49-F238E27FC236}">
                <a16:creationId xmlns:a16="http://schemas.microsoft.com/office/drawing/2014/main" id="{EEAD6F60-FAD3-4813-8F52-FB9CCCD6EC5D}"/>
              </a:ext>
            </a:extLst>
          </p:cNvPr>
          <p:cNvGrpSpPr/>
          <p:nvPr/>
        </p:nvGrpSpPr>
        <p:grpSpPr>
          <a:xfrm>
            <a:off x="655809" y="1073575"/>
            <a:ext cx="874278" cy="874278"/>
            <a:chOff x="685801" y="1319939"/>
            <a:chExt cx="1102202" cy="1102202"/>
          </a:xfrm>
        </p:grpSpPr>
        <p:sp>
          <p:nvSpPr>
            <p:cNvPr id="72" name="Oval 71">
              <a:extLst>
                <a:ext uri="{FF2B5EF4-FFF2-40B4-BE49-F238E27FC236}">
                  <a16:creationId xmlns:a16="http://schemas.microsoft.com/office/drawing/2014/main" id="{60F09E51-61B0-42F6-862E-D11825E1217A}"/>
                </a:ext>
              </a:extLst>
            </p:cNvPr>
            <p:cNvSpPr/>
            <p:nvPr/>
          </p:nvSpPr>
          <p:spPr>
            <a:xfrm>
              <a:off x="685801" y="1319939"/>
              <a:ext cx="1102202" cy="1102202"/>
            </a:xfrm>
            <a:prstGeom prst="ellipse">
              <a:avLst/>
            </a:prstGeom>
            <a:noFill/>
            <a:ln>
              <a:solidFill>
                <a:srgbClr val="2B2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5" name="Group 134">
              <a:extLst>
                <a:ext uri="{FF2B5EF4-FFF2-40B4-BE49-F238E27FC236}">
                  <a16:creationId xmlns:a16="http://schemas.microsoft.com/office/drawing/2014/main" id="{6556311C-273F-468C-90D6-CBA35F64819C}"/>
                </a:ext>
              </a:extLst>
            </p:cNvPr>
            <p:cNvGrpSpPr/>
            <p:nvPr/>
          </p:nvGrpSpPr>
          <p:grpSpPr>
            <a:xfrm>
              <a:off x="958340" y="1557002"/>
              <a:ext cx="567578" cy="670776"/>
              <a:chOff x="-922337" y="1727200"/>
              <a:chExt cx="890586" cy="1052513"/>
            </a:xfrm>
            <a:solidFill>
              <a:srgbClr val="2B2C90"/>
            </a:solidFill>
          </p:grpSpPr>
          <p:sp>
            <p:nvSpPr>
              <p:cNvPr id="80" name="Freeform 5">
                <a:extLst>
                  <a:ext uri="{FF2B5EF4-FFF2-40B4-BE49-F238E27FC236}">
                    <a16:creationId xmlns:a16="http://schemas.microsoft.com/office/drawing/2014/main" id="{54466995-CAF3-4667-A524-D8AF6DF76876}"/>
                  </a:ext>
                </a:extLst>
              </p:cNvPr>
              <p:cNvSpPr>
                <a:spLocks/>
              </p:cNvSpPr>
              <p:nvPr/>
            </p:nvSpPr>
            <p:spPr bwMode="auto">
              <a:xfrm>
                <a:off x="-611188" y="2009775"/>
                <a:ext cx="284162" cy="490538"/>
              </a:xfrm>
              <a:custGeom>
                <a:avLst/>
                <a:gdLst>
                  <a:gd name="T0" fmla="*/ 124 w 300"/>
                  <a:gd name="T1" fmla="*/ 443 h 518"/>
                  <a:gd name="T2" fmla="*/ 123 w 300"/>
                  <a:gd name="T3" fmla="*/ 443 h 518"/>
                  <a:gd name="T4" fmla="*/ 123 w 300"/>
                  <a:gd name="T5" fmla="*/ 492 h 518"/>
                  <a:gd name="T6" fmla="*/ 123 w 300"/>
                  <a:gd name="T7" fmla="*/ 500 h 518"/>
                  <a:gd name="T8" fmla="*/ 140 w 300"/>
                  <a:gd name="T9" fmla="*/ 517 h 518"/>
                  <a:gd name="T10" fmla="*/ 158 w 300"/>
                  <a:gd name="T11" fmla="*/ 499 h 518"/>
                  <a:gd name="T12" fmla="*/ 158 w 300"/>
                  <a:gd name="T13" fmla="*/ 400 h 518"/>
                  <a:gd name="T14" fmla="*/ 175 w 300"/>
                  <a:gd name="T15" fmla="*/ 347 h 518"/>
                  <a:gd name="T16" fmla="*/ 224 w 300"/>
                  <a:gd name="T17" fmla="*/ 300 h 518"/>
                  <a:gd name="T18" fmla="*/ 298 w 300"/>
                  <a:gd name="T19" fmla="*/ 169 h 518"/>
                  <a:gd name="T20" fmla="*/ 185 w 300"/>
                  <a:gd name="T21" fmla="*/ 19 h 518"/>
                  <a:gd name="T22" fmla="*/ 9 w 300"/>
                  <a:gd name="T23" fmla="*/ 90 h 518"/>
                  <a:gd name="T24" fmla="*/ 12 w 300"/>
                  <a:gd name="T25" fmla="*/ 122 h 518"/>
                  <a:gd name="T26" fmla="*/ 39 w 300"/>
                  <a:gd name="T27" fmla="*/ 108 h 518"/>
                  <a:gd name="T28" fmla="*/ 156 w 300"/>
                  <a:gd name="T29" fmla="*/ 50 h 518"/>
                  <a:gd name="T30" fmla="*/ 256 w 300"/>
                  <a:gd name="T31" fmla="*/ 127 h 518"/>
                  <a:gd name="T32" fmla="*/ 227 w 300"/>
                  <a:gd name="T33" fmla="*/ 250 h 518"/>
                  <a:gd name="T34" fmla="*/ 180 w 300"/>
                  <a:gd name="T35" fmla="*/ 290 h 518"/>
                  <a:gd name="T36" fmla="*/ 124 w 300"/>
                  <a:gd name="T37" fmla="*/ 384 h 518"/>
                  <a:gd name="T38" fmla="*/ 124 w 300"/>
                  <a:gd name="T39" fmla="*/ 443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0" h="518">
                    <a:moveTo>
                      <a:pt x="124" y="443"/>
                    </a:moveTo>
                    <a:cubicBezTo>
                      <a:pt x="123" y="443"/>
                      <a:pt x="123" y="443"/>
                      <a:pt x="123" y="443"/>
                    </a:cubicBezTo>
                    <a:cubicBezTo>
                      <a:pt x="123" y="460"/>
                      <a:pt x="123" y="476"/>
                      <a:pt x="123" y="492"/>
                    </a:cubicBezTo>
                    <a:cubicBezTo>
                      <a:pt x="123" y="495"/>
                      <a:pt x="123" y="497"/>
                      <a:pt x="123" y="500"/>
                    </a:cubicBezTo>
                    <a:cubicBezTo>
                      <a:pt x="124" y="510"/>
                      <a:pt x="131" y="517"/>
                      <a:pt x="140" y="517"/>
                    </a:cubicBezTo>
                    <a:cubicBezTo>
                      <a:pt x="150" y="518"/>
                      <a:pt x="157" y="510"/>
                      <a:pt x="158" y="499"/>
                    </a:cubicBezTo>
                    <a:cubicBezTo>
                      <a:pt x="158" y="466"/>
                      <a:pt x="158" y="433"/>
                      <a:pt x="158" y="400"/>
                    </a:cubicBezTo>
                    <a:cubicBezTo>
                      <a:pt x="158" y="380"/>
                      <a:pt x="162" y="362"/>
                      <a:pt x="175" y="347"/>
                    </a:cubicBezTo>
                    <a:cubicBezTo>
                      <a:pt x="190" y="330"/>
                      <a:pt x="206" y="314"/>
                      <a:pt x="224" y="300"/>
                    </a:cubicBezTo>
                    <a:cubicBezTo>
                      <a:pt x="267" y="267"/>
                      <a:pt x="296" y="225"/>
                      <a:pt x="298" y="169"/>
                    </a:cubicBezTo>
                    <a:cubicBezTo>
                      <a:pt x="300" y="100"/>
                      <a:pt x="254" y="39"/>
                      <a:pt x="185" y="19"/>
                    </a:cubicBezTo>
                    <a:cubicBezTo>
                      <a:pt x="119" y="0"/>
                      <a:pt x="44" y="30"/>
                      <a:pt x="9" y="90"/>
                    </a:cubicBezTo>
                    <a:cubicBezTo>
                      <a:pt x="0" y="106"/>
                      <a:pt x="1" y="116"/>
                      <a:pt x="12" y="122"/>
                    </a:cubicBezTo>
                    <a:cubicBezTo>
                      <a:pt x="22" y="128"/>
                      <a:pt x="30" y="124"/>
                      <a:pt x="39" y="108"/>
                    </a:cubicBezTo>
                    <a:cubicBezTo>
                      <a:pt x="66" y="65"/>
                      <a:pt x="106" y="45"/>
                      <a:pt x="156" y="50"/>
                    </a:cubicBezTo>
                    <a:cubicBezTo>
                      <a:pt x="204" y="54"/>
                      <a:pt x="239" y="81"/>
                      <a:pt x="256" y="127"/>
                    </a:cubicBezTo>
                    <a:cubicBezTo>
                      <a:pt x="273" y="174"/>
                      <a:pt x="260" y="215"/>
                      <a:pt x="227" y="250"/>
                    </a:cubicBezTo>
                    <a:cubicBezTo>
                      <a:pt x="213" y="265"/>
                      <a:pt x="196" y="277"/>
                      <a:pt x="180" y="290"/>
                    </a:cubicBezTo>
                    <a:cubicBezTo>
                      <a:pt x="151" y="315"/>
                      <a:pt x="127" y="344"/>
                      <a:pt x="124" y="384"/>
                    </a:cubicBezTo>
                    <a:cubicBezTo>
                      <a:pt x="122" y="404"/>
                      <a:pt x="124" y="424"/>
                      <a:pt x="124" y="4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
                <a:extLst>
                  <a:ext uri="{FF2B5EF4-FFF2-40B4-BE49-F238E27FC236}">
                    <a16:creationId xmlns:a16="http://schemas.microsoft.com/office/drawing/2014/main" id="{42001B26-6E55-4D72-A153-4D87E23403C2}"/>
                  </a:ext>
                </a:extLst>
              </p:cNvPr>
              <p:cNvSpPr>
                <a:spLocks/>
              </p:cNvSpPr>
              <p:nvPr/>
            </p:nvSpPr>
            <p:spPr bwMode="auto">
              <a:xfrm>
                <a:off x="-196850" y="2452688"/>
                <a:ext cx="39687" cy="38100"/>
              </a:xfrm>
              <a:custGeom>
                <a:avLst/>
                <a:gdLst>
                  <a:gd name="T0" fmla="*/ 23 w 42"/>
                  <a:gd name="T1" fmla="*/ 0 h 41"/>
                  <a:gd name="T2" fmla="*/ 0 w 42"/>
                  <a:gd name="T3" fmla="*/ 24 h 41"/>
                  <a:gd name="T4" fmla="*/ 17 w 42"/>
                  <a:gd name="T5" fmla="*/ 41 h 41"/>
                  <a:gd name="T6" fmla="*/ 41 w 42"/>
                  <a:gd name="T7" fmla="*/ 17 h 41"/>
                  <a:gd name="T8" fmla="*/ 23 w 42"/>
                  <a:gd name="T9" fmla="*/ 0 h 41"/>
                </a:gdLst>
                <a:ahLst/>
                <a:cxnLst>
                  <a:cxn ang="0">
                    <a:pos x="T0" y="T1"/>
                  </a:cxn>
                  <a:cxn ang="0">
                    <a:pos x="T2" y="T3"/>
                  </a:cxn>
                  <a:cxn ang="0">
                    <a:pos x="T4" y="T5"/>
                  </a:cxn>
                  <a:cxn ang="0">
                    <a:pos x="T6" y="T7"/>
                  </a:cxn>
                  <a:cxn ang="0">
                    <a:pos x="T8" y="T9"/>
                  </a:cxn>
                </a:cxnLst>
                <a:rect l="0" t="0" r="r" b="b"/>
                <a:pathLst>
                  <a:path w="42" h="41">
                    <a:moveTo>
                      <a:pt x="23" y="0"/>
                    </a:moveTo>
                    <a:cubicBezTo>
                      <a:pt x="13" y="0"/>
                      <a:pt x="0" y="14"/>
                      <a:pt x="0" y="24"/>
                    </a:cubicBezTo>
                    <a:cubicBezTo>
                      <a:pt x="0" y="33"/>
                      <a:pt x="8" y="41"/>
                      <a:pt x="17" y="41"/>
                    </a:cubicBezTo>
                    <a:cubicBezTo>
                      <a:pt x="28" y="41"/>
                      <a:pt x="42" y="27"/>
                      <a:pt x="41" y="17"/>
                    </a:cubicBezTo>
                    <a:cubicBezTo>
                      <a:pt x="41" y="7"/>
                      <a:pt x="32" y="0"/>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
                <a:extLst>
                  <a:ext uri="{FF2B5EF4-FFF2-40B4-BE49-F238E27FC236}">
                    <a16:creationId xmlns:a16="http://schemas.microsoft.com/office/drawing/2014/main" id="{DF481164-CDC5-4544-83AD-612BA22874F8}"/>
                  </a:ext>
                </a:extLst>
              </p:cNvPr>
              <p:cNvSpPr>
                <a:spLocks/>
              </p:cNvSpPr>
              <p:nvPr/>
            </p:nvSpPr>
            <p:spPr bwMode="auto">
              <a:xfrm>
                <a:off x="-103188" y="2317750"/>
                <a:ext cx="36512" cy="39688"/>
              </a:xfrm>
              <a:custGeom>
                <a:avLst/>
                <a:gdLst>
                  <a:gd name="T0" fmla="*/ 18 w 38"/>
                  <a:gd name="T1" fmla="*/ 43 h 43"/>
                  <a:gd name="T2" fmla="*/ 38 w 38"/>
                  <a:gd name="T3" fmla="*/ 18 h 43"/>
                  <a:gd name="T4" fmla="*/ 21 w 38"/>
                  <a:gd name="T5" fmla="*/ 0 h 43"/>
                  <a:gd name="T6" fmla="*/ 0 w 38"/>
                  <a:gd name="T7" fmla="*/ 26 h 43"/>
                  <a:gd name="T8" fmla="*/ 18 w 38"/>
                  <a:gd name="T9" fmla="*/ 43 h 43"/>
                </a:gdLst>
                <a:ahLst/>
                <a:cxnLst>
                  <a:cxn ang="0">
                    <a:pos x="T0" y="T1"/>
                  </a:cxn>
                  <a:cxn ang="0">
                    <a:pos x="T2" y="T3"/>
                  </a:cxn>
                  <a:cxn ang="0">
                    <a:pos x="T4" y="T5"/>
                  </a:cxn>
                  <a:cxn ang="0">
                    <a:pos x="T6" y="T7"/>
                  </a:cxn>
                  <a:cxn ang="0">
                    <a:pos x="T8" y="T9"/>
                  </a:cxn>
                </a:cxnLst>
                <a:rect l="0" t="0" r="r" b="b"/>
                <a:pathLst>
                  <a:path w="38" h="43">
                    <a:moveTo>
                      <a:pt x="18" y="43"/>
                    </a:moveTo>
                    <a:cubicBezTo>
                      <a:pt x="28" y="43"/>
                      <a:pt x="38" y="30"/>
                      <a:pt x="38" y="18"/>
                    </a:cubicBezTo>
                    <a:cubicBezTo>
                      <a:pt x="38" y="8"/>
                      <a:pt x="30" y="0"/>
                      <a:pt x="21" y="0"/>
                    </a:cubicBezTo>
                    <a:cubicBezTo>
                      <a:pt x="10" y="0"/>
                      <a:pt x="0" y="14"/>
                      <a:pt x="0" y="26"/>
                    </a:cubicBezTo>
                    <a:cubicBezTo>
                      <a:pt x="0" y="36"/>
                      <a:pt x="8" y="43"/>
                      <a:pt x="18"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8">
                <a:extLst>
                  <a:ext uri="{FF2B5EF4-FFF2-40B4-BE49-F238E27FC236}">
                    <a16:creationId xmlns:a16="http://schemas.microsoft.com/office/drawing/2014/main" id="{79775FFD-E78D-4E15-B20F-8E4DAB6A3090}"/>
                  </a:ext>
                </a:extLst>
              </p:cNvPr>
              <p:cNvSpPr>
                <a:spLocks/>
              </p:cNvSpPr>
              <p:nvPr/>
            </p:nvSpPr>
            <p:spPr bwMode="auto">
              <a:xfrm>
                <a:off x="-922337" y="2112963"/>
                <a:ext cx="34925" cy="41275"/>
              </a:xfrm>
              <a:custGeom>
                <a:avLst/>
                <a:gdLst>
                  <a:gd name="T0" fmla="*/ 36 w 36"/>
                  <a:gd name="T1" fmla="*/ 20 h 44"/>
                  <a:gd name="T2" fmla="*/ 19 w 36"/>
                  <a:gd name="T3" fmla="*/ 1 h 44"/>
                  <a:gd name="T4" fmla="*/ 1 w 36"/>
                  <a:gd name="T5" fmla="*/ 24 h 44"/>
                  <a:gd name="T6" fmla="*/ 18 w 36"/>
                  <a:gd name="T7" fmla="*/ 44 h 44"/>
                  <a:gd name="T8" fmla="*/ 36 w 36"/>
                  <a:gd name="T9" fmla="*/ 20 h 44"/>
                </a:gdLst>
                <a:ahLst/>
                <a:cxnLst>
                  <a:cxn ang="0">
                    <a:pos x="T0" y="T1"/>
                  </a:cxn>
                  <a:cxn ang="0">
                    <a:pos x="T2" y="T3"/>
                  </a:cxn>
                  <a:cxn ang="0">
                    <a:pos x="T4" y="T5"/>
                  </a:cxn>
                  <a:cxn ang="0">
                    <a:pos x="T6" y="T7"/>
                  </a:cxn>
                  <a:cxn ang="0">
                    <a:pos x="T8" y="T9"/>
                  </a:cxn>
                </a:cxnLst>
                <a:rect l="0" t="0" r="r" b="b"/>
                <a:pathLst>
                  <a:path w="36" h="44">
                    <a:moveTo>
                      <a:pt x="36" y="20"/>
                    </a:moveTo>
                    <a:cubicBezTo>
                      <a:pt x="36" y="9"/>
                      <a:pt x="29" y="1"/>
                      <a:pt x="19" y="1"/>
                    </a:cubicBezTo>
                    <a:cubicBezTo>
                      <a:pt x="8" y="0"/>
                      <a:pt x="1" y="9"/>
                      <a:pt x="1" y="24"/>
                    </a:cubicBezTo>
                    <a:cubicBezTo>
                      <a:pt x="0" y="36"/>
                      <a:pt x="7" y="44"/>
                      <a:pt x="18" y="44"/>
                    </a:cubicBezTo>
                    <a:cubicBezTo>
                      <a:pt x="29" y="44"/>
                      <a:pt x="35" y="36"/>
                      <a:pt x="3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9">
                <a:extLst>
                  <a:ext uri="{FF2B5EF4-FFF2-40B4-BE49-F238E27FC236}">
                    <a16:creationId xmlns:a16="http://schemas.microsoft.com/office/drawing/2014/main" id="{143FDCC8-7C14-4FF0-9DFF-CDDA99A4D044}"/>
                  </a:ext>
                </a:extLst>
              </p:cNvPr>
              <p:cNvSpPr>
                <a:spLocks/>
              </p:cNvSpPr>
              <p:nvPr/>
            </p:nvSpPr>
            <p:spPr bwMode="auto">
              <a:xfrm>
                <a:off x="-919163" y="2195513"/>
                <a:ext cx="31750" cy="41275"/>
              </a:xfrm>
              <a:custGeom>
                <a:avLst/>
                <a:gdLst>
                  <a:gd name="T0" fmla="*/ 35 w 35"/>
                  <a:gd name="T1" fmla="*/ 25 h 44"/>
                  <a:gd name="T2" fmla="*/ 17 w 35"/>
                  <a:gd name="T3" fmla="*/ 0 h 44"/>
                  <a:gd name="T4" fmla="*/ 0 w 35"/>
                  <a:gd name="T5" fmla="*/ 19 h 44"/>
                  <a:gd name="T6" fmla="*/ 19 w 35"/>
                  <a:gd name="T7" fmla="*/ 44 h 44"/>
                  <a:gd name="T8" fmla="*/ 35 w 35"/>
                  <a:gd name="T9" fmla="*/ 25 h 44"/>
                </a:gdLst>
                <a:ahLst/>
                <a:cxnLst>
                  <a:cxn ang="0">
                    <a:pos x="T0" y="T1"/>
                  </a:cxn>
                  <a:cxn ang="0">
                    <a:pos x="T2" y="T3"/>
                  </a:cxn>
                  <a:cxn ang="0">
                    <a:pos x="T4" y="T5"/>
                  </a:cxn>
                  <a:cxn ang="0">
                    <a:pos x="T6" y="T7"/>
                  </a:cxn>
                  <a:cxn ang="0">
                    <a:pos x="T8" y="T9"/>
                  </a:cxn>
                </a:cxnLst>
                <a:rect l="0" t="0" r="r" b="b"/>
                <a:pathLst>
                  <a:path w="35" h="44">
                    <a:moveTo>
                      <a:pt x="35" y="25"/>
                    </a:moveTo>
                    <a:cubicBezTo>
                      <a:pt x="35" y="9"/>
                      <a:pt x="29" y="0"/>
                      <a:pt x="17" y="0"/>
                    </a:cubicBezTo>
                    <a:cubicBezTo>
                      <a:pt x="7" y="1"/>
                      <a:pt x="0" y="8"/>
                      <a:pt x="0" y="19"/>
                    </a:cubicBezTo>
                    <a:cubicBezTo>
                      <a:pt x="0" y="35"/>
                      <a:pt x="7" y="44"/>
                      <a:pt x="19" y="44"/>
                    </a:cubicBezTo>
                    <a:cubicBezTo>
                      <a:pt x="28" y="43"/>
                      <a:pt x="35" y="35"/>
                      <a:pt x="35"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0">
                <a:extLst>
                  <a:ext uri="{FF2B5EF4-FFF2-40B4-BE49-F238E27FC236}">
                    <a16:creationId xmlns:a16="http://schemas.microsoft.com/office/drawing/2014/main" id="{17D8F112-20CD-4B56-A3AE-B6DEEDAE013F}"/>
                  </a:ext>
                </a:extLst>
              </p:cNvPr>
              <p:cNvSpPr>
                <a:spLocks/>
              </p:cNvSpPr>
              <p:nvPr/>
            </p:nvSpPr>
            <p:spPr bwMode="auto">
              <a:xfrm>
                <a:off x="-76200" y="2238375"/>
                <a:ext cx="34925" cy="41275"/>
              </a:xfrm>
              <a:custGeom>
                <a:avLst/>
                <a:gdLst>
                  <a:gd name="T0" fmla="*/ 0 w 36"/>
                  <a:gd name="T1" fmla="*/ 25 h 44"/>
                  <a:gd name="T2" fmla="*/ 17 w 36"/>
                  <a:gd name="T3" fmla="*/ 44 h 44"/>
                  <a:gd name="T4" fmla="*/ 36 w 36"/>
                  <a:gd name="T5" fmla="*/ 19 h 44"/>
                  <a:gd name="T6" fmla="*/ 20 w 36"/>
                  <a:gd name="T7" fmla="*/ 1 h 44"/>
                  <a:gd name="T8" fmla="*/ 0 w 36"/>
                  <a:gd name="T9" fmla="*/ 25 h 44"/>
                </a:gdLst>
                <a:ahLst/>
                <a:cxnLst>
                  <a:cxn ang="0">
                    <a:pos x="T0" y="T1"/>
                  </a:cxn>
                  <a:cxn ang="0">
                    <a:pos x="T2" y="T3"/>
                  </a:cxn>
                  <a:cxn ang="0">
                    <a:pos x="T4" y="T5"/>
                  </a:cxn>
                  <a:cxn ang="0">
                    <a:pos x="T6" y="T7"/>
                  </a:cxn>
                  <a:cxn ang="0">
                    <a:pos x="T8" y="T9"/>
                  </a:cxn>
                </a:cxnLst>
                <a:rect l="0" t="0" r="r" b="b"/>
                <a:pathLst>
                  <a:path w="36" h="44">
                    <a:moveTo>
                      <a:pt x="0" y="25"/>
                    </a:moveTo>
                    <a:cubicBezTo>
                      <a:pt x="0" y="36"/>
                      <a:pt x="7" y="44"/>
                      <a:pt x="17" y="44"/>
                    </a:cubicBezTo>
                    <a:cubicBezTo>
                      <a:pt x="28" y="44"/>
                      <a:pt x="36" y="34"/>
                      <a:pt x="36" y="19"/>
                    </a:cubicBezTo>
                    <a:cubicBezTo>
                      <a:pt x="36" y="9"/>
                      <a:pt x="29" y="1"/>
                      <a:pt x="20" y="1"/>
                    </a:cubicBezTo>
                    <a:cubicBezTo>
                      <a:pt x="8" y="0"/>
                      <a:pt x="0" y="10"/>
                      <a:pt x="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1">
                <a:extLst>
                  <a:ext uri="{FF2B5EF4-FFF2-40B4-BE49-F238E27FC236}">
                    <a16:creationId xmlns:a16="http://schemas.microsoft.com/office/drawing/2014/main" id="{19319DDB-421F-4C58-80E5-8F29835DCE26}"/>
                  </a:ext>
                </a:extLst>
              </p:cNvPr>
              <p:cNvSpPr>
                <a:spLocks/>
              </p:cNvSpPr>
              <p:nvPr/>
            </p:nvSpPr>
            <p:spPr bwMode="auto">
              <a:xfrm>
                <a:off x="-636588" y="1747838"/>
                <a:ext cx="39687" cy="36513"/>
              </a:xfrm>
              <a:custGeom>
                <a:avLst/>
                <a:gdLst>
                  <a:gd name="T0" fmla="*/ 17 w 43"/>
                  <a:gd name="T1" fmla="*/ 38 h 38"/>
                  <a:gd name="T2" fmla="*/ 43 w 43"/>
                  <a:gd name="T3" fmla="*/ 18 h 38"/>
                  <a:gd name="T4" fmla="*/ 25 w 43"/>
                  <a:gd name="T5" fmla="*/ 0 h 38"/>
                  <a:gd name="T6" fmla="*/ 0 w 43"/>
                  <a:gd name="T7" fmla="*/ 21 h 38"/>
                  <a:gd name="T8" fmla="*/ 17 w 43"/>
                  <a:gd name="T9" fmla="*/ 38 h 38"/>
                </a:gdLst>
                <a:ahLst/>
                <a:cxnLst>
                  <a:cxn ang="0">
                    <a:pos x="T0" y="T1"/>
                  </a:cxn>
                  <a:cxn ang="0">
                    <a:pos x="T2" y="T3"/>
                  </a:cxn>
                  <a:cxn ang="0">
                    <a:pos x="T4" y="T5"/>
                  </a:cxn>
                  <a:cxn ang="0">
                    <a:pos x="T6" y="T7"/>
                  </a:cxn>
                  <a:cxn ang="0">
                    <a:pos x="T8" y="T9"/>
                  </a:cxn>
                </a:cxnLst>
                <a:rect l="0" t="0" r="r" b="b"/>
                <a:pathLst>
                  <a:path w="43" h="38">
                    <a:moveTo>
                      <a:pt x="17" y="38"/>
                    </a:moveTo>
                    <a:cubicBezTo>
                      <a:pt x="30" y="38"/>
                      <a:pt x="43" y="28"/>
                      <a:pt x="43" y="18"/>
                    </a:cubicBezTo>
                    <a:cubicBezTo>
                      <a:pt x="43" y="8"/>
                      <a:pt x="34" y="0"/>
                      <a:pt x="25" y="0"/>
                    </a:cubicBezTo>
                    <a:cubicBezTo>
                      <a:pt x="11" y="1"/>
                      <a:pt x="0" y="10"/>
                      <a:pt x="0" y="21"/>
                    </a:cubicBezTo>
                    <a:cubicBezTo>
                      <a:pt x="0" y="30"/>
                      <a:pt x="8" y="38"/>
                      <a:pt x="1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2">
                <a:extLst>
                  <a:ext uri="{FF2B5EF4-FFF2-40B4-BE49-F238E27FC236}">
                    <a16:creationId xmlns:a16="http://schemas.microsoft.com/office/drawing/2014/main" id="{550214BA-E90E-4035-842F-E70E8F57C0C2}"/>
                  </a:ext>
                </a:extLst>
              </p:cNvPr>
              <p:cNvSpPr>
                <a:spLocks/>
              </p:cNvSpPr>
              <p:nvPr/>
            </p:nvSpPr>
            <p:spPr bwMode="auto">
              <a:xfrm>
                <a:off x="-317500" y="1763713"/>
                <a:ext cx="41275" cy="38100"/>
              </a:xfrm>
              <a:custGeom>
                <a:avLst/>
                <a:gdLst>
                  <a:gd name="T0" fmla="*/ 18 w 43"/>
                  <a:gd name="T1" fmla="*/ 0 h 39"/>
                  <a:gd name="T2" fmla="*/ 0 w 43"/>
                  <a:gd name="T3" fmla="*/ 18 h 39"/>
                  <a:gd name="T4" fmla="*/ 25 w 43"/>
                  <a:gd name="T5" fmla="*/ 39 h 39"/>
                  <a:gd name="T6" fmla="*/ 43 w 43"/>
                  <a:gd name="T7" fmla="*/ 21 h 39"/>
                  <a:gd name="T8" fmla="*/ 18 w 43"/>
                  <a:gd name="T9" fmla="*/ 0 h 39"/>
                </a:gdLst>
                <a:ahLst/>
                <a:cxnLst>
                  <a:cxn ang="0">
                    <a:pos x="T0" y="T1"/>
                  </a:cxn>
                  <a:cxn ang="0">
                    <a:pos x="T2" y="T3"/>
                  </a:cxn>
                  <a:cxn ang="0">
                    <a:pos x="T4" y="T5"/>
                  </a:cxn>
                  <a:cxn ang="0">
                    <a:pos x="T6" y="T7"/>
                  </a:cxn>
                  <a:cxn ang="0">
                    <a:pos x="T8" y="T9"/>
                  </a:cxn>
                </a:cxnLst>
                <a:rect l="0" t="0" r="r" b="b"/>
                <a:pathLst>
                  <a:path w="43" h="39">
                    <a:moveTo>
                      <a:pt x="18" y="0"/>
                    </a:moveTo>
                    <a:cubicBezTo>
                      <a:pt x="9" y="0"/>
                      <a:pt x="1" y="8"/>
                      <a:pt x="0" y="18"/>
                    </a:cubicBezTo>
                    <a:cubicBezTo>
                      <a:pt x="0" y="28"/>
                      <a:pt x="12" y="39"/>
                      <a:pt x="25" y="39"/>
                    </a:cubicBezTo>
                    <a:cubicBezTo>
                      <a:pt x="35" y="39"/>
                      <a:pt x="43" y="31"/>
                      <a:pt x="43" y="21"/>
                    </a:cubicBezTo>
                    <a:cubicBezTo>
                      <a:pt x="43" y="11"/>
                      <a:pt x="30" y="1"/>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3">
                <a:extLst>
                  <a:ext uri="{FF2B5EF4-FFF2-40B4-BE49-F238E27FC236}">
                    <a16:creationId xmlns:a16="http://schemas.microsoft.com/office/drawing/2014/main" id="{56C13D5B-93E6-43D7-B410-F3B37FCC71BF}"/>
                  </a:ext>
                </a:extLst>
              </p:cNvPr>
              <p:cNvSpPr>
                <a:spLocks/>
              </p:cNvSpPr>
              <p:nvPr/>
            </p:nvSpPr>
            <p:spPr bwMode="auto">
              <a:xfrm>
                <a:off x="-835025" y="1887538"/>
                <a:ext cx="38100" cy="39688"/>
              </a:xfrm>
              <a:custGeom>
                <a:avLst/>
                <a:gdLst>
                  <a:gd name="T0" fmla="*/ 17 w 40"/>
                  <a:gd name="T1" fmla="*/ 42 h 42"/>
                  <a:gd name="T2" fmla="*/ 40 w 40"/>
                  <a:gd name="T3" fmla="*/ 18 h 42"/>
                  <a:gd name="T4" fmla="*/ 23 w 40"/>
                  <a:gd name="T5" fmla="*/ 0 h 42"/>
                  <a:gd name="T6" fmla="*/ 0 w 40"/>
                  <a:gd name="T7" fmla="*/ 25 h 42"/>
                  <a:gd name="T8" fmla="*/ 17 w 40"/>
                  <a:gd name="T9" fmla="*/ 42 h 42"/>
                </a:gdLst>
                <a:ahLst/>
                <a:cxnLst>
                  <a:cxn ang="0">
                    <a:pos x="T0" y="T1"/>
                  </a:cxn>
                  <a:cxn ang="0">
                    <a:pos x="T2" y="T3"/>
                  </a:cxn>
                  <a:cxn ang="0">
                    <a:pos x="T4" y="T5"/>
                  </a:cxn>
                  <a:cxn ang="0">
                    <a:pos x="T6" y="T7"/>
                  </a:cxn>
                  <a:cxn ang="0">
                    <a:pos x="T8" y="T9"/>
                  </a:cxn>
                </a:cxnLst>
                <a:rect l="0" t="0" r="r" b="b"/>
                <a:pathLst>
                  <a:path w="40" h="42">
                    <a:moveTo>
                      <a:pt x="17" y="42"/>
                    </a:moveTo>
                    <a:cubicBezTo>
                      <a:pt x="27" y="42"/>
                      <a:pt x="40" y="29"/>
                      <a:pt x="40" y="18"/>
                    </a:cubicBezTo>
                    <a:cubicBezTo>
                      <a:pt x="40" y="9"/>
                      <a:pt x="33" y="1"/>
                      <a:pt x="23" y="0"/>
                    </a:cubicBezTo>
                    <a:cubicBezTo>
                      <a:pt x="13" y="0"/>
                      <a:pt x="0" y="14"/>
                      <a:pt x="0" y="25"/>
                    </a:cubicBezTo>
                    <a:cubicBezTo>
                      <a:pt x="0" y="34"/>
                      <a:pt x="7" y="42"/>
                      <a:pt x="17"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4">
                <a:extLst>
                  <a:ext uri="{FF2B5EF4-FFF2-40B4-BE49-F238E27FC236}">
                    <a16:creationId xmlns:a16="http://schemas.microsoft.com/office/drawing/2014/main" id="{1E6383DA-8FAC-4E9D-95A2-09F3C19039B5}"/>
                  </a:ext>
                </a:extLst>
              </p:cNvPr>
              <p:cNvSpPr>
                <a:spLocks/>
              </p:cNvSpPr>
              <p:nvPr/>
            </p:nvSpPr>
            <p:spPr bwMode="auto">
              <a:xfrm>
                <a:off x="-65088" y="2157413"/>
                <a:ext cx="33337" cy="41275"/>
              </a:xfrm>
              <a:custGeom>
                <a:avLst/>
                <a:gdLst>
                  <a:gd name="T0" fmla="*/ 0 w 35"/>
                  <a:gd name="T1" fmla="*/ 23 h 44"/>
                  <a:gd name="T2" fmla="*/ 17 w 35"/>
                  <a:gd name="T3" fmla="*/ 44 h 44"/>
                  <a:gd name="T4" fmla="*/ 35 w 35"/>
                  <a:gd name="T5" fmla="*/ 21 h 44"/>
                  <a:gd name="T6" fmla="*/ 18 w 35"/>
                  <a:gd name="T7" fmla="*/ 0 h 44"/>
                  <a:gd name="T8" fmla="*/ 0 w 35"/>
                  <a:gd name="T9" fmla="*/ 23 h 44"/>
                </a:gdLst>
                <a:ahLst/>
                <a:cxnLst>
                  <a:cxn ang="0">
                    <a:pos x="T0" y="T1"/>
                  </a:cxn>
                  <a:cxn ang="0">
                    <a:pos x="T2" y="T3"/>
                  </a:cxn>
                  <a:cxn ang="0">
                    <a:pos x="T4" y="T5"/>
                  </a:cxn>
                  <a:cxn ang="0">
                    <a:pos x="T6" y="T7"/>
                  </a:cxn>
                  <a:cxn ang="0">
                    <a:pos x="T8" y="T9"/>
                  </a:cxn>
                </a:cxnLst>
                <a:rect l="0" t="0" r="r" b="b"/>
                <a:pathLst>
                  <a:path w="35" h="44">
                    <a:moveTo>
                      <a:pt x="0" y="23"/>
                    </a:moveTo>
                    <a:cubicBezTo>
                      <a:pt x="0" y="36"/>
                      <a:pt x="6" y="44"/>
                      <a:pt x="17" y="44"/>
                    </a:cubicBezTo>
                    <a:cubicBezTo>
                      <a:pt x="28" y="44"/>
                      <a:pt x="35" y="35"/>
                      <a:pt x="35" y="21"/>
                    </a:cubicBezTo>
                    <a:cubicBezTo>
                      <a:pt x="35" y="9"/>
                      <a:pt x="28" y="1"/>
                      <a:pt x="18" y="0"/>
                    </a:cubicBezTo>
                    <a:cubicBezTo>
                      <a:pt x="7" y="0"/>
                      <a:pt x="0" y="8"/>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5">
                <a:extLst>
                  <a:ext uri="{FF2B5EF4-FFF2-40B4-BE49-F238E27FC236}">
                    <a16:creationId xmlns:a16="http://schemas.microsoft.com/office/drawing/2014/main" id="{04FB9D7A-04DD-4025-AC11-D8C1EBDD3AF7}"/>
                  </a:ext>
                </a:extLst>
              </p:cNvPr>
              <p:cNvSpPr>
                <a:spLocks/>
              </p:cNvSpPr>
              <p:nvPr/>
            </p:nvSpPr>
            <p:spPr bwMode="auto">
              <a:xfrm>
                <a:off x="-908050" y="2033588"/>
                <a:ext cx="34925" cy="39688"/>
              </a:xfrm>
              <a:custGeom>
                <a:avLst/>
                <a:gdLst>
                  <a:gd name="T0" fmla="*/ 37 w 37"/>
                  <a:gd name="T1" fmla="*/ 17 h 43"/>
                  <a:gd name="T2" fmla="*/ 19 w 37"/>
                  <a:gd name="T3" fmla="*/ 0 h 43"/>
                  <a:gd name="T4" fmla="*/ 0 w 37"/>
                  <a:gd name="T5" fmla="*/ 25 h 43"/>
                  <a:gd name="T6" fmla="*/ 17 w 37"/>
                  <a:gd name="T7" fmla="*/ 43 h 43"/>
                  <a:gd name="T8" fmla="*/ 37 w 37"/>
                  <a:gd name="T9" fmla="*/ 17 h 43"/>
                </a:gdLst>
                <a:ahLst/>
                <a:cxnLst>
                  <a:cxn ang="0">
                    <a:pos x="T0" y="T1"/>
                  </a:cxn>
                  <a:cxn ang="0">
                    <a:pos x="T2" y="T3"/>
                  </a:cxn>
                  <a:cxn ang="0">
                    <a:pos x="T4" y="T5"/>
                  </a:cxn>
                  <a:cxn ang="0">
                    <a:pos x="T6" y="T7"/>
                  </a:cxn>
                  <a:cxn ang="0">
                    <a:pos x="T8" y="T9"/>
                  </a:cxn>
                </a:cxnLst>
                <a:rect l="0" t="0" r="r" b="b"/>
                <a:pathLst>
                  <a:path w="37" h="43">
                    <a:moveTo>
                      <a:pt x="37" y="17"/>
                    </a:moveTo>
                    <a:cubicBezTo>
                      <a:pt x="37" y="7"/>
                      <a:pt x="29" y="0"/>
                      <a:pt x="19" y="0"/>
                    </a:cubicBezTo>
                    <a:cubicBezTo>
                      <a:pt x="8" y="0"/>
                      <a:pt x="0" y="11"/>
                      <a:pt x="0" y="25"/>
                    </a:cubicBezTo>
                    <a:cubicBezTo>
                      <a:pt x="0" y="35"/>
                      <a:pt x="8" y="43"/>
                      <a:pt x="17" y="43"/>
                    </a:cubicBezTo>
                    <a:cubicBezTo>
                      <a:pt x="28" y="43"/>
                      <a:pt x="37" y="31"/>
                      <a:pt x="37"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6">
                <a:extLst>
                  <a:ext uri="{FF2B5EF4-FFF2-40B4-BE49-F238E27FC236}">
                    <a16:creationId xmlns:a16="http://schemas.microsoft.com/office/drawing/2014/main" id="{8DE5D045-E8EE-49C5-AAFE-318F3EBB5629}"/>
                  </a:ext>
                </a:extLst>
              </p:cNvPr>
              <p:cNvSpPr>
                <a:spLocks/>
              </p:cNvSpPr>
              <p:nvPr/>
            </p:nvSpPr>
            <p:spPr bwMode="auto">
              <a:xfrm>
                <a:off x="-261938" y="2505075"/>
                <a:ext cx="39687" cy="38100"/>
              </a:xfrm>
              <a:custGeom>
                <a:avLst/>
                <a:gdLst>
                  <a:gd name="T0" fmla="*/ 17 w 42"/>
                  <a:gd name="T1" fmla="*/ 40 h 40"/>
                  <a:gd name="T2" fmla="*/ 42 w 42"/>
                  <a:gd name="T3" fmla="*/ 18 h 40"/>
                  <a:gd name="T4" fmla="*/ 24 w 42"/>
                  <a:gd name="T5" fmla="*/ 0 h 40"/>
                  <a:gd name="T6" fmla="*/ 0 w 42"/>
                  <a:gd name="T7" fmla="*/ 22 h 40"/>
                  <a:gd name="T8" fmla="*/ 17 w 42"/>
                  <a:gd name="T9" fmla="*/ 40 h 40"/>
                </a:gdLst>
                <a:ahLst/>
                <a:cxnLst>
                  <a:cxn ang="0">
                    <a:pos x="T0" y="T1"/>
                  </a:cxn>
                  <a:cxn ang="0">
                    <a:pos x="T2" y="T3"/>
                  </a:cxn>
                  <a:cxn ang="0">
                    <a:pos x="T4" y="T5"/>
                  </a:cxn>
                  <a:cxn ang="0">
                    <a:pos x="T6" y="T7"/>
                  </a:cxn>
                  <a:cxn ang="0">
                    <a:pos x="T8" y="T9"/>
                  </a:cxn>
                </a:cxnLst>
                <a:rect l="0" t="0" r="r" b="b"/>
                <a:pathLst>
                  <a:path w="42" h="40">
                    <a:moveTo>
                      <a:pt x="17" y="40"/>
                    </a:moveTo>
                    <a:cubicBezTo>
                      <a:pt x="28" y="40"/>
                      <a:pt x="42" y="27"/>
                      <a:pt x="42" y="18"/>
                    </a:cubicBezTo>
                    <a:cubicBezTo>
                      <a:pt x="42" y="8"/>
                      <a:pt x="34" y="0"/>
                      <a:pt x="24" y="0"/>
                    </a:cubicBezTo>
                    <a:cubicBezTo>
                      <a:pt x="13" y="0"/>
                      <a:pt x="0" y="12"/>
                      <a:pt x="0" y="22"/>
                    </a:cubicBezTo>
                    <a:cubicBezTo>
                      <a:pt x="0" y="32"/>
                      <a:pt x="8" y="40"/>
                      <a:pt x="17"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7">
                <a:extLst>
                  <a:ext uri="{FF2B5EF4-FFF2-40B4-BE49-F238E27FC236}">
                    <a16:creationId xmlns:a16="http://schemas.microsoft.com/office/drawing/2014/main" id="{49C205C2-4A66-4E33-A4AA-57CD52947096}"/>
                  </a:ext>
                </a:extLst>
              </p:cNvPr>
              <p:cNvSpPr>
                <a:spLocks/>
              </p:cNvSpPr>
              <p:nvPr/>
            </p:nvSpPr>
            <p:spPr bwMode="auto">
              <a:xfrm>
                <a:off x="-395288" y="1738313"/>
                <a:ext cx="42862" cy="34925"/>
              </a:xfrm>
              <a:custGeom>
                <a:avLst/>
                <a:gdLst>
                  <a:gd name="T0" fmla="*/ 43 w 44"/>
                  <a:gd name="T1" fmla="*/ 20 h 37"/>
                  <a:gd name="T2" fmla="*/ 18 w 44"/>
                  <a:gd name="T3" fmla="*/ 1 h 37"/>
                  <a:gd name="T4" fmla="*/ 0 w 44"/>
                  <a:gd name="T5" fmla="*/ 19 h 37"/>
                  <a:gd name="T6" fmla="*/ 26 w 44"/>
                  <a:gd name="T7" fmla="*/ 37 h 37"/>
                  <a:gd name="T8" fmla="*/ 43 w 44"/>
                  <a:gd name="T9" fmla="*/ 20 h 37"/>
                </a:gdLst>
                <a:ahLst/>
                <a:cxnLst>
                  <a:cxn ang="0">
                    <a:pos x="T0" y="T1"/>
                  </a:cxn>
                  <a:cxn ang="0">
                    <a:pos x="T2" y="T3"/>
                  </a:cxn>
                  <a:cxn ang="0">
                    <a:pos x="T4" y="T5"/>
                  </a:cxn>
                  <a:cxn ang="0">
                    <a:pos x="T6" y="T7"/>
                  </a:cxn>
                  <a:cxn ang="0">
                    <a:pos x="T8" y="T9"/>
                  </a:cxn>
                </a:cxnLst>
                <a:rect l="0" t="0" r="r" b="b"/>
                <a:pathLst>
                  <a:path w="44" h="37">
                    <a:moveTo>
                      <a:pt x="43" y="20"/>
                    </a:moveTo>
                    <a:cubicBezTo>
                      <a:pt x="43" y="8"/>
                      <a:pt x="32" y="0"/>
                      <a:pt x="18" y="1"/>
                    </a:cubicBezTo>
                    <a:cubicBezTo>
                      <a:pt x="8" y="1"/>
                      <a:pt x="0" y="9"/>
                      <a:pt x="0" y="19"/>
                    </a:cubicBezTo>
                    <a:cubicBezTo>
                      <a:pt x="1" y="30"/>
                      <a:pt x="11" y="37"/>
                      <a:pt x="26" y="37"/>
                    </a:cubicBezTo>
                    <a:cubicBezTo>
                      <a:pt x="36" y="37"/>
                      <a:pt x="44" y="30"/>
                      <a:pt x="43"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8">
                <a:extLst>
                  <a:ext uri="{FF2B5EF4-FFF2-40B4-BE49-F238E27FC236}">
                    <a16:creationId xmlns:a16="http://schemas.microsoft.com/office/drawing/2014/main" id="{B6E8EB27-275A-40EA-B303-D5415C1D5D4F}"/>
                  </a:ext>
                </a:extLst>
              </p:cNvPr>
              <p:cNvSpPr>
                <a:spLocks/>
              </p:cNvSpPr>
              <p:nvPr/>
            </p:nvSpPr>
            <p:spPr bwMode="auto">
              <a:xfrm>
                <a:off x="-777875" y="1828800"/>
                <a:ext cx="38100" cy="38100"/>
              </a:xfrm>
              <a:custGeom>
                <a:avLst/>
                <a:gdLst>
                  <a:gd name="T0" fmla="*/ 41 w 41"/>
                  <a:gd name="T1" fmla="*/ 18 h 41"/>
                  <a:gd name="T2" fmla="*/ 24 w 41"/>
                  <a:gd name="T3" fmla="*/ 0 h 41"/>
                  <a:gd name="T4" fmla="*/ 0 w 41"/>
                  <a:gd name="T5" fmla="*/ 23 h 41"/>
                  <a:gd name="T6" fmla="*/ 17 w 41"/>
                  <a:gd name="T7" fmla="*/ 41 h 41"/>
                  <a:gd name="T8" fmla="*/ 41 w 41"/>
                  <a:gd name="T9" fmla="*/ 18 h 41"/>
                </a:gdLst>
                <a:ahLst/>
                <a:cxnLst>
                  <a:cxn ang="0">
                    <a:pos x="T0" y="T1"/>
                  </a:cxn>
                  <a:cxn ang="0">
                    <a:pos x="T2" y="T3"/>
                  </a:cxn>
                  <a:cxn ang="0">
                    <a:pos x="T4" y="T5"/>
                  </a:cxn>
                  <a:cxn ang="0">
                    <a:pos x="T6" y="T7"/>
                  </a:cxn>
                  <a:cxn ang="0">
                    <a:pos x="T8" y="T9"/>
                  </a:cxn>
                </a:cxnLst>
                <a:rect l="0" t="0" r="r" b="b"/>
                <a:pathLst>
                  <a:path w="41" h="41">
                    <a:moveTo>
                      <a:pt x="41" y="18"/>
                    </a:moveTo>
                    <a:cubicBezTo>
                      <a:pt x="41" y="8"/>
                      <a:pt x="34" y="1"/>
                      <a:pt x="24" y="0"/>
                    </a:cubicBezTo>
                    <a:cubicBezTo>
                      <a:pt x="14" y="0"/>
                      <a:pt x="0" y="13"/>
                      <a:pt x="0" y="23"/>
                    </a:cubicBezTo>
                    <a:cubicBezTo>
                      <a:pt x="0" y="33"/>
                      <a:pt x="8" y="41"/>
                      <a:pt x="17" y="41"/>
                    </a:cubicBezTo>
                    <a:cubicBezTo>
                      <a:pt x="28" y="40"/>
                      <a:pt x="41" y="28"/>
                      <a:pt x="41"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9">
                <a:extLst>
                  <a:ext uri="{FF2B5EF4-FFF2-40B4-BE49-F238E27FC236}">
                    <a16:creationId xmlns:a16="http://schemas.microsoft.com/office/drawing/2014/main" id="{74894E7F-4B4E-41BE-A255-8112A52B5A6B}"/>
                  </a:ext>
                </a:extLst>
              </p:cNvPr>
              <p:cNvSpPr>
                <a:spLocks/>
              </p:cNvSpPr>
              <p:nvPr/>
            </p:nvSpPr>
            <p:spPr bwMode="auto">
              <a:xfrm>
                <a:off x="-131763" y="1924050"/>
                <a:ext cx="36512" cy="39688"/>
              </a:xfrm>
              <a:custGeom>
                <a:avLst/>
                <a:gdLst>
                  <a:gd name="T0" fmla="*/ 22 w 39"/>
                  <a:gd name="T1" fmla="*/ 43 h 43"/>
                  <a:gd name="T2" fmla="*/ 39 w 39"/>
                  <a:gd name="T3" fmla="*/ 25 h 43"/>
                  <a:gd name="T4" fmla="*/ 16 w 39"/>
                  <a:gd name="T5" fmla="*/ 1 h 43"/>
                  <a:gd name="T6" fmla="*/ 0 w 39"/>
                  <a:gd name="T7" fmla="*/ 18 h 43"/>
                  <a:gd name="T8" fmla="*/ 22 w 39"/>
                  <a:gd name="T9" fmla="*/ 43 h 43"/>
                </a:gdLst>
                <a:ahLst/>
                <a:cxnLst>
                  <a:cxn ang="0">
                    <a:pos x="T0" y="T1"/>
                  </a:cxn>
                  <a:cxn ang="0">
                    <a:pos x="T2" y="T3"/>
                  </a:cxn>
                  <a:cxn ang="0">
                    <a:pos x="T4" y="T5"/>
                  </a:cxn>
                  <a:cxn ang="0">
                    <a:pos x="T6" y="T7"/>
                  </a:cxn>
                  <a:cxn ang="0">
                    <a:pos x="T8" y="T9"/>
                  </a:cxn>
                </a:cxnLst>
                <a:rect l="0" t="0" r="r" b="b"/>
                <a:pathLst>
                  <a:path w="39" h="43">
                    <a:moveTo>
                      <a:pt x="22" y="43"/>
                    </a:moveTo>
                    <a:cubicBezTo>
                      <a:pt x="32" y="42"/>
                      <a:pt x="39" y="35"/>
                      <a:pt x="39" y="25"/>
                    </a:cubicBezTo>
                    <a:cubicBezTo>
                      <a:pt x="39" y="14"/>
                      <a:pt x="27" y="0"/>
                      <a:pt x="16" y="1"/>
                    </a:cubicBezTo>
                    <a:cubicBezTo>
                      <a:pt x="7" y="1"/>
                      <a:pt x="0" y="9"/>
                      <a:pt x="0" y="18"/>
                    </a:cubicBezTo>
                    <a:cubicBezTo>
                      <a:pt x="0" y="30"/>
                      <a:pt x="12" y="43"/>
                      <a:pt x="22"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20">
                <a:extLst>
                  <a:ext uri="{FF2B5EF4-FFF2-40B4-BE49-F238E27FC236}">
                    <a16:creationId xmlns:a16="http://schemas.microsoft.com/office/drawing/2014/main" id="{D1177229-BE69-4273-8547-ADD7D273DEB4}"/>
                  </a:ext>
                </a:extLst>
              </p:cNvPr>
              <p:cNvSpPr>
                <a:spLocks/>
              </p:cNvSpPr>
              <p:nvPr/>
            </p:nvSpPr>
            <p:spPr bwMode="auto">
              <a:xfrm>
                <a:off x="-73025" y="2076450"/>
                <a:ext cx="34925" cy="41275"/>
              </a:xfrm>
              <a:custGeom>
                <a:avLst/>
                <a:gdLst>
                  <a:gd name="T0" fmla="*/ 36 w 36"/>
                  <a:gd name="T1" fmla="*/ 26 h 44"/>
                  <a:gd name="T2" fmla="*/ 17 w 36"/>
                  <a:gd name="T3" fmla="*/ 0 h 44"/>
                  <a:gd name="T4" fmla="*/ 0 w 36"/>
                  <a:gd name="T5" fmla="*/ 17 h 44"/>
                  <a:gd name="T6" fmla="*/ 18 w 36"/>
                  <a:gd name="T7" fmla="*/ 43 h 44"/>
                  <a:gd name="T8" fmla="*/ 36 w 36"/>
                  <a:gd name="T9" fmla="*/ 26 h 44"/>
                </a:gdLst>
                <a:ahLst/>
                <a:cxnLst>
                  <a:cxn ang="0">
                    <a:pos x="T0" y="T1"/>
                  </a:cxn>
                  <a:cxn ang="0">
                    <a:pos x="T2" y="T3"/>
                  </a:cxn>
                  <a:cxn ang="0">
                    <a:pos x="T4" y="T5"/>
                  </a:cxn>
                  <a:cxn ang="0">
                    <a:pos x="T6" y="T7"/>
                  </a:cxn>
                  <a:cxn ang="0">
                    <a:pos x="T8" y="T9"/>
                  </a:cxn>
                </a:cxnLst>
                <a:rect l="0" t="0" r="r" b="b"/>
                <a:pathLst>
                  <a:path w="36" h="44">
                    <a:moveTo>
                      <a:pt x="36" y="26"/>
                    </a:moveTo>
                    <a:cubicBezTo>
                      <a:pt x="36" y="10"/>
                      <a:pt x="29" y="0"/>
                      <a:pt x="17" y="0"/>
                    </a:cubicBezTo>
                    <a:cubicBezTo>
                      <a:pt x="8" y="0"/>
                      <a:pt x="0" y="7"/>
                      <a:pt x="0" y="17"/>
                    </a:cubicBezTo>
                    <a:cubicBezTo>
                      <a:pt x="0" y="32"/>
                      <a:pt x="7" y="43"/>
                      <a:pt x="18" y="43"/>
                    </a:cubicBezTo>
                    <a:cubicBezTo>
                      <a:pt x="28" y="44"/>
                      <a:pt x="36" y="36"/>
                      <a:pt x="36"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21">
                <a:extLst>
                  <a:ext uri="{FF2B5EF4-FFF2-40B4-BE49-F238E27FC236}">
                    <a16:creationId xmlns:a16="http://schemas.microsoft.com/office/drawing/2014/main" id="{B0F2A0A3-FE8A-4A13-AB2F-2620172C2613}"/>
                  </a:ext>
                </a:extLst>
              </p:cNvPr>
              <p:cNvSpPr>
                <a:spLocks/>
              </p:cNvSpPr>
              <p:nvPr/>
            </p:nvSpPr>
            <p:spPr bwMode="auto">
              <a:xfrm>
                <a:off x="-558800" y="1730375"/>
                <a:ext cx="41275" cy="33338"/>
              </a:xfrm>
              <a:custGeom>
                <a:avLst/>
                <a:gdLst>
                  <a:gd name="T0" fmla="*/ 20 w 44"/>
                  <a:gd name="T1" fmla="*/ 36 h 36"/>
                  <a:gd name="T2" fmla="*/ 44 w 44"/>
                  <a:gd name="T3" fmla="*/ 17 h 36"/>
                  <a:gd name="T4" fmla="*/ 25 w 44"/>
                  <a:gd name="T5" fmla="*/ 0 h 36"/>
                  <a:gd name="T6" fmla="*/ 1 w 44"/>
                  <a:gd name="T7" fmla="*/ 19 h 36"/>
                  <a:gd name="T8" fmla="*/ 20 w 44"/>
                  <a:gd name="T9" fmla="*/ 36 h 36"/>
                </a:gdLst>
                <a:ahLst/>
                <a:cxnLst>
                  <a:cxn ang="0">
                    <a:pos x="T0" y="T1"/>
                  </a:cxn>
                  <a:cxn ang="0">
                    <a:pos x="T2" y="T3"/>
                  </a:cxn>
                  <a:cxn ang="0">
                    <a:pos x="T4" y="T5"/>
                  </a:cxn>
                  <a:cxn ang="0">
                    <a:pos x="T6" y="T7"/>
                  </a:cxn>
                  <a:cxn ang="0">
                    <a:pos x="T8" y="T9"/>
                  </a:cxn>
                </a:cxnLst>
                <a:rect l="0" t="0" r="r" b="b"/>
                <a:pathLst>
                  <a:path w="44" h="36">
                    <a:moveTo>
                      <a:pt x="20" y="36"/>
                    </a:moveTo>
                    <a:cubicBezTo>
                      <a:pt x="35" y="36"/>
                      <a:pt x="44" y="28"/>
                      <a:pt x="44" y="17"/>
                    </a:cubicBezTo>
                    <a:cubicBezTo>
                      <a:pt x="44" y="7"/>
                      <a:pt x="36" y="0"/>
                      <a:pt x="25" y="0"/>
                    </a:cubicBezTo>
                    <a:cubicBezTo>
                      <a:pt x="9" y="1"/>
                      <a:pt x="0" y="8"/>
                      <a:pt x="1" y="19"/>
                    </a:cubicBezTo>
                    <a:cubicBezTo>
                      <a:pt x="1" y="29"/>
                      <a:pt x="9" y="36"/>
                      <a:pt x="20"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2">
                <a:extLst>
                  <a:ext uri="{FF2B5EF4-FFF2-40B4-BE49-F238E27FC236}">
                    <a16:creationId xmlns:a16="http://schemas.microsoft.com/office/drawing/2014/main" id="{C4DBE28F-B855-4095-BE44-5C05618A6FCC}"/>
                  </a:ext>
                </a:extLst>
              </p:cNvPr>
              <p:cNvSpPr>
                <a:spLocks/>
              </p:cNvSpPr>
              <p:nvPr/>
            </p:nvSpPr>
            <p:spPr bwMode="auto">
              <a:xfrm>
                <a:off x="-712788" y="1782763"/>
                <a:ext cx="39687" cy="36513"/>
              </a:xfrm>
              <a:custGeom>
                <a:avLst/>
                <a:gdLst>
                  <a:gd name="T0" fmla="*/ 25 w 42"/>
                  <a:gd name="T1" fmla="*/ 0 h 39"/>
                  <a:gd name="T2" fmla="*/ 0 w 42"/>
                  <a:gd name="T3" fmla="*/ 21 h 39"/>
                  <a:gd name="T4" fmla="*/ 17 w 42"/>
                  <a:gd name="T5" fmla="*/ 39 h 39"/>
                  <a:gd name="T6" fmla="*/ 42 w 42"/>
                  <a:gd name="T7" fmla="*/ 17 h 39"/>
                  <a:gd name="T8" fmla="*/ 25 w 42"/>
                  <a:gd name="T9" fmla="*/ 0 h 39"/>
                </a:gdLst>
                <a:ahLst/>
                <a:cxnLst>
                  <a:cxn ang="0">
                    <a:pos x="T0" y="T1"/>
                  </a:cxn>
                  <a:cxn ang="0">
                    <a:pos x="T2" y="T3"/>
                  </a:cxn>
                  <a:cxn ang="0">
                    <a:pos x="T4" y="T5"/>
                  </a:cxn>
                  <a:cxn ang="0">
                    <a:pos x="T6" y="T7"/>
                  </a:cxn>
                  <a:cxn ang="0">
                    <a:pos x="T8" y="T9"/>
                  </a:cxn>
                </a:cxnLst>
                <a:rect l="0" t="0" r="r" b="b"/>
                <a:pathLst>
                  <a:path w="42" h="39">
                    <a:moveTo>
                      <a:pt x="25" y="0"/>
                    </a:moveTo>
                    <a:cubicBezTo>
                      <a:pt x="13" y="0"/>
                      <a:pt x="0" y="11"/>
                      <a:pt x="0" y="21"/>
                    </a:cubicBezTo>
                    <a:cubicBezTo>
                      <a:pt x="0" y="30"/>
                      <a:pt x="7" y="38"/>
                      <a:pt x="17" y="39"/>
                    </a:cubicBezTo>
                    <a:cubicBezTo>
                      <a:pt x="28" y="39"/>
                      <a:pt x="42" y="27"/>
                      <a:pt x="42" y="17"/>
                    </a:cubicBezTo>
                    <a:cubicBezTo>
                      <a:pt x="42" y="7"/>
                      <a:pt x="35" y="0"/>
                      <a:pt x="2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3">
                <a:extLst>
                  <a:ext uri="{FF2B5EF4-FFF2-40B4-BE49-F238E27FC236}">
                    <a16:creationId xmlns:a16="http://schemas.microsoft.com/office/drawing/2014/main" id="{B7762148-F9C8-4646-82B2-E6D507952634}"/>
                  </a:ext>
                </a:extLst>
              </p:cNvPr>
              <p:cNvSpPr>
                <a:spLocks/>
              </p:cNvSpPr>
              <p:nvPr/>
            </p:nvSpPr>
            <p:spPr bwMode="auto">
              <a:xfrm>
                <a:off x="-244475" y="1806575"/>
                <a:ext cx="39687" cy="36513"/>
              </a:xfrm>
              <a:custGeom>
                <a:avLst/>
                <a:gdLst>
                  <a:gd name="T0" fmla="*/ 17 w 42"/>
                  <a:gd name="T1" fmla="*/ 0 h 40"/>
                  <a:gd name="T2" fmla="*/ 0 w 42"/>
                  <a:gd name="T3" fmla="*/ 17 h 40"/>
                  <a:gd name="T4" fmla="*/ 24 w 42"/>
                  <a:gd name="T5" fmla="*/ 40 h 40"/>
                  <a:gd name="T6" fmla="*/ 41 w 42"/>
                  <a:gd name="T7" fmla="*/ 22 h 40"/>
                  <a:gd name="T8" fmla="*/ 17 w 42"/>
                  <a:gd name="T9" fmla="*/ 0 h 40"/>
                </a:gdLst>
                <a:ahLst/>
                <a:cxnLst>
                  <a:cxn ang="0">
                    <a:pos x="T0" y="T1"/>
                  </a:cxn>
                  <a:cxn ang="0">
                    <a:pos x="T2" y="T3"/>
                  </a:cxn>
                  <a:cxn ang="0">
                    <a:pos x="T4" y="T5"/>
                  </a:cxn>
                  <a:cxn ang="0">
                    <a:pos x="T6" y="T7"/>
                  </a:cxn>
                  <a:cxn ang="0">
                    <a:pos x="T8" y="T9"/>
                  </a:cxn>
                </a:cxnLst>
                <a:rect l="0" t="0" r="r" b="b"/>
                <a:pathLst>
                  <a:path w="42" h="40">
                    <a:moveTo>
                      <a:pt x="17" y="0"/>
                    </a:moveTo>
                    <a:cubicBezTo>
                      <a:pt x="7" y="0"/>
                      <a:pt x="0" y="8"/>
                      <a:pt x="0" y="17"/>
                    </a:cubicBezTo>
                    <a:cubicBezTo>
                      <a:pt x="0" y="27"/>
                      <a:pt x="13" y="39"/>
                      <a:pt x="24" y="40"/>
                    </a:cubicBezTo>
                    <a:cubicBezTo>
                      <a:pt x="33" y="40"/>
                      <a:pt x="42" y="31"/>
                      <a:pt x="41" y="22"/>
                    </a:cubicBezTo>
                    <a:cubicBezTo>
                      <a:pt x="41" y="12"/>
                      <a:pt x="27" y="0"/>
                      <a:pt x="1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4">
                <a:extLst>
                  <a:ext uri="{FF2B5EF4-FFF2-40B4-BE49-F238E27FC236}">
                    <a16:creationId xmlns:a16="http://schemas.microsoft.com/office/drawing/2014/main" id="{E93C44B5-5ED0-40E8-B4DA-F434F10CAEBF}"/>
                  </a:ext>
                </a:extLst>
              </p:cNvPr>
              <p:cNvSpPr>
                <a:spLocks/>
              </p:cNvSpPr>
              <p:nvPr/>
            </p:nvSpPr>
            <p:spPr bwMode="auto">
              <a:xfrm>
                <a:off x="-95250" y="1995488"/>
                <a:ext cx="36512" cy="42863"/>
              </a:xfrm>
              <a:custGeom>
                <a:avLst/>
                <a:gdLst>
                  <a:gd name="T0" fmla="*/ 38 w 38"/>
                  <a:gd name="T1" fmla="*/ 27 h 44"/>
                  <a:gd name="T2" fmla="*/ 18 w 38"/>
                  <a:gd name="T3" fmla="*/ 1 h 44"/>
                  <a:gd name="T4" fmla="*/ 0 w 38"/>
                  <a:gd name="T5" fmla="*/ 17 h 44"/>
                  <a:gd name="T6" fmla="*/ 21 w 38"/>
                  <a:gd name="T7" fmla="*/ 44 h 44"/>
                  <a:gd name="T8" fmla="*/ 38 w 38"/>
                  <a:gd name="T9" fmla="*/ 27 h 44"/>
                </a:gdLst>
                <a:ahLst/>
                <a:cxnLst>
                  <a:cxn ang="0">
                    <a:pos x="T0" y="T1"/>
                  </a:cxn>
                  <a:cxn ang="0">
                    <a:pos x="T2" y="T3"/>
                  </a:cxn>
                  <a:cxn ang="0">
                    <a:pos x="T4" y="T5"/>
                  </a:cxn>
                  <a:cxn ang="0">
                    <a:pos x="T6" y="T7"/>
                  </a:cxn>
                  <a:cxn ang="0">
                    <a:pos x="T8" y="T9"/>
                  </a:cxn>
                </a:cxnLst>
                <a:rect l="0" t="0" r="r" b="b"/>
                <a:pathLst>
                  <a:path w="38" h="44">
                    <a:moveTo>
                      <a:pt x="38" y="27"/>
                    </a:moveTo>
                    <a:cubicBezTo>
                      <a:pt x="38" y="13"/>
                      <a:pt x="29" y="1"/>
                      <a:pt x="18" y="1"/>
                    </a:cubicBezTo>
                    <a:cubicBezTo>
                      <a:pt x="9" y="0"/>
                      <a:pt x="1" y="8"/>
                      <a:pt x="0" y="17"/>
                    </a:cubicBezTo>
                    <a:cubicBezTo>
                      <a:pt x="0" y="31"/>
                      <a:pt x="9" y="43"/>
                      <a:pt x="21" y="44"/>
                    </a:cubicBezTo>
                    <a:cubicBezTo>
                      <a:pt x="30" y="44"/>
                      <a:pt x="38" y="36"/>
                      <a:pt x="38"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5">
                <a:extLst>
                  <a:ext uri="{FF2B5EF4-FFF2-40B4-BE49-F238E27FC236}">
                    <a16:creationId xmlns:a16="http://schemas.microsoft.com/office/drawing/2014/main" id="{A487A024-F546-489E-AEEE-9FE2FD74ED2A}"/>
                  </a:ext>
                </a:extLst>
              </p:cNvPr>
              <p:cNvSpPr>
                <a:spLocks/>
              </p:cNvSpPr>
              <p:nvPr/>
            </p:nvSpPr>
            <p:spPr bwMode="auto">
              <a:xfrm>
                <a:off x="-144463" y="2389188"/>
                <a:ext cx="39687" cy="39688"/>
              </a:xfrm>
              <a:custGeom>
                <a:avLst/>
                <a:gdLst>
                  <a:gd name="T0" fmla="*/ 18 w 41"/>
                  <a:gd name="T1" fmla="*/ 42 h 42"/>
                  <a:gd name="T2" fmla="*/ 40 w 41"/>
                  <a:gd name="T3" fmla="*/ 18 h 42"/>
                  <a:gd name="T4" fmla="*/ 23 w 41"/>
                  <a:gd name="T5" fmla="*/ 1 h 42"/>
                  <a:gd name="T6" fmla="*/ 1 w 41"/>
                  <a:gd name="T7" fmla="*/ 25 h 42"/>
                  <a:gd name="T8" fmla="*/ 18 w 41"/>
                  <a:gd name="T9" fmla="*/ 42 h 42"/>
                </a:gdLst>
                <a:ahLst/>
                <a:cxnLst>
                  <a:cxn ang="0">
                    <a:pos x="T0" y="T1"/>
                  </a:cxn>
                  <a:cxn ang="0">
                    <a:pos x="T2" y="T3"/>
                  </a:cxn>
                  <a:cxn ang="0">
                    <a:pos x="T4" y="T5"/>
                  </a:cxn>
                  <a:cxn ang="0">
                    <a:pos x="T6" y="T7"/>
                  </a:cxn>
                  <a:cxn ang="0">
                    <a:pos x="T8" y="T9"/>
                  </a:cxn>
                </a:cxnLst>
                <a:rect l="0" t="0" r="r" b="b"/>
                <a:pathLst>
                  <a:path w="41" h="42">
                    <a:moveTo>
                      <a:pt x="18" y="42"/>
                    </a:moveTo>
                    <a:cubicBezTo>
                      <a:pt x="29" y="42"/>
                      <a:pt x="40" y="29"/>
                      <a:pt x="40" y="18"/>
                    </a:cubicBezTo>
                    <a:cubicBezTo>
                      <a:pt x="41" y="8"/>
                      <a:pt x="33" y="1"/>
                      <a:pt x="23" y="1"/>
                    </a:cubicBezTo>
                    <a:cubicBezTo>
                      <a:pt x="13" y="0"/>
                      <a:pt x="0" y="14"/>
                      <a:pt x="1" y="25"/>
                    </a:cubicBezTo>
                    <a:cubicBezTo>
                      <a:pt x="1" y="35"/>
                      <a:pt x="9" y="42"/>
                      <a:pt x="18"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26">
                <a:extLst>
                  <a:ext uri="{FF2B5EF4-FFF2-40B4-BE49-F238E27FC236}">
                    <a16:creationId xmlns:a16="http://schemas.microsoft.com/office/drawing/2014/main" id="{55057434-B245-42A4-8DA6-CBA040F2176A}"/>
                  </a:ext>
                </a:extLst>
              </p:cNvPr>
              <p:cNvSpPr>
                <a:spLocks/>
              </p:cNvSpPr>
              <p:nvPr/>
            </p:nvSpPr>
            <p:spPr bwMode="auto">
              <a:xfrm>
                <a:off x="-877888" y="1955800"/>
                <a:ext cx="36512" cy="41275"/>
              </a:xfrm>
              <a:custGeom>
                <a:avLst/>
                <a:gdLst>
                  <a:gd name="T0" fmla="*/ 18 w 39"/>
                  <a:gd name="T1" fmla="*/ 42 h 43"/>
                  <a:gd name="T2" fmla="*/ 39 w 39"/>
                  <a:gd name="T3" fmla="*/ 17 h 43"/>
                  <a:gd name="T4" fmla="*/ 21 w 39"/>
                  <a:gd name="T5" fmla="*/ 0 h 43"/>
                  <a:gd name="T6" fmla="*/ 0 w 39"/>
                  <a:gd name="T7" fmla="*/ 26 h 43"/>
                  <a:gd name="T8" fmla="*/ 18 w 39"/>
                  <a:gd name="T9" fmla="*/ 42 h 43"/>
                </a:gdLst>
                <a:ahLst/>
                <a:cxnLst>
                  <a:cxn ang="0">
                    <a:pos x="T0" y="T1"/>
                  </a:cxn>
                  <a:cxn ang="0">
                    <a:pos x="T2" y="T3"/>
                  </a:cxn>
                  <a:cxn ang="0">
                    <a:pos x="T4" y="T5"/>
                  </a:cxn>
                  <a:cxn ang="0">
                    <a:pos x="T6" y="T7"/>
                  </a:cxn>
                  <a:cxn ang="0">
                    <a:pos x="T8" y="T9"/>
                  </a:cxn>
                </a:cxnLst>
                <a:rect l="0" t="0" r="r" b="b"/>
                <a:pathLst>
                  <a:path w="39" h="43">
                    <a:moveTo>
                      <a:pt x="18" y="42"/>
                    </a:moveTo>
                    <a:cubicBezTo>
                      <a:pt x="28" y="42"/>
                      <a:pt x="39" y="30"/>
                      <a:pt x="39" y="17"/>
                    </a:cubicBezTo>
                    <a:cubicBezTo>
                      <a:pt x="39" y="8"/>
                      <a:pt x="31" y="0"/>
                      <a:pt x="21" y="0"/>
                    </a:cubicBezTo>
                    <a:cubicBezTo>
                      <a:pt x="10" y="0"/>
                      <a:pt x="0" y="13"/>
                      <a:pt x="0" y="26"/>
                    </a:cubicBezTo>
                    <a:cubicBezTo>
                      <a:pt x="0" y="35"/>
                      <a:pt x="8" y="43"/>
                      <a:pt x="18"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7">
                <a:extLst>
                  <a:ext uri="{FF2B5EF4-FFF2-40B4-BE49-F238E27FC236}">
                    <a16:creationId xmlns:a16="http://schemas.microsoft.com/office/drawing/2014/main" id="{BB17B653-8794-479E-B8C5-CCC53F1FC48A}"/>
                  </a:ext>
                </a:extLst>
              </p:cNvPr>
              <p:cNvSpPr>
                <a:spLocks/>
              </p:cNvSpPr>
              <p:nvPr/>
            </p:nvSpPr>
            <p:spPr bwMode="auto">
              <a:xfrm>
                <a:off x="-474663" y="1727200"/>
                <a:ext cx="39687" cy="33338"/>
              </a:xfrm>
              <a:custGeom>
                <a:avLst/>
                <a:gdLst>
                  <a:gd name="T0" fmla="*/ 22 w 43"/>
                  <a:gd name="T1" fmla="*/ 35 h 35"/>
                  <a:gd name="T2" fmla="*/ 43 w 43"/>
                  <a:gd name="T3" fmla="*/ 18 h 35"/>
                  <a:gd name="T4" fmla="*/ 20 w 43"/>
                  <a:gd name="T5" fmla="*/ 0 h 35"/>
                  <a:gd name="T6" fmla="*/ 0 w 43"/>
                  <a:gd name="T7" fmla="*/ 17 h 35"/>
                  <a:gd name="T8" fmla="*/ 22 w 43"/>
                  <a:gd name="T9" fmla="*/ 35 h 35"/>
                </a:gdLst>
                <a:ahLst/>
                <a:cxnLst>
                  <a:cxn ang="0">
                    <a:pos x="T0" y="T1"/>
                  </a:cxn>
                  <a:cxn ang="0">
                    <a:pos x="T2" y="T3"/>
                  </a:cxn>
                  <a:cxn ang="0">
                    <a:pos x="T4" y="T5"/>
                  </a:cxn>
                  <a:cxn ang="0">
                    <a:pos x="T6" y="T7"/>
                  </a:cxn>
                  <a:cxn ang="0">
                    <a:pos x="T8" y="T9"/>
                  </a:cxn>
                </a:cxnLst>
                <a:rect l="0" t="0" r="r" b="b"/>
                <a:pathLst>
                  <a:path w="43" h="35">
                    <a:moveTo>
                      <a:pt x="22" y="35"/>
                    </a:moveTo>
                    <a:cubicBezTo>
                      <a:pt x="34" y="35"/>
                      <a:pt x="42" y="29"/>
                      <a:pt x="43" y="18"/>
                    </a:cubicBezTo>
                    <a:cubicBezTo>
                      <a:pt x="43" y="7"/>
                      <a:pt x="35" y="0"/>
                      <a:pt x="20" y="0"/>
                    </a:cubicBezTo>
                    <a:cubicBezTo>
                      <a:pt x="7" y="0"/>
                      <a:pt x="0" y="6"/>
                      <a:pt x="0" y="17"/>
                    </a:cubicBezTo>
                    <a:cubicBezTo>
                      <a:pt x="0" y="28"/>
                      <a:pt x="7" y="34"/>
                      <a:pt x="22"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8">
                <a:extLst>
                  <a:ext uri="{FF2B5EF4-FFF2-40B4-BE49-F238E27FC236}">
                    <a16:creationId xmlns:a16="http://schemas.microsoft.com/office/drawing/2014/main" id="{F4C9C01A-CB6A-4D89-8A91-FBD50C60D93B}"/>
                  </a:ext>
                </a:extLst>
              </p:cNvPr>
              <p:cNvSpPr>
                <a:spLocks/>
              </p:cNvSpPr>
              <p:nvPr/>
            </p:nvSpPr>
            <p:spPr bwMode="auto">
              <a:xfrm>
                <a:off x="-182563" y="1858963"/>
                <a:ext cx="38100" cy="38100"/>
              </a:xfrm>
              <a:custGeom>
                <a:avLst/>
                <a:gdLst>
                  <a:gd name="T0" fmla="*/ 18 w 41"/>
                  <a:gd name="T1" fmla="*/ 0 h 41"/>
                  <a:gd name="T2" fmla="*/ 0 w 41"/>
                  <a:gd name="T3" fmla="*/ 17 h 41"/>
                  <a:gd name="T4" fmla="*/ 24 w 41"/>
                  <a:gd name="T5" fmla="*/ 41 h 41"/>
                  <a:gd name="T6" fmla="*/ 41 w 41"/>
                  <a:gd name="T7" fmla="*/ 24 h 41"/>
                  <a:gd name="T8" fmla="*/ 18 w 41"/>
                  <a:gd name="T9" fmla="*/ 0 h 41"/>
                </a:gdLst>
                <a:ahLst/>
                <a:cxnLst>
                  <a:cxn ang="0">
                    <a:pos x="T0" y="T1"/>
                  </a:cxn>
                  <a:cxn ang="0">
                    <a:pos x="T2" y="T3"/>
                  </a:cxn>
                  <a:cxn ang="0">
                    <a:pos x="T4" y="T5"/>
                  </a:cxn>
                  <a:cxn ang="0">
                    <a:pos x="T6" y="T7"/>
                  </a:cxn>
                  <a:cxn ang="0">
                    <a:pos x="T8" y="T9"/>
                  </a:cxn>
                </a:cxnLst>
                <a:rect l="0" t="0" r="r" b="b"/>
                <a:pathLst>
                  <a:path w="41" h="41">
                    <a:moveTo>
                      <a:pt x="18" y="0"/>
                    </a:moveTo>
                    <a:cubicBezTo>
                      <a:pt x="9" y="0"/>
                      <a:pt x="1" y="8"/>
                      <a:pt x="0" y="17"/>
                    </a:cubicBezTo>
                    <a:cubicBezTo>
                      <a:pt x="0" y="28"/>
                      <a:pt x="13" y="41"/>
                      <a:pt x="24" y="41"/>
                    </a:cubicBezTo>
                    <a:cubicBezTo>
                      <a:pt x="33" y="41"/>
                      <a:pt x="41" y="34"/>
                      <a:pt x="41" y="24"/>
                    </a:cubicBezTo>
                    <a:cubicBezTo>
                      <a:pt x="41" y="14"/>
                      <a:pt x="28" y="1"/>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9">
                <a:extLst>
                  <a:ext uri="{FF2B5EF4-FFF2-40B4-BE49-F238E27FC236}">
                    <a16:creationId xmlns:a16="http://schemas.microsoft.com/office/drawing/2014/main" id="{CDB2982C-A252-4FAE-991F-FDA43349BB4D}"/>
                  </a:ext>
                </a:extLst>
              </p:cNvPr>
              <p:cNvSpPr>
                <a:spLocks/>
              </p:cNvSpPr>
              <p:nvPr/>
            </p:nvSpPr>
            <p:spPr bwMode="auto">
              <a:xfrm>
                <a:off x="-903288" y="2274888"/>
                <a:ext cx="33337" cy="42863"/>
              </a:xfrm>
              <a:custGeom>
                <a:avLst/>
                <a:gdLst>
                  <a:gd name="T0" fmla="*/ 0 w 35"/>
                  <a:gd name="T1" fmla="*/ 21 h 46"/>
                  <a:gd name="T2" fmla="*/ 5 w 35"/>
                  <a:gd name="T3" fmla="*/ 36 h 46"/>
                  <a:gd name="T4" fmla="*/ 25 w 35"/>
                  <a:gd name="T5" fmla="*/ 35 h 46"/>
                  <a:gd name="T6" fmla="*/ 32 w 35"/>
                  <a:gd name="T7" fmla="*/ 24 h 46"/>
                  <a:gd name="T8" fmla="*/ 35 w 35"/>
                  <a:gd name="T9" fmla="*/ 16 h 46"/>
                  <a:gd name="T10" fmla="*/ 16 w 35"/>
                  <a:gd name="T11" fmla="*/ 1 h 46"/>
                  <a:gd name="T12" fmla="*/ 0 w 35"/>
                  <a:gd name="T13" fmla="*/ 21 h 46"/>
                </a:gdLst>
                <a:ahLst/>
                <a:cxnLst>
                  <a:cxn ang="0">
                    <a:pos x="T0" y="T1"/>
                  </a:cxn>
                  <a:cxn ang="0">
                    <a:pos x="T2" y="T3"/>
                  </a:cxn>
                  <a:cxn ang="0">
                    <a:pos x="T4" y="T5"/>
                  </a:cxn>
                  <a:cxn ang="0">
                    <a:pos x="T6" y="T7"/>
                  </a:cxn>
                  <a:cxn ang="0">
                    <a:pos x="T8" y="T9"/>
                  </a:cxn>
                  <a:cxn ang="0">
                    <a:pos x="T10" y="T11"/>
                  </a:cxn>
                  <a:cxn ang="0">
                    <a:pos x="T12" y="T13"/>
                  </a:cxn>
                </a:cxnLst>
                <a:rect l="0" t="0" r="r" b="b"/>
                <a:pathLst>
                  <a:path w="35" h="46">
                    <a:moveTo>
                      <a:pt x="0" y="21"/>
                    </a:moveTo>
                    <a:cubicBezTo>
                      <a:pt x="1" y="25"/>
                      <a:pt x="2" y="31"/>
                      <a:pt x="5" y="36"/>
                    </a:cubicBezTo>
                    <a:cubicBezTo>
                      <a:pt x="11" y="46"/>
                      <a:pt x="19" y="46"/>
                      <a:pt x="25" y="35"/>
                    </a:cubicBezTo>
                    <a:cubicBezTo>
                      <a:pt x="27" y="31"/>
                      <a:pt x="30" y="28"/>
                      <a:pt x="32" y="24"/>
                    </a:cubicBezTo>
                    <a:cubicBezTo>
                      <a:pt x="34" y="21"/>
                      <a:pt x="35" y="18"/>
                      <a:pt x="35" y="16"/>
                    </a:cubicBezTo>
                    <a:cubicBezTo>
                      <a:pt x="33" y="7"/>
                      <a:pt x="25" y="0"/>
                      <a:pt x="16" y="1"/>
                    </a:cubicBezTo>
                    <a:cubicBezTo>
                      <a:pt x="7" y="2"/>
                      <a:pt x="0" y="10"/>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30">
                <a:extLst>
                  <a:ext uri="{FF2B5EF4-FFF2-40B4-BE49-F238E27FC236}">
                    <a16:creationId xmlns:a16="http://schemas.microsoft.com/office/drawing/2014/main" id="{E97F8938-F535-469E-B7AA-24A5AC82B35B}"/>
                  </a:ext>
                </a:extLst>
              </p:cNvPr>
              <p:cNvSpPr>
                <a:spLocks/>
              </p:cNvSpPr>
              <p:nvPr/>
            </p:nvSpPr>
            <p:spPr bwMode="auto">
              <a:xfrm>
                <a:off x="-493713" y="2532063"/>
                <a:ext cx="33337" cy="33338"/>
              </a:xfrm>
              <a:custGeom>
                <a:avLst/>
                <a:gdLst>
                  <a:gd name="T0" fmla="*/ 35 w 35"/>
                  <a:gd name="T1" fmla="*/ 18 h 35"/>
                  <a:gd name="T2" fmla="*/ 18 w 35"/>
                  <a:gd name="T3" fmla="*/ 0 h 35"/>
                  <a:gd name="T4" fmla="*/ 0 w 35"/>
                  <a:gd name="T5" fmla="*/ 17 h 35"/>
                  <a:gd name="T6" fmla="*/ 18 w 35"/>
                  <a:gd name="T7" fmla="*/ 35 h 35"/>
                  <a:gd name="T8" fmla="*/ 35 w 35"/>
                  <a:gd name="T9" fmla="*/ 18 h 35"/>
                </a:gdLst>
                <a:ahLst/>
                <a:cxnLst>
                  <a:cxn ang="0">
                    <a:pos x="T0" y="T1"/>
                  </a:cxn>
                  <a:cxn ang="0">
                    <a:pos x="T2" y="T3"/>
                  </a:cxn>
                  <a:cxn ang="0">
                    <a:pos x="T4" y="T5"/>
                  </a:cxn>
                  <a:cxn ang="0">
                    <a:pos x="T6" y="T7"/>
                  </a:cxn>
                  <a:cxn ang="0">
                    <a:pos x="T8" y="T9"/>
                  </a:cxn>
                </a:cxnLst>
                <a:rect l="0" t="0" r="r" b="b"/>
                <a:pathLst>
                  <a:path w="35" h="35">
                    <a:moveTo>
                      <a:pt x="35" y="18"/>
                    </a:moveTo>
                    <a:cubicBezTo>
                      <a:pt x="35" y="8"/>
                      <a:pt x="28" y="1"/>
                      <a:pt x="18" y="0"/>
                    </a:cubicBezTo>
                    <a:cubicBezTo>
                      <a:pt x="9" y="0"/>
                      <a:pt x="1" y="7"/>
                      <a:pt x="0" y="17"/>
                    </a:cubicBezTo>
                    <a:cubicBezTo>
                      <a:pt x="0" y="27"/>
                      <a:pt x="8" y="35"/>
                      <a:pt x="18" y="35"/>
                    </a:cubicBezTo>
                    <a:cubicBezTo>
                      <a:pt x="27" y="35"/>
                      <a:pt x="35" y="27"/>
                      <a:pt x="35"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31">
                <a:extLst>
                  <a:ext uri="{FF2B5EF4-FFF2-40B4-BE49-F238E27FC236}">
                    <a16:creationId xmlns:a16="http://schemas.microsoft.com/office/drawing/2014/main" id="{A81CFBD5-CAFE-4AEB-87AE-8F78FD33DD9B}"/>
                  </a:ext>
                </a:extLst>
              </p:cNvPr>
              <p:cNvSpPr>
                <a:spLocks noEditPoints="1"/>
              </p:cNvSpPr>
              <p:nvPr/>
            </p:nvSpPr>
            <p:spPr bwMode="auto">
              <a:xfrm>
                <a:off x="-815975" y="1830388"/>
                <a:ext cx="692150" cy="949325"/>
              </a:xfrm>
              <a:custGeom>
                <a:avLst/>
                <a:gdLst>
                  <a:gd name="T0" fmla="*/ 35 w 729"/>
                  <a:gd name="T1" fmla="*/ 386 h 1003"/>
                  <a:gd name="T2" fmla="*/ 2 w 729"/>
                  <a:gd name="T3" fmla="*/ 396 h 1003"/>
                  <a:gd name="T4" fmla="*/ 2 w 729"/>
                  <a:gd name="T5" fmla="*/ 330 h 1003"/>
                  <a:gd name="T6" fmla="*/ 329 w 729"/>
                  <a:gd name="T7" fmla="*/ 14 h 1003"/>
                  <a:gd name="T8" fmla="*/ 700 w 729"/>
                  <a:gd name="T9" fmla="*/ 271 h 1003"/>
                  <a:gd name="T10" fmla="*/ 647 w 729"/>
                  <a:gd name="T11" fmla="*/ 569 h 1003"/>
                  <a:gd name="T12" fmla="*/ 586 w 729"/>
                  <a:gd name="T13" fmla="*/ 648 h 1003"/>
                  <a:gd name="T14" fmla="*/ 488 w 729"/>
                  <a:gd name="T15" fmla="*/ 884 h 1003"/>
                  <a:gd name="T16" fmla="*/ 458 w 729"/>
                  <a:gd name="T17" fmla="*/ 928 h 1003"/>
                  <a:gd name="T18" fmla="*/ 453 w 729"/>
                  <a:gd name="T19" fmla="*/ 938 h 1003"/>
                  <a:gd name="T20" fmla="*/ 452 w 729"/>
                  <a:gd name="T21" fmla="*/ 955 h 1003"/>
                  <a:gd name="T22" fmla="*/ 400 w 729"/>
                  <a:gd name="T23" fmla="*/ 1003 h 1003"/>
                  <a:gd name="T24" fmla="*/ 314 w 729"/>
                  <a:gd name="T25" fmla="*/ 1003 h 1003"/>
                  <a:gd name="T26" fmla="*/ 261 w 729"/>
                  <a:gd name="T27" fmla="*/ 951 h 1003"/>
                  <a:gd name="T28" fmla="*/ 261 w 729"/>
                  <a:gd name="T29" fmla="*/ 943 h 1003"/>
                  <a:gd name="T30" fmla="*/ 251 w 729"/>
                  <a:gd name="T31" fmla="*/ 925 h 1003"/>
                  <a:gd name="T32" fmla="*/ 227 w 729"/>
                  <a:gd name="T33" fmla="*/ 888 h 1003"/>
                  <a:gd name="T34" fmla="*/ 180 w 729"/>
                  <a:gd name="T35" fmla="*/ 731 h 1003"/>
                  <a:gd name="T36" fmla="*/ 190 w 729"/>
                  <a:gd name="T37" fmla="*/ 715 h 1003"/>
                  <a:gd name="T38" fmla="*/ 212 w 729"/>
                  <a:gd name="T39" fmla="*/ 712 h 1003"/>
                  <a:gd name="T40" fmla="*/ 254 w 729"/>
                  <a:gd name="T41" fmla="*/ 829 h 1003"/>
                  <a:gd name="T42" fmla="*/ 261 w 729"/>
                  <a:gd name="T43" fmla="*/ 829 h 1003"/>
                  <a:gd name="T44" fmla="*/ 452 w 729"/>
                  <a:gd name="T45" fmla="*/ 829 h 1003"/>
                  <a:gd name="T46" fmla="*/ 465 w 729"/>
                  <a:gd name="T47" fmla="*/ 820 h 1003"/>
                  <a:gd name="T48" fmla="*/ 576 w 729"/>
                  <a:gd name="T49" fmla="*/ 604 h 1003"/>
                  <a:gd name="T50" fmla="*/ 651 w 729"/>
                  <a:gd name="T51" fmla="*/ 493 h 1003"/>
                  <a:gd name="T52" fmla="*/ 462 w 729"/>
                  <a:gd name="T53" fmla="*/ 65 h 1003"/>
                  <a:gd name="T54" fmla="*/ 57 w 729"/>
                  <a:gd name="T55" fmla="*/ 251 h 1003"/>
                  <a:gd name="T56" fmla="*/ 35 w 729"/>
                  <a:gd name="T57" fmla="*/ 374 h 1003"/>
                  <a:gd name="T58" fmla="*/ 35 w 729"/>
                  <a:gd name="T59" fmla="*/ 386 h 1003"/>
                  <a:gd name="T60" fmla="*/ 259 w 729"/>
                  <a:gd name="T61" fmla="*/ 864 h 1003"/>
                  <a:gd name="T62" fmla="*/ 262 w 729"/>
                  <a:gd name="T63" fmla="*/ 882 h 1003"/>
                  <a:gd name="T64" fmla="*/ 280 w 729"/>
                  <a:gd name="T65" fmla="*/ 898 h 1003"/>
                  <a:gd name="T66" fmla="*/ 434 w 729"/>
                  <a:gd name="T67" fmla="*/ 898 h 1003"/>
                  <a:gd name="T68" fmla="*/ 451 w 729"/>
                  <a:gd name="T69" fmla="*/ 887 h 1003"/>
                  <a:gd name="T70" fmla="*/ 455 w 729"/>
                  <a:gd name="T71" fmla="*/ 864 h 1003"/>
                  <a:gd name="T72" fmla="*/ 259 w 729"/>
                  <a:gd name="T73" fmla="*/ 864 h 1003"/>
                  <a:gd name="T74" fmla="*/ 296 w 729"/>
                  <a:gd name="T75" fmla="*/ 934 h 1003"/>
                  <a:gd name="T76" fmla="*/ 296 w 729"/>
                  <a:gd name="T77" fmla="*/ 950 h 1003"/>
                  <a:gd name="T78" fmla="*/ 314 w 729"/>
                  <a:gd name="T79" fmla="*/ 968 h 1003"/>
                  <a:gd name="T80" fmla="*/ 399 w 729"/>
                  <a:gd name="T81" fmla="*/ 968 h 1003"/>
                  <a:gd name="T82" fmla="*/ 417 w 729"/>
                  <a:gd name="T83" fmla="*/ 950 h 1003"/>
                  <a:gd name="T84" fmla="*/ 417 w 729"/>
                  <a:gd name="T85" fmla="*/ 934 h 1003"/>
                  <a:gd name="T86" fmla="*/ 296 w 729"/>
                  <a:gd name="T87" fmla="*/ 934 h 10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29" h="1003">
                    <a:moveTo>
                      <a:pt x="35" y="386"/>
                    </a:moveTo>
                    <a:cubicBezTo>
                      <a:pt x="24" y="389"/>
                      <a:pt x="14" y="392"/>
                      <a:pt x="2" y="396"/>
                    </a:cubicBezTo>
                    <a:cubicBezTo>
                      <a:pt x="2" y="373"/>
                      <a:pt x="0" y="351"/>
                      <a:pt x="2" y="330"/>
                    </a:cubicBezTo>
                    <a:cubicBezTo>
                      <a:pt x="20" y="159"/>
                      <a:pt x="156" y="28"/>
                      <a:pt x="329" y="14"/>
                    </a:cubicBezTo>
                    <a:cubicBezTo>
                      <a:pt x="497" y="0"/>
                      <a:pt x="655" y="108"/>
                      <a:pt x="700" y="271"/>
                    </a:cubicBezTo>
                    <a:cubicBezTo>
                      <a:pt x="729" y="378"/>
                      <a:pt x="711" y="478"/>
                      <a:pt x="647" y="569"/>
                    </a:cubicBezTo>
                    <a:cubicBezTo>
                      <a:pt x="628" y="596"/>
                      <a:pt x="607" y="622"/>
                      <a:pt x="586" y="648"/>
                    </a:cubicBezTo>
                    <a:cubicBezTo>
                      <a:pt x="530" y="717"/>
                      <a:pt x="501" y="797"/>
                      <a:pt x="488" y="884"/>
                    </a:cubicBezTo>
                    <a:cubicBezTo>
                      <a:pt x="485" y="904"/>
                      <a:pt x="476" y="918"/>
                      <a:pt x="458" y="928"/>
                    </a:cubicBezTo>
                    <a:cubicBezTo>
                      <a:pt x="455" y="930"/>
                      <a:pt x="453" y="934"/>
                      <a:pt x="453" y="938"/>
                    </a:cubicBezTo>
                    <a:cubicBezTo>
                      <a:pt x="452" y="943"/>
                      <a:pt x="453" y="949"/>
                      <a:pt x="452" y="955"/>
                    </a:cubicBezTo>
                    <a:cubicBezTo>
                      <a:pt x="449" y="982"/>
                      <a:pt x="428" y="1002"/>
                      <a:pt x="400" y="1003"/>
                    </a:cubicBezTo>
                    <a:cubicBezTo>
                      <a:pt x="371" y="1003"/>
                      <a:pt x="342" y="1003"/>
                      <a:pt x="314" y="1003"/>
                    </a:cubicBezTo>
                    <a:cubicBezTo>
                      <a:pt x="284" y="1002"/>
                      <a:pt x="262" y="981"/>
                      <a:pt x="261" y="951"/>
                    </a:cubicBezTo>
                    <a:cubicBezTo>
                      <a:pt x="261" y="949"/>
                      <a:pt x="261" y="946"/>
                      <a:pt x="261" y="943"/>
                    </a:cubicBezTo>
                    <a:cubicBezTo>
                      <a:pt x="262" y="935"/>
                      <a:pt x="260" y="929"/>
                      <a:pt x="251" y="925"/>
                    </a:cubicBezTo>
                    <a:cubicBezTo>
                      <a:pt x="237" y="917"/>
                      <a:pt x="229" y="904"/>
                      <a:pt x="227" y="888"/>
                    </a:cubicBezTo>
                    <a:cubicBezTo>
                      <a:pt x="220" y="833"/>
                      <a:pt x="203" y="781"/>
                      <a:pt x="180" y="731"/>
                    </a:cubicBezTo>
                    <a:cubicBezTo>
                      <a:pt x="174" y="719"/>
                      <a:pt x="175" y="717"/>
                      <a:pt x="190" y="715"/>
                    </a:cubicBezTo>
                    <a:cubicBezTo>
                      <a:pt x="196" y="715"/>
                      <a:pt x="202" y="714"/>
                      <a:pt x="212" y="712"/>
                    </a:cubicBezTo>
                    <a:cubicBezTo>
                      <a:pt x="226" y="750"/>
                      <a:pt x="240" y="789"/>
                      <a:pt x="254" y="829"/>
                    </a:cubicBezTo>
                    <a:cubicBezTo>
                      <a:pt x="255" y="829"/>
                      <a:pt x="258" y="829"/>
                      <a:pt x="261" y="829"/>
                    </a:cubicBezTo>
                    <a:cubicBezTo>
                      <a:pt x="325" y="829"/>
                      <a:pt x="389" y="829"/>
                      <a:pt x="452" y="829"/>
                    </a:cubicBezTo>
                    <a:cubicBezTo>
                      <a:pt x="460" y="829"/>
                      <a:pt x="463" y="827"/>
                      <a:pt x="465" y="820"/>
                    </a:cubicBezTo>
                    <a:cubicBezTo>
                      <a:pt x="484" y="739"/>
                      <a:pt x="522" y="667"/>
                      <a:pt x="576" y="604"/>
                    </a:cubicBezTo>
                    <a:cubicBezTo>
                      <a:pt x="605" y="570"/>
                      <a:pt x="632" y="534"/>
                      <a:pt x="651" y="493"/>
                    </a:cubicBezTo>
                    <a:cubicBezTo>
                      <a:pt x="726" y="323"/>
                      <a:pt x="639" y="125"/>
                      <a:pt x="462" y="65"/>
                    </a:cubicBezTo>
                    <a:cubicBezTo>
                      <a:pt x="297" y="10"/>
                      <a:pt x="122" y="90"/>
                      <a:pt x="57" y="251"/>
                    </a:cubicBezTo>
                    <a:cubicBezTo>
                      <a:pt x="41" y="290"/>
                      <a:pt x="34" y="331"/>
                      <a:pt x="35" y="374"/>
                    </a:cubicBezTo>
                    <a:cubicBezTo>
                      <a:pt x="36" y="378"/>
                      <a:pt x="35" y="382"/>
                      <a:pt x="35" y="386"/>
                    </a:cubicBezTo>
                    <a:close/>
                    <a:moveTo>
                      <a:pt x="259" y="864"/>
                    </a:moveTo>
                    <a:cubicBezTo>
                      <a:pt x="260" y="871"/>
                      <a:pt x="261" y="877"/>
                      <a:pt x="262" y="882"/>
                    </a:cubicBezTo>
                    <a:cubicBezTo>
                      <a:pt x="263" y="893"/>
                      <a:pt x="270" y="898"/>
                      <a:pt x="280" y="898"/>
                    </a:cubicBezTo>
                    <a:cubicBezTo>
                      <a:pt x="332" y="898"/>
                      <a:pt x="383" y="899"/>
                      <a:pt x="434" y="898"/>
                    </a:cubicBezTo>
                    <a:cubicBezTo>
                      <a:pt x="440" y="898"/>
                      <a:pt x="448" y="892"/>
                      <a:pt x="451" y="887"/>
                    </a:cubicBezTo>
                    <a:cubicBezTo>
                      <a:pt x="454" y="881"/>
                      <a:pt x="454" y="872"/>
                      <a:pt x="455" y="864"/>
                    </a:cubicBezTo>
                    <a:cubicBezTo>
                      <a:pt x="389" y="864"/>
                      <a:pt x="325" y="864"/>
                      <a:pt x="259" y="864"/>
                    </a:cubicBezTo>
                    <a:close/>
                    <a:moveTo>
                      <a:pt x="296" y="934"/>
                    </a:moveTo>
                    <a:cubicBezTo>
                      <a:pt x="296" y="940"/>
                      <a:pt x="296" y="945"/>
                      <a:pt x="296" y="950"/>
                    </a:cubicBezTo>
                    <a:cubicBezTo>
                      <a:pt x="297" y="961"/>
                      <a:pt x="303" y="968"/>
                      <a:pt x="314" y="968"/>
                    </a:cubicBezTo>
                    <a:cubicBezTo>
                      <a:pt x="342" y="968"/>
                      <a:pt x="371" y="968"/>
                      <a:pt x="399" y="968"/>
                    </a:cubicBezTo>
                    <a:cubicBezTo>
                      <a:pt x="410" y="968"/>
                      <a:pt x="417" y="961"/>
                      <a:pt x="417" y="950"/>
                    </a:cubicBezTo>
                    <a:cubicBezTo>
                      <a:pt x="418" y="945"/>
                      <a:pt x="417" y="939"/>
                      <a:pt x="417" y="934"/>
                    </a:cubicBezTo>
                    <a:cubicBezTo>
                      <a:pt x="376" y="934"/>
                      <a:pt x="337" y="934"/>
                      <a:pt x="296" y="9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2">
                <a:extLst>
                  <a:ext uri="{FF2B5EF4-FFF2-40B4-BE49-F238E27FC236}">
                    <a16:creationId xmlns:a16="http://schemas.microsoft.com/office/drawing/2014/main" id="{D3D4F61E-72EF-493D-B0FA-B75EAE50B3FF}"/>
                  </a:ext>
                </a:extLst>
              </p:cNvPr>
              <p:cNvSpPr>
                <a:spLocks noEditPoints="1"/>
              </p:cNvSpPr>
              <p:nvPr/>
            </p:nvSpPr>
            <p:spPr bwMode="auto">
              <a:xfrm>
                <a:off x="-868363" y="2190750"/>
                <a:ext cx="320675" cy="319088"/>
              </a:xfrm>
              <a:custGeom>
                <a:avLst/>
                <a:gdLst>
                  <a:gd name="T0" fmla="*/ 222 w 337"/>
                  <a:gd name="T1" fmla="*/ 42 h 337"/>
                  <a:gd name="T2" fmla="*/ 291 w 337"/>
                  <a:gd name="T3" fmla="*/ 73 h 337"/>
                  <a:gd name="T4" fmla="*/ 297 w 337"/>
                  <a:gd name="T5" fmla="*/ 110 h 337"/>
                  <a:gd name="T6" fmla="*/ 299 w 337"/>
                  <a:gd name="T7" fmla="*/ 119 h 337"/>
                  <a:gd name="T8" fmla="*/ 296 w 337"/>
                  <a:gd name="T9" fmla="*/ 222 h 337"/>
                  <a:gd name="T10" fmla="*/ 222 w 337"/>
                  <a:gd name="T11" fmla="*/ 296 h 337"/>
                  <a:gd name="T12" fmla="*/ 116 w 337"/>
                  <a:gd name="T13" fmla="*/ 297 h 337"/>
                  <a:gd name="T14" fmla="*/ 41 w 337"/>
                  <a:gd name="T15" fmla="*/ 222 h 337"/>
                  <a:gd name="T16" fmla="*/ 41 w 337"/>
                  <a:gd name="T17" fmla="*/ 117 h 337"/>
                  <a:gd name="T18" fmla="*/ 115 w 337"/>
                  <a:gd name="T19" fmla="*/ 43 h 337"/>
                  <a:gd name="T20" fmla="*/ 222 w 337"/>
                  <a:gd name="T21" fmla="*/ 42 h 337"/>
                  <a:gd name="T22" fmla="*/ 118 w 337"/>
                  <a:gd name="T23" fmla="*/ 89 h 337"/>
                  <a:gd name="T24" fmla="*/ 84 w 337"/>
                  <a:gd name="T25" fmla="*/ 81 h 337"/>
                  <a:gd name="T26" fmla="*/ 88 w 337"/>
                  <a:gd name="T27" fmla="*/ 118 h 337"/>
                  <a:gd name="T28" fmla="*/ 79 w 337"/>
                  <a:gd name="T29" fmla="*/ 139 h 337"/>
                  <a:gd name="T30" fmla="*/ 65 w 337"/>
                  <a:gd name="T31" fmla="*/ 149 h 337"/>
                  <a:gd name="T32" fmla="*/ 50 w 337"/>
                  <a:gd name="T33" fmla="*/ 154 h 337"/>
                  <a:gd name="T34" fmla="*/ 49 w 337"/>
                  <a:gd name="T35" fmla="*/ 182 h 337"/>
                  <a:gd name="T36" fmla="*/ 66 w 337"/>
                  <a:gd name="T37" fmla="*/ 189 h 337"/>
                  <a:gd name="T38" fmla="*/ 76 w 337"/>
                  <a:gd name="T39" fmla="*/ 193 h 337"/>
                  <a:gd name="T40" fmla="*/ 88 w 337"/>
                  <a:gd name="T41" fmla="*/ 221 h 337"/>
                  <a:gd name="T42" fmla="*/ 79 w 337"/>
                  <a:gd name="T43" fmla="*/ 230 h 337"/>
                  <a:gd name="T44" fmla="*/ 76 w 337"/>
                  <a:gd name="T45" fmla="*/ 248 h 337"/>
                  <a:gd name="T46" fmla="*/ 100 w 337"/>
                  <a:gd name="T47" fmla="*/ 264 h 337"/>
                  <a:gd name="T48" fmla="*/ 105 w 337"/>
                  <a:gd name="T49" fmla="*/ 260 h 337"/>
                  <a:gd name="T50" fmla="*/ 132 w 337"/>
                  <a:gd name="T51" fmla="*/ 256 h 337"/>
                  <a:gd name="T52" fmla="*/ 139 w 337"/>
                  <a:gd name="T53" fmla="*/ 259 h 337"/>
                  <a:gd name="T54" fmla="*/ 148 w 337"/>
                  <a:gd name="T55" fmla="*/ 271 h 337"/>
                  <a:gd name="T56" fmla="*/ 154 w 337"/>
                  <a:gd name="T57" fmla="*/ 288 h 337"/>
                  <a:gd name="T58" fmla="*/ 181 w 337"/>
                  <a:gd name="T59" fmla="*/ 289 h 337"/>
                  <a:gd name="T60" fmla="*/ 189 w 337"/>
                  <a:gd name="T61" fmla="*/ 270 h 337"/>
                  <a:gd name="T62" fmla="*/ 193 w 337"/>
                  <a:gd name="T63" fmla="*/ 261 h 337"/>
                  <a:gd name="T64" fmla="*/ 221 w 337"/>
                  <a:gd name="T65" fmla="*/ 249 h 337"/>
                  <a:gd name="T66" fmla="*/ 230 w 337"/>
                  <a:gd name="T67" fmla="*/ 259 h 337"/>
                  <a:gd name="T68" fmla="*/ 241 w 337"/>
                  <a:gd name="T69" fmla="*/ 263 h 337"/>
                  <a:gd name="T70" fmla="*/ 262 w 337"/>
                  <a:gd name="T71" fmla="*/ 244 h 337"/>
                  <a:gd name="T72" fmla="*/ 255 w 337"/>
                  <a:gd name="T73" fmla="*/ 227 h 337"/>
                  <a:gd name="T74" fmla="*/ 250 w 337"/>
                  <a:gd name="T75" fmla="*/ 217 h 337"/>
                  <a:gd name="T76" fmla="*/ 262 w 337"/>
                  <a:gd name="T77" fmla="*/ 189 h 337"/>
                  <a:gd name="T78" fmla="*/ 274 w 337"/>
                  <a:gd name="T79" fmla="*/ 189 h 337"/>
                  <a:gd name="T80" fmla="*/ 289 w 337"/>
                  <a:gd name="T81" fmla="*/ 179 h 337"/>
                  <a:gd name="T82" fmla="*/ 283 w 337"/>
                  <a:gd name="T83" fmla="*/ 151 h 337"/>
                  <a:gd name="T84" fmla="*/ 278 w 337"/>
                  <a:gd name="T85" fmla="*/ 149 h 337"/>
                  <a:gd name="T86" fmla="*/ 255 w 337"/>
                  <a:gd name="T87" fmla="*/ 132 h 337"/>
                  <a:gd name="T88" fmla="*/ 253 w 337"/>
                  <a:gd name="T89" fmla="*/ 128 h 337"/>
                  <a:gd name="T90" fmla="*/ 256 w 337"/>
                  <a:gd name="T91" fmla="*/ 110 h 337"/>
                  <a:gd name="T92" fmla="*/ 257 w 337"/>
                  <a:gd name="T93" fmla="*/ 86 h 337"/>
                  <a:gd name="T94" fmla="*/ 224 w 337"/>
                  <a:gd name="T95" fmla="*/ 85 h 337"/>
                  <a:gd name="T96" fmla="*/ 220 w 337"/>
                  <a:gd name="T97" fmla="*/ 89 h 337"/>
                  <a:gd name="T98" fmla="*/ 199 w 337"/>
                  <a:gd name="T99" fmla="*/ 80 h 337"/>
                  <a:gd name="T100" fmla="*/ 189 w 337"/>
                  <a:gd name="T101" fmla="*/ 66 h 337"/>
                  <a:gd name="T102" fmla="*/ 171 w 337"/>
                  <a:gd name="T103" fmla="*/ 48 h 337"/>
                  <a:gd name="T104" fmla="*/ 161 w 337"/>
                  <a:gd name="T105" fmla="*/ 48 h 337"/>
                  <a:gd name="T106" fmla="*/ 149 w 337"/>
                  <a:gd name="T107" fmla="*/ 59 h 337"/>
                  <a:gd name="T108" fmla="*/ 128 w 337"/>
                  <a:gd name="T109" fmla="*/ 84 h 337"/>
                  <a:gd name="T110" fmla="*/ 118 w 337"/>
                  <a:gd name="T111" fmla="*/ 89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37" h="337">
                    <a:moveTo>
                      <a:pt x="222" y="42"/>
                    </a:moveTo>
                    <a:cubicBezTo>
                      <a:pt x="253" y="32"/>
                      <a:pt x="274" y="49"/>
                      <a:pt x="291" y="73"/>
                    </a:cubicBezTo>
                    <a:cubicBezTo>
                      <a:pt x="298" y="84"/>
                      <a:pt x="300" y="97"/>
                      <a:pt x="297" y="110"/>
                    </a:cubicBezTo>
                    <a:cubicBezTo>
                      <a:pt x="296" y="113"/>
                      <a:pt x="297" y="117"/>
                      <a:pt x="299" y="119"/>
                    </a:cubicBezTo>
                    <a:cubicBezTo>
                      <a:pt x="337" y="149"/>
                      <a:pt x="335" y="195"/>
                      <a:pt x="296" y="222"/>
                    </a:cubicBezTo>
                    <a:cubicBezTo>
                      <a:pt x="311" y="265"/>
                      <a:pt x="261" y="312"/>
                      <a:pt x="222" y="296"/>
                    </a:cubicBezTo>
                    <a:cubicBezTo>
                      <a:pt x="189" y="337"/>
                      <a:pt x="141" y="337"/>
                      <a:pt x="116" y="297"/>
                    </a:cubicBezTo>
                    <a:cubicBezTo>
                      <a:pt x="62" y="301"/>
                      <a:pt x="33" y="272"/>
                      <a:pt x="41" y="222"/>
                    </a:cubicBezTo>
                    <a:cubicBezTo>
                      <a:pt x="0" y="203"/>
                      <a:pt x="2" y="134"/>
                      <a:pt x="41" y="117"/>
                    </a:cubicBezTo>
                    <a:cubicBezTo>
                      <a:pt x="25" y="72"/>
                      <a:pt x="80" y="26"/>
                      <a:pt x="115" y="43"/>
                    </a:cubicBezTo>
                    <a:cubicBezTo>
                      <a:pt x="145" y="1"/>
                      <a:pt x="190" y="0"/>
                      <a:pt x="222" y="42"/>
                    </a:cubicBezTo>
                    <a:close/>
                    <a:moveTo>
                      <a:pt x="118" y="89"/>
                    </a:moveTo>
                    <a:cubicBezTo>
                      <a:pt x="95" y="72"/>
                      <a:pt x="94" y="72"/>
                      <a:pt x="84" y="81"/>
                    </a:cubicBezTo>
                    <a:cubicBezTo>
                      <a:pt x="70" y="96"/>
                      <a:pt x="70" y="96"/>
                      <a:pt x="88" y="118"/>
                    </a:cubicBezTo>
                    <a:cubicBezTo>
                      <a:pt x="85" y="125"/>
                      <a:pt x="81" y="132"/>
                      <a:pt x="79" y="139"/>
                    </a:cubicBezTo>
                    <a:cubicBezTo>
                      <a:pt x="77" y="147"/>
                      <a:pt x="73" y="149"/>
                      <a:pt x="65" y="149"/>
                    </a:cubicBezTo>
                    <a:cubicBezTo>
                      <a:pt x="60" y="149"/>
                      <a:pt x="51" y="151"/>
                      <a:pt x="50" y="154"/>
                    </a:cubicBezTo>
                    <a:cubicBezTo>
                      <a:pt x="48" y="163"/>
                      <a:pt x="47" y="173"/>
                      <a:pt x="49" y="182"/>
                    </a:cubicBezTo>
                    <a:cubicBezTo>
                      <a:pt x="51" y="190"/>
                      <a:pt x="60" y="189"/>
                      <a:pt x="66" y="189"/>
                    </a:cubicBezTo>
                    <a:cubicBezTo>
                      <a:pt x="70" y="190"/>
                      <a:pt x="75" y="191"/>
                      <a:pt x="76" y="193"/>
                    </a:cubicBezTo>
                    <a:cubicBezTo>
                      <a:pt x="81" y="202"/>
                      <a:pt x="84" y="211"/>
                      <a:pt x="88" y="221"/>
                    </a:cubicBezTo>
                    <a:cubicBezTo>
                      <a:pt x="85" y="224"/>
                      <a:pt x="82" y="227"/>
                      <a:pt x="79" y="230"/>
                    </a:cubicBezTo>
                    <a:cubicBezTo>
                      <a:pt x="73" y="235"/>
                      <a:pt x="71" y="241"/>
                      <a:pt x="76" y="248"/>
                    </a:cubicBezTo>
                    <a:cubicBezTo>
                      <a:pt x="82" y="255"/>
                      <a:pt x="87" y="265"/>
                      <a:pt x="100" y="264"/>
                    </a:cubicBezTo>
                    <a:cubicBezTo>
                      <a:pt x="102" y="263"/>
                      <a:pt x="104" y="262"/>
                      <a:pt x="105" y="260"/>
                    </a:cubicBezTo>
                    <a:cubicBezTo>
                      <a:pt x="113" y="249"/>
                      <a:pt x="122" y="249"/>
                      <a:pt x="132" y="256"/>
                    </a:cubicBezTo>
                    <a:cubicBezTo>
                      <a:pt x="134" y="258"/>
                      <a:pt x="137" y="258"/>
                      <a:pt x="139" y="259"/>
                    </a:cubicBezTo>
                    <a:cubicBezTo>
                      <a:pt x="146" y="260"/>
                      <a:pt x="148" y="264"/>
                      <a:pt x="148" y="271"/>
                    </a:cubicBezTo>
                    <a:cubicBezTo>
                      <a:pt x="148" y="277"/>
                      <a:pt x="151" y="286"/>
                      <a:pt x="154" y="288"/>
                    </a:cubicBezTo>
                    <a:cubicBezTo>
                      <a:pt x="163" y="290"/>
                      <a:pt x="173" y="290"/>
                      <a:pt x="181" y="289"/>
                    </a:cubicBezTo>
                    <a:cubicBezTo>
                      <a:pt x="190" y="287"/>
                      <a:pt x="188" y="277"/>
                      <a:pt x="189" y="270"/>
                    </a:cubicBezTo>
                    <a:cubicBezTo>
                      <a:pt x="189" y="267"/>
                      <a:pt x="190" y="262"/>
                      <a:pt x="193" y="261"/>
                    </a:cubicBezTo>
                    <a:cubicBezTo>
                      <a:pt x="201" y="256"/>
                      <a:pt x="211" y="253"/>
                      <a:pt x="221" y="249"/>
                    </a:cubicBezTo>
                    <a:cubicBezTo>
                      <a:pt x="224" y="252"/>
                      <a:pt x="226" y="256"/>
                      <a:pt x="230" y="259"/>
                    </a:cubicBezTo>
                    <a:cubicBezTo>
                      <a:pt x="233" y="261"/>
                      <a:pt x="239" y="265"/>
                      <a:pt x="241" y="263"/>
                    </a:cubicBezTo>
                    <a:cubicBezTo>
                      <a:pt x="249" y="258"/>
                      <a:pt x="257" y="252"/>
                      <a:pt x="262" y="244"/>
                    </a:cubicBezTo>
                    <a:cubicBezTo>
                      <a:pt x="267" y="237"/>
                      <a:pt x="259" y="232"/>
                      <a:pt x="255" y="227"/>
                    </a:cubicBezTo>
                    <a:cubicBezTo>
                      <a:pt x="252" y="224"/>
                      <a:pt x="249" y="220"/>
                      <a:pt x="250" y="217"/>
                    </a:cubicBezTo>
                    <a:cubicBezTo>
                      <a:pt x="253" y="208"/>
                      <a:pt x="258" y="199"/>
                      <a:pt x="262" y="189"/>
                    </a:cubicBezTo>
                    <a:cubicBezTo>
                      <a:pt x="266" y="189"/>
                      <a:pt x="270" y="189"/>
                      <a:pt x="274" y="189"/>
                    </a:cubicBezTo>
                    <a:cubicBezTo>
                      <a:pt x="282" y="190"/>
                      <a:pt x="288" y="187"/>
                      <a:pt x="289" y="179"/>
                    </a:cubicBezTo>
                    <a:cubicBezTo>
                      <a:pt x="290" y="169"/>
                      <a:pt x="293" y="158"/>
                      <a:pt x="283" y="151"/>
                    </a:cubicBezTo>
                    <a:cubicBezTo>
                      <a:pt x="282" y="150"/>
                      <a:pt x="280" y="149"/>
                      <a:pt x="278" y="149"/>
                    </a:cubicBezTo>
                    <a:cubicBezTo>
                      <a:pt x="264" y="152"/>
                      <a:pt x="258" y="144"/>
                      <a:pt x="255" y="132"/>
                    </a:cubicBezTo>
                    <a:cubicBezTo>
                      <a:pt x="255" y="130"/>
                      <a:pt x="254" y="129"/>
                      <a:pt x="253" y="128"/>
                    </a:cubicBezTo>
                    <a:cubicBezTo>
                      <a:pt x="247" y="121"/>
                      <a:pt x="250" y="115"/>
                      <a:pt x="256" y="110"/>
                    </a:cubicBezTo>
                    <a:cubicBezTo>
                      <a:pt x="266" y="101"/>
                      <a:pt x="265" y="95"/>
                      <a:pt x="257" y="86"/>
                    </a:cubicBezTo>
                    <a:cubicBezTo>
                      <a:pt x="242" y="70"/>
                      <a:pt x="240" y="70"/>
                      <a:pt x="224" y="85"/>
                    </a:cubicBezTo>
                    <a:cubicBezTo>
                      <a:pt x="223" y="86"/>
                      <a:pt x="221" y="88"/>
                      <a:pt x="220" y="89"/>
                    </a:cubicBezTo>
                    <a:cubicBezTo>
                      <a:pt x="213" y="86"/>
                      <a:pt x="206" y="81"/>
                      <a:pt x="199" y="80"/>
                    </a:cubicBezTo>
                    <a:cubicBezTo>
                      <a:pt x="190" y="78"/>
                      <a:pt x="188" y="74"/>
                      <a:pt x="189" y="66"/>
                    </a:cubicBezTo>
                    <a:cubicBezTo>
                      <a:pt x="189" y="52"/>
                      <a:pt x="185" y="48"/>
                      <a:pt x="171" y="48"/>
                    </a:cubicBezTo>
                    <a:cubicBezTo>
                      <a:pt x="167" y="48"/>
                      <a:pt x="163" y="47"/>
                      <a:pt x="161" y="48"/>
                    </a:cubicBezTo>
                    <a:cubicBezTo>
                      <a:pt x="156" y="51"/>
                      <a:pt x="148" y="56"/>
                      <a:pt x="149" y="59"/>
                    </a:cubicBezTo>
                    <a:cubicBezTo>
                      <a:pt x="151" y="76"/>
                      <a:pt x="141" y="80"/>
                      <a:pt x="128" y="84"/>
                    </a:cubicBezTo>
                    <a:cubicBezTo>
                      <a:pt x="124" y="85"/>
                      <a:pt x="122" y="87"/>
                      <a:pt x="118" y="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33">
                <a:extLst>
                  <a:ext uri="{FF2B5EF4-FFF2-40B4-BE49-F238E27FC236}">
                    <a16:creationId xmlns:a16="http://schemas.microsoft.com/office/drawing/2014/main" id="{0B2B2CF4-2BD9-4505-8421-E0FF87B815D6}"/>
                  </a:ext>
                </a:extLst>
              </p:cNvPr>
              <p:cNvSpPr>
                <a:spLocks/>
              </p:cNvSpPr>
              <p:nvPr/>
            </p:nvSpPr>
            <p:spPr bwMode="auto">
              <a:xfrm>
                <a:off x="-611188" y="2009775"/>
                <a:ext cx="284162" cy="490538"/>
              </a:xfrm>
              <a:custGeom>
                <a:avLst/>
                <a:gdLst>
                  <a:gd name="T0" fmla="*/ 124 w 300"/>
                  <a:gd name="T1" fmla="*/ 443 h 518"/>
                  <a:gd name="T2" fmla="*/ 124 w 300"/>
                  <a:gd name="T3" fmla="*/ 384 h 518"/>
                  <a:gd name="T4" fmla="*/ 180 w 300"/>
                  <a:gd name="T5" fmla="*/ 290 h 518"/>
                  <a:gd name="T6" fmla="*/ 227 w 300"/>
                  <a:gd name="T7" fmla="*/ 250 h 518"/>
                  <a:gd name="T8" fmla="*/ 256 w 300"/>
                  <a:gd name="T9" fmla="*/ 127 h 518"/>
                  <a:gd name="T10" fmla="*/ 156 w 300"/>
                  <a:gd name="T11" fmla="*/ 50 h 518"/>
                  <a:gd name="T12" fmla="*/ 39 w 300"/>
                  <a:gd name="T13" fmla="*/ 108 h 518"/>
                  <a:gd name="T14" fmla="*/ 12 w 300"/>
                  <a:gd name="T15" fmla="*/ 122 h 518"/>
                  <a:gd name="T16" fmla="*/ 9 w 300"/>
                  <a:gd name="T17" fmla="*/ 90 h 518"/>
                  <a:gd name="T18" fmla="*/ 185 w 300"/>
                  <a:gd name="T19" fmla="*/ 19 h 518"/>
                  <a:gd name="T20" fmla="*/ 298 w 300"/>
                  <a:gd name="T21" fmla="*/ 169 h 518"/>
                  <a:gd name="T22" fmla="*/ 224 w 300"/>
                  <a:gd name="T23" fmla="*/ 300 h 518"/>
                  <a:gd name="T24" fmla="*/ 175 w 300"/>
                  <a:gd name="T25" fmla="*/ 347 h 518"/>
                  <a:gd name="T26" fmla="*/ 158 w 300"/>
                  <a:gd name="T27" fmla="*/ 400 h 518"/>
                  <a:gd name="T28" fmla="*/ 158 w 300"/>
                  <a:gd name="T29" fmla="*/ 499 h 518"/>
                  <a:gd name="T30" fmla="*/ 140 w 300"/>
                  <a:gd name="T31" fmla="*/ 517 h 518"/>
                  <a:gd name="T32" fmla="*/ 123 w 300"/>
                  <a:gd name="T33" fmla="*/ 500 h 518"/>
                  <a:gd name="T34" fmla="*/ 123 w 300"/>
                  <a:gd name="T35" fmla="*/ 492 h 518"/>
                  <a:gd name="T36" fmla="*/ 123 w 300"/>
                  <a:gd name="T37" fmla="*/ 443 h 518"/>
                  <a:gd name="T38" fmla="*/ 124 w 300"/>
                  <a:gd name="T39" fmla="*/ 443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0" h="518">
                    <a:moveTo>
                      <a:pt x="124" y="443"/>
                    </a:moveTo>
                    <a:cubicBezTo>
                      <a:pt x="124" y="424"/>
                      <a:pt x="122" y="404"/>
                      <a:pt x="124" y="384"/>
                    </a:cubicBezTo>
                    <a:cubicBezTo>
                      <a:pt x="127" y="344"/>
                      <a:pt x="151" y="315"/>
                      <a:pt x="180" y="290"/>
                    </a:cubicBezTo>
                    <a:cubicBezTo>
                      <a:pt x="196" y="277"/>
                      <a:pt x="213" y="265"/>
                      <a:pt x="227" y="250"/>
                    </a:cubicBezTo>
                    <a:cubicBezTo>
                      <a:pt x="260" y="215"/>
                      <a:pt x="273" y="174"/>
                      <a:pt x="256" y="127"/>
                    </a:cubicBezTo>
                    <a:cubicBezTo>
                      <a:pt x="239" y="81"/>
                      <a:pt x="204" y="54"/>
                      <a:pt x="156" y="50"/>
                    </a:cubicBezTo>
                    <a:cubicBezTo>
                      <a:pt x="106" y="45"/>
                      <a:pt x="66" y="65"/>
                      <a:pt x="39" y="108"/>
                    </a:cubicBezTo>
                    <a:cubicBezTo>
                      <a:pt x="30" y="124"/>
                      <a:pt x="22" y="128"/>
                      <a:pt x="12" y="122"/>
                    </a:cubicBezTo>
                    <a:cubicBezTo>
                      <a:pt x="1" y="116"/>
                      <a:pt x="0" y="106"/>
                      <a:pt x="9" y="90"/>
                    </a:cubicBezTo>
                    <a:cubicBezTo>
                      <a:pt x="44" y="30"/>
                      <a:pt x="119" y="0"/>
                      <a:pt x="185" y="19"/>
                    </a:cubicBezTo>
                    <a:cubicBezTo>
                      <a:pt x="254" y="39"/>
                      <a:pt x="300" y="100"/>
                      <a:pt x="298" y="169"/>
                    </a:cubicBezTo>
                    <a:cubicBezTo>
                      <a:pt x="296" y="225"/>
                      <a:pt x="267" y="267"/>
                      <a:pt x="224" y="300"/>
                    </a:cubicBezTo>
                    <a:cubicBezTo>
                      <a:pt x="206" y="314"/>
                      <a:pt x="190" y="330"/>
                      <a:pt x="175" y="347"/>
                    </a:cubicBezTo>
                    <a:cubicBezTo>
                      <a:pt x="162" y="362"/>
                      <a:pt x="158" y="380"/>
                      <a:pt x="158" y="400"/>
                    </a:cubicBezTo>
                    <a:cubicBezTo>
                      <a:pt x="158" y="433"/>
                      <a:pt x="158" y="466"/>
                      <a:pt x="158" y="499"/>
                    </a:cubicBezTo>
                    <a:cubicBezTo>
                      <a:pt x="157" y="510"/>
                      <a:pt x="150" y="518"/>
                      <a:pt x="140" y="517"/>
                    </a:cubicBezTo>
                    <a:cubicBezTo>
                      <a:pt x="131" y="517"/>
                      <a:pt x="124" y="510"/>
                      <a:pt x="123" y="500"/>
                    </a:cubicBezTo>
                    <a:cubicBezTo>
                      <a:pt x="123" y="497"/>
                      <a:pt x="123" y="495"/>
                      <a:pt x="123" y="492"/>
                    </a:cubicBezTo>
                    <a:cubicBezTo>
                      <a:pt x="123" y="476"/>
                      <a:pt x="123" y="460"/>
                      <a:pt x="123" y="443"/>
                    </a:cubicBezTo>
                    <a:cubicBezTo>
                      <a:pt x="123" y="443"/>
                      <a:pt x="123" y="443"/>
                      <a:pt x="124" y="4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34">
                <a:extLst>
                  <a:ext uri="{FF2B5EF4-FFF2-40B4-BE49-F238E27FC236}">
                    <a16:creationId xmlns:a16="http://schemas.microsoft.com/office/drawing/2014/main" id="{3E56931D-77F1-4D6D-8AC7-C963B3361C29}"/>
                  </a:ext>
                </a:extLst>
              </p:cNvPr>
              <p:cNvSpPr>
                <a:spLocks/>
              </p:cNvSpPr>
              <p:nvPr/>
            </p:nvSpPr>
            <p:spPr bwMode="auto">
              <a:xfrm>
                <a:off x="-196850" y="2452688"/>
                <a:ext cx="39687" cy="38100"/>
              </a:xfrm>
              <a:custGeom>
                <a:avLst/>
                <a:gdLst>
                  <a:gd name="T0" fmla="*/ 23 w 42"/>
                  <a:gd name="T1" fmla="*/ 0 h 41"/>
                  <a:gd name="T2" fmla="*/ 41 w 42"/>
                  <a:gd name="T3" fmla="*/ 17 h 41"/>
                  <a:gd name="T4" fmla="*/ 17 w 42"/>
                  <a:gd name="T5" fmla="*/ 41 h 41"/>
                  <a:gd name="T6" fmla="*/ 0 w 42"/>
                  <a:gd name="T7" fmla="*/ 24 h 41"/>
                  <a:gd name="T8" fmla="*/ 23 w 42"/>
                  <a:gd name="T9" fmla="*/ 0 h 41"/>
                </a:gdLst>
                <a:ahLst/>
                <a:cxnLst>
                  <a:cxn ang="0">
                    <a:pos x="T0" y="T1"/>
                  </a:cxn>
                  <a:cxn ang="0">
                    <a:pos x="T2" y="T3"/>
                  </a:cxn>
                  <a:cxn ang="0">
                    <a:pos x="T4" y="T5"/>
                  </a:cxn>
                  <a:cxn ang="0">
                    <a:pos x="T6" y="T7"/>
                  </a:cxn>
                  <a:cxn ang="0">
                    <a:pos x="T8" y="T9"/>
                  </a:cxn>
                </a:cxnLst>
                <a:rect l="0" t="0" r="r" b="b"/>
                <a:pathLst>
                  <a:path w="42" h="41">
                    <a:moveTo>
                      <a:pt x="23" y="0"/>
                    </a:moveTo>
                    <a:cubicBezTo>
                      <a:pt x="32" y="0"/>
                      <a:pt x="41" y="7"/>
                      <a:pt x="41" y="17"/>
                    </a:cubicBezTo>
                    <a:cubicBezTo>
                      <a:pt x="42" y="27"/>
                      <a:pt x="28" y="41"/>
                      <a:pt x="17" y="41"/>
                    </a:cubicBezTo>
                    <a:cubicBezTo>
                      <a:pt x="8" y="41"/>
                      <a:pt x="0" y="33"/>
                      <a:pt x="0" y="24"/>
                    </a:cubicBezTo>
                    <a:cubicBezTo>
                      <a:pt x="0" y="14"/>
                      <a:pt x="13" y="0"/>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35">
                <a:extLst>
                  <a:ext uri="{FF2B5EF4-FFF2-40B4-BE49-F238E27FC236}">
                    <a16:creationId xmlns:a16="http://schemas.microsoft.com/office/drawing/2014/main" id="{A5DFB967-76A2-40AA-92BB-D4878E70C9E8}"/>
                  </a:ext>
                </a:extLst>
              </p:cNvPr>
              <p:cNvSpPr>
                <a:spLocks/>
              </p:cNvSpPr>
              <p:nvPr/>
            </p:nvSpPr>
            <p:spPr bwMode="auto">
              <a:xfrm>
                <a:off x="-103188" y="2317750"/>
                <a:ext cx="36512" cy="39688"/>
              </a:xfrm>
              <a:custGeom>
                <a:avLst/>
                <a:gdLst>
                  <a:gd name="T0" fmla="*/ 18 w 38"/>
                  <a:gd name="T1" fmla="*/ 43 h 43"/>
                  <a:gd name="T2" fmla="*/ 0 w 38"/>
                  <a:gd name="T3" fmla="*/ 26 h 43"/>
                  <a:gd name="T4" fmla="*/ 21 w 38"/>
                  <a:gd name="T5" fmla="*/ 0 h 43"/>
                  <a:gd name="T6" fmla="*/ 38 w 38"/>
                  <a:gd name="T7" fmla="*/ 18 h 43"/>
                  <a:gd name="T8" fmla="*/ 18 w 38"/>
                  <a:gd name="T9" fmla="*/ 43 h 43"/>
                </a:gdLst>
                <a:ahLst/>
                <a:cxnLst>
                  <a:cxn ang="0">
                    <a:pos x="T0" y="T1"/>
                  </a:cxn>
                  <a:cxn ang="0">
                    <a:pos x="T2" y="T3"/>
                  </a:cxn>
                  <a:cxn ang="0">
                    <a:pos x="T4" y="T5"/>
                  </a:cxn>
                  <a:cxn ang="0">
                    <a:pos x="T6" y="T7"/>
                  </a:cxn>
                  <a:cxn ang="0">
                    <a:pos x="T8" y="T9"/>
                  </a:cxn>
                </a:cxnLst>
                <a:rect l="0" t="0" r="r" b="b"/>
                <a:pathLst>
                  <a:path w="38" h="43">
                    <a:moveTo>
                      <a:pt x="18" y="43"/>
                    </a:moveTo>
                    <a:cubicBezTo>
                      <a:pt x="8" y="43"/>
                      <a:pt x="0" y="36"/>
                      <a:pt x="0" y="26"/>
                    </a:cubicBezTo>
                    <a:cubicBezTo>
                      <a:pt x="0" y="14"/>
                      <a:pt x="10" y="0"/>
                      <a:pt x="21" y="0"/>
                    </a:cubicBezTo>
                    <a:cubicBezTo>
                      <a:pt x="30" y="0"/>
                      <a:pt x="38" y="8"/>
                      <a:pt x="38" y="18"/>
                    </a:cubicBezTo>
                    <a:cubicBezTo>
                      <a:pt x="38" y="30"/>
                      <a:pt x="28" y="43"/>
                      <a:pt x="18"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36">
                <a:extLst>
                  <a:ext uri="{FF2B5EF4-FFF2-40B4-BE49-F238E27FC236}">
                    <a16:creationId xmlns:a16="http://schemas.microsoft.com/office/drawing/2014/main" id="{9480D08C-3369-43D5-83F5-7B16E1C9AB1B}"/>
                  </a:ext>
                </a:extLst>
              </p:cNvPr>
              <p:cNvSpPr>
                <a:spLocks/>
              </p:cNvSpPr>
              <p:nvPr/>
            </p:nvSpPr>
            <p:spPr bwMode="auto">
              <a:xfrm>
                <a:off x="-922337" y="2112963"/>
                <a:ext cx="34925" cy="41275"/>
              </a:xfrm>
              <a:custGeom>
                <a:avLst/>
                <a:gdLst>
                  <a:gd name="T0" fmla="*/ 36 w 36"/>
                  <a:gd name="T1" fmla="*/ 20 h 44"/>
                  <a:gd name="T2" fmla="*/ 18 w 36"/>
                  <a:gd name="T3" fmla="*/ 44 h 44"/>
                  <a:gd name="T4" fmla="*/ 1 w 36"/>
                  <a:gd name="T5" fmla="*/ 24 h 44"/>
                  <a:gd name="T6" fmla="*/ 19 w 36"/>
                  <a:gd name="T7" fmla="*/ 1 h 44"/>
                  <a:gd name="T8" fmla="*/ 36 w 36"/>
                  <a:gd name="T9" fmla="*/ 20 h 44"/>
                </a:gdLst>
                <a:ahLst/>
                <a:cxnLst>
                  <a:cxn ang="0">
                    <a:pos x="T0" y="T1"/>
                  </a:cxn>
                  <a:cxn ang="0">
                    <a:pos x="T2" y="T3"/>
                  </a:cxn>
                  <a:cxn ang="0">
                    <a:pos x="T4" y="T5"/>
                  </a:cxn>
                  <a:cxn ang="0">
                    <a:pos x="T6" y="T7"/>
                  </a:cxn>
                  <a:cxn ang="0">
                    <a:pos x="T8" y="T9"/>
                  </a:cxn>
                </a:cxnLst>
                <a:rect l="0" t="0" r="r" b="b"/>
                <a:pathLst>
                  <a:path w="36" h="44">
                    <a:moveTo>
                      <a:pt x="36" y="20"/>
                    </a:moveTo>
                    <a:cubicBezTo>
                      <a:pt x="35" y="36"/>
                      <a:pt x="29" y="44"/>
                      <a:pt x="18" y="44"/>
                    </a:cubicBezTo>
                    <a:cubicBezTo>
                      <a:pt x="7" y="44"/>
                      <a:pt x="0" y="36"/>
                      <a:pt x="1" y="24"/>
                    </a:cubicBezTo>
                    <a:cubicBezTo>
                      <a:pt x="1" y="9"/>
                      <a:pt x="8" y="0"/>
                      <a:pt x="19" y="1"/>
                    </a:cubicBezTo>
                    <a:cubicBezTo>
                      <a:pt x="29" y="1"/>
                      <a:pt x="36" y="9"/>
                      <a:pt x="3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37">
                <a:extLst>
                  <a:ext uri="{FF2B5EF4-FFF2-40B4-BE49-F238E27FC236}">
                    <a16:creationId xmlns:a16="http://schemas.microsoft.com/office/drawing/2014/main" id="{C6E62845-9A72-42C6-9553-D4708CAA20C6}"/>
                  </a:ext>
                </a:extLst>
              </p:cNvPr>
              <p:cNvSpPr>
                <a:spLocks/>
              </p:cNvSpPr>
              <p:nvPr/>
            </p:nvSpPr>
            <p:spPr bwMode="auto">
              <a:xfrm>
                <a:off x="-919163" y="2195513"/>
                <a:ext cx="31750" cy="41275"/>
              </a:xfrm>
              <a:custGeom>
                <a:avLst/>
                <a:gdLst>
                  <a:gd name="T0" fmla="*/ 35 w 35"/>
                  <a:gd name="T1" fmla="*/ 25 h 44"/>
                  <a:gd name="T2" fmla="*/ 19 w 35"/>
                  <a:gd name="T3" fmla="*/ 44 h 44"/>
                  <a:gd name="T4" fmla="*/ 0 w 35"/>
                  <a:gd name="T5" fmla="*/ 19 h 44"/>
                  <a:gd name="T6" fmla="*/ 17 w 35"/>
                  <a:gd name="T7" fmla="*/ 0 h 44"/>
                  <a:gd name="T8" fmla="*/ 35 w 35"/>
                  <a:gd name="T9" fmla="*/ 25 h 44"/>
                </a:gdLst>
                <a:ahLst/>
                <a:cxnLst>
                  <a:cxn ang="0">
                    <a:pos x="T0" y="T1"/>
                  </a:cxn>
                  <a:cxn ang="0">
                    <a:pos x="T2" y="T3"/>
                  </a:cxn>
                  <a:cxn ang="0">
                    <a:pos x="T4" y="T5"/>
                  </a:cxn>
                  <a:cxn ang="0">
                    <a:pos x="T6" y="T7"/>
                  </a:cxn>
                  <a:cxn ang="0">
                    <a:pos x="T8" y="T9"/>
                  </a:cxn>
                </a:cxnLst>
                <a:rect l="0" t="0" r="r" b="b"/>
                <a:pathLst>
                  <a:path w="35" h="44">
                    <a:moveTo>
                      <a:pt x="35" y="25"/>
                    </a:moveTo>
                    <a:cubicBezTo>
                      <a:pt x="35" y="35"/>
                      <a:pt x="28" y="43"/>
                      <a:pt x="19" y="44"/>
                    </a:cubicBezTo>
                    <a:cubicBezTo>
                      <a:pt x="7" y="44"/>
                      <a:pt x="0" y="35"/>
                      <a:pt x="0" y="19"/>
                    </a:cubicBezTo>
                    <a:cubicBezTo>
                      <a:pt x="0" y="8"/>
                      <a:pt x="7" y="1"/>
                      <a:pt x="17" y="0"/>
                    </a:cubicBezTo>
                    <a:cubicBezTo>
                      <a:pt x="29" y="0"/>
                      <a:pt x="35" y="9"/>
                      <a:pt x="35"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38">
                <a:extLst>
                  <a:ext uri="{FF2B5EF4-FFF2-40B4-BE49-F238E27FC236}">
                    <a16:creationId xmlns:a16="http://schemas.microsoft.com/office/drawing/2014/main" id="{75821F22-B8CC-4234-8D09-B0D516959CC2}"/>
                  </a:ext>
                </a:extLst>
              </p:cNvPr>
              <p:cNvSpPr>
                <a:spLocks/>
              </p:cNvSpPr>
              <p:nvPr/>
            </p:nvSpPr>
            <p:spPr bwMode="auto">
              <a:xfrm>
                <a:off x="-76200" y="2238375"/>
                <a:ext cx="34925" cy="41275"/>
              </a:xfrm>
              <a:custGeom>
                <a:avLst/>
                <a:gdLst>
                  <a:gd name="T0" fmla="*/ 0 w 36"/>
                  <a:gd name="T1" fmla="*/ 25 h 44"/>
                  <a:gd name="T2" fmla="*/ 20 w 36"/>
                  <a:gd name="T3" fmla="*/ 1 h 44"/>
                  <a:gd name="T4" fmla="*/ 36 w 36"/>
                  <a:gd name="T5" fmla="*/ 19 h 44"/>
                  <a:gd name="T6" fmla="*/ 17 w 36"/>
                  <a:gd name="T7" fmla="*/ 44 h 44"/>
                  <a:gd name="T8" fmla="*/ 0 w 36"/>
                  <a:gd name="T9" fmla="*/ 25 h 44"/>
                </a:gdLst>
                <a:ahLst/>
                <a:cxnLst>
                  <a:cxn ang="0">
                    <a:pos x="T0" y="T1"/>
                  </a:cxn>
                  <a:cxn ang="0">
                    <a:pos x="T2" y="T3"/>
                  </a:cxn>
                  <a:cxn ang="0">
                    <a:pos x="T4" y="T5"/>
                  </a:cxn>
                  <a:cxn ang="0">
                    <a:pos x="T6" y="T7"/>
                  </a:cxn>
                  <a:cxn ang="0">
                    <a:pos x="T8" y="T9"/>
                  </a:cxn>
                </a:cxnLst>
                <a:rect l="0" t="0" r="r" b="b"/>
                <a:pathLst>
                  <a:path w="36" h="44">
                    <a:moveTo>
                      <a:pt x="0" y="25"/>
                    </a:moveTo>
                    <a:cubicBezTo>
                      <a:pt x="0" y="10"/>
                      <a:pt x="8" y="0"/>
                      <a:pt x="20" y="1"/>
                    </a:cubicBezTo>
                    <a:cubicBezTo>
                      <a:pt x="29" y="1"/>
                      <a:pt x="36" y="9"/>
                      <a:pt x="36" y="19"/>
                    </a:cubicBezTo>
                    <a:cubicBezTo>
                      <a:pt x="36" y="34"/>
                      <a:pt x="28" y="44"/>
                      <a:pt x="17" y="44"/>
                    </a:cubicBezTo>
                    <a:cubicBezTo>
                      <a:pt x="7" y="44"/>
                      <a:pt x="0" y="36"/>
                      <a:pt x="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39">
                <a:extLst>
                  <a:ext uri="{FF2B5EF4-FFF2-40B4-BE49-F238E27FC236}">
                    <a16:creationId xmlns:a16="http://schemas.microsoft.com/office/drawing/2014/main" id="{EF15D731-FE0E-494D-ABFA-1E26DDA40D46}"/>
                  </a:ext>
                </a:extLst>
              </p:cNvPr>
              <p:cNvSpPr>
                <a:spLocks/>
              </p:cNvSpPr>
              <p:nvPr/>
            </p:nvSpPr>
            <p:spPr bwMode="auto">
              <a:xfrm>
                <a:off x="-636588" y="1747838"/>
                <a:ext cx="39687" cy="36513"/>
              </a:xfrm>
              <a:custGeom>
                <a:avLst/>
                <a:gdLst>
                  <a:gd name="T0" fmla="*/ 17 w 43"/>
                  <a:gd name="T1" fmla="*/ 38 h 38"/>
                  <a:gd name="T2" fmla="*/ 0 w 43"/>
                  <a:gd name="T3" fmla="*/ 21 h 38"/>
                  <a:gd name="T4" fmla="*/ 25 w 43"/>
                  <a:gd name="T5" fmla="*/ 0 h 38"/>
                  <a:gd name="T6" fmla="*/ 43 w 43"/>
                  <a:gd name="T7" fmla="*/ 18 h 38"/>
                  <a:gd name="T8" fmla="*/ 17 w 43"/>
                  <a:gd name="T9" fmla="*/ 38 h 38"/>
                </a:gdLst>
                <a:ahLst/>
                <a:cxnLst>
                  <a:cxn ang="0">
                    <a:pos x="T0" y="T1"/>
                  </a:cxn>
                  <a:cxn ang="0">
                    <a:pos x="T2" y="T3"/>
                  </a:cxn>
                  <a:cxn ang="0">
                    <a:pos x="T4" y="T5"/>
                  </a:cxn>
                  <a:cxn ang="0">
                    <a:pos x="T6" y="T7"/>
                  </a:cxn>
                  <a:cxn ang="0">
                    <a:pos x="T8" y="T9"/>
                  </a:cxn>
                </a:cxnLst>
                <a:rect l="0" t="0" r="r" b="b"/>
                <a:pathLst>
                  <a:path w="43" h="38">
                    <a:moveTo>
                      <a:pt x="17" y="38"/>
                    </a:moveTo>
                    <a:cubicBezTo>
                      <a:pt x="8" y="38"/>
                      <a:pt x="0" y="30"/>
                      <a:pt x="0" y="21"/>
                    </a:cubicBezTo>
                    <a:cubicBezTo>
                      <a:pt x="0" y="10"/>
                      <a:pt x="11" y="1"/>
                      <a:pt x="25" y="0"/>
                    </a:cubicBezTo>
                    <a:cubicBezTo>
                      <a:pt x="34" y="0"/>
                      <a:pt x="43" y="8"/>
                      <a:pt x="43" y="18"/>
                    </a:cubicBezTo>
                    <a:cubicBezTo>
                      <a:pt x="43" y="28"/>
                      <a:pt x="30" y="38"/>
                      <a:pt x="1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0">
                <a:extLst>
                  <a:ext uri="{FF2B5EF4-FFF2-40B4-BE49-F238E27FC236}">
                    <a16:creationId xmlns:a16="http://schemas.microsoft.com/office/drawing/2014/main" id="{5F9B5382-205F-427E-8410-0B60361AEEC6}"/>
                  </a:ext>
                </a:extLst>
              </p:cNvPr>
              <p:cNvSpPr>
                <a:spLocks/>
              </p:cNvSpPr>
              <p:nvPr/>
            </p:nvSpPr>
            <p:spPr bwMode="auto">
              <a:xfrm>
                <a:off x="-317500" y="1763713"/>
                <a:ext cx="41275" cy="38100"/>
              </a:xfrm>
              <a:custGeom>
                <a:avLst/>
                <a:gdLst>
                  <a:gd name="T0" fmla="*/ 18 w 43"/>
                  <a:gd name="T1" fmla="*/ 0 h 39"/>
                  <a:gd name="T2" fmla="*/ 43 w 43"/>
                  <a:gd name="T3" fmla="*/ 21 h 39"/>
                  <a:gd name="T4" fmla="*/ 25 w 43"/>
                  <a:gd name="T5" fmla="*/ 39 h 39"/>
                  <a:gd name="T6" fmla="*/ 0 w 43"/>
                  <a:gd name="T7" fmla="*/ 18 h 39"/>
                  <a:gd name="T8" fmla="*/ 18 w 43"/>
                  <a:gd name="T9" fmla="*/ 0 h 39"/>
                </a:gdLst>
                <a:ahLst/>
                <a:cxnLst>
                  <a:cxn ang="0">
                    <a:pos x="T0" y="T1"/>
                  </a:cxn>
                  <a:cxn ang="0">
                    <a:pos x="T2" y="T3"/>
                  </a:cxn>
                  <a:cxn ang="0">
                    <a:pos x="T4" y="T5"/>
                  </a:cxn>
                  <a:cxn ang="0">
                    <a:pos x="T6" y="T7"/>
                  </a:cxn>
                  <a:cxn ang="0">
                    <a:pos x="T8" y="T9"/>
                  </a:cxn>
                </a:cxnLst>
                <a:rect l="0" t="0" r="r" b="b"/>
                <a:pathLst>
                  <a:path w="43" h="39">
                    <a:moveTo>
                      <a:pt x="18" y="0"/>
                    </a:moveTo>
                    <a:cubicBezTo>
                      <a:pt x="30" y="1"/>
                      <a:pt x="43" y="11"/>
                      <a:pt x="43" y="21"/>
                    </a:cubicBezTo>
                    <a:cubicBezTo>
                      <a:pt x="43" y="31"/>
                      <a:pt x="35" y="39"/>
                      <a:pt x="25" y="39"/>
                    </a:cubicBezTo>
                    <a:cubicBezTo>
                      <a:pt x="12" y="39"/>
                      <a:pt x="0" y="28"/>
                      <a:pt x="0" y="18"/>
                    </a:cubicBezTo>
                    <a:cubicBezTo>
                      <a:pt x="1" y="8"/>
                      <a:pt x="9" y="0"/>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1">
                <a:extLst>
                  <a:ext uri="{FF2B5EF4-FFF2-40B4-BE49-F238E27FC236}">
                    <a16:creationId xmlns:a16="http://schemas.microsoft.com/office/drawing/2014/main" id="{CAE44DD1-2C36-4512-BC7D-132AC58093B7}"/>
                  </a:ext>
                </a:extLst>
              </p:cNvPr>
              <p:cNvSpPr>
                <a:spLocks/>
              </p:cNvSpPr>
              <p:nvPr/>
            </p:nvSpPr>
            <p:spPr bwMode="auto">
              <a:xfrm>
                <a:off x="-835025" y="1887538"/>
                <a:ext cx="38100" cy="39688"/>
              </a:xfrm>
              <a:custGeom>
                <a:avLst/>
                <a:gdLst>
                  <a:gd name="T0" fmla="*/ 17 w 40"/>
                  <a:gd name="T1" fmla="*/ 42 h 42"/>
                  <a:gd name="T2" fmla="*/ 0 w 40"/>
                  <a:gd name="T3" fmla="*/ 25 h 42"/>
                  <a:gd name="T4" fmla="*/ 23 w 40"/>
                  <a:gd name="T5" fmla="*/ 0 h 42"/>
                  <a:gd name="T6" fmla="*/ 40 w 40"/>
                  <a:gd name="T7" fmla="*/ 18 h 42"/>
                  <a:gd name="T8" fmla="*/ 17 w 40"/>
                  <a:gd name="T9" fmla="*/ 42 h 42"/>
                </a:gdLst>
                <a:ahLst/>
                <a:cxnLst>
                  <a:cxn ang="0">
                    <a:pos x="T0" y="T1"/>
                  </a:cxn>
                  <a:cxn ang="0">
                    <a:pos x="T2" y="T3"/>
                  </a:cxn>
                  <a:cxn ang="0">
                    <a:pos x="T4" y="T5"/>
                  </a:cxn>
                  <a:cxn ang="0">
                    <a:pos x="T6" y="T7"/>
                  </a:cxn>
                  <a:cxn ang="0">
                    <a:pos x="T8" y="T9"/>
                  </a:cxn>
                </a:cxnLst>
                <a:rect l="0" t="0" r="r" b="b"/>
                <a:pathLst>
                  <a:path w="40" h="42">
                    <a:moveTo>
                      <a:pt x="17" y="42"/>
                    </a:moveTo>
                    <a:cubicBezTo>
                      <a:pt x="7" y="42"/>
                      <a:pt x="0" y="34"/>
                      <a:pt x="0" y="25"/>
                    </a:cubicBezTo>
                    <a:cubicBezTo>
                      <a:pt x="0" y="14"/>
                      <a:pt x="13" y="0"/>
                      <a:pt x="23" y="0"/>
                    </a:cubicBezTo>
                    <a:cubicBezTo>
                      <a:pt x="33" y="1"/>
                      <a:pt x="40" y="9"/>
                      <a:pt x="40" y="18"/>
                    </a:cubicBezTo>
                    <a:cubicBezTo>
                      <a:pt x="40" y="29"/>
                      <a:pt x="27" y="42"/>
                      <a:pt x="17"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2">
                <a:extLst>
                  <a:ext uri="{FF2B5EF4-FFF2-40B4-BE49-F238E27FC236}">
                    <a16:creationId xmlns:a16="http://schemas.microsoft.com/office/drawing/2014/main" id="{221C060C-FF9B-4993-B6B8-C2AF0BA269D3}"/>
                  </a:ext>
                </a:extLst>
              </p:cNvPr>
              <p:cNvSpPr>
                <a:spLocks/>
              </p:cNvSpPr>
              <p:nvPr/>
            </p:nvSpPr>
            <p:spPr bwMode="auto">
              <a:xfrm>
                <a:off x="-65088" y="2157413"/>
                <a:ext cx="33337" cy="41275"/>
              </a:xfrm>
              <a:custGeom>
                <a:avLst/>
                <a:gdLst>
                  <a:gd name="T0" fmla="*/ 0 w 35"/>
                  <a:gd name="T1" fmla="*/ 23 h 44"/>
                  <a:gd name="T2" fmla="*/ 18 w 35"/>
                  <a:gd name="T3" fmla="*/ 0 h 44"/>
                  <a:gd name="T4" fmla="*/ 35 w 35"/>
                  <a:gd name="T5" fmla="*/ 21 h 44"/>
                  <a:gd name="T6" fmla="*/ 17 w 35"/>
                  <a:gd name="T7" fmla="*/ 44 h 44"/>
                  <a:gd name="T8" fmla="*/ 0 w 35"/>
                  <a:gd name="T9" fmla="*/ 23 h 44"/>
                </a:gdLst>
                <a:ahLst/>
                <a:cxnLst>
                  <a:cxn ang="0">
                    <a:pos x="T0" y="T1"/>
                  </a:cxn>
                  <a:cxn ang="0">
                    <a:pos x="T2" y="T3"/>
                  </a:cxn>
                  <a:cxn ang="0">
                    <a:pos x="T4" y="T5"/>
                  </a:cxn>
                  <a:cxn ang="0">
                    <a:pos x="T6" y="T7"/>
                  </a:cxn>
                  <a:cxn ang="0">
                    <a:pos x="T8" y="T9"/>
                  </a:cxn>
                </a:cxnLst>
                <a:rect l="0" t="0" r="r" b="b"/>
                <a:pathLst>
                  <a:path w="35" h="44">
                    <a:moveTo>
                      <a:pt x="0" y="23"/>
                    </a:moveTo>
                    <a:cubicBezTo>
                      <a:pt x="0" y="8"/>
                      <a:pt x="7" y="0"/>
                      <a:pt x="18" y="0"/>
                    </a:cubicBezTo>
                    <a:cubicBezTo>
                      <a:pt x="28" y="1"/>
                      <a:pt x="35" y="9"/>
                      <a:pt x="35" y="21"/>
                    </a:cubicBezTo>
                    <a:cubicBezTo>
                      <a:pt x="35" y="35"/>
                      <a:pt x="28" y="44"/>
                      <a:pt x="17" y="44"/>
                    </a:cubicBezTo>
                    <a:cubicBezTo>
                      <a:pt x="6" y="44"/>
                      <a:pt x="0" y="36"/>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3">
                <a:extLst>
                  <a:ext uri="{FF2B5EF4-FFF2-40B4-BE49-F238E27FC236}">
                    <a16:creationId xmlns:a16="http://schemas.microsoft.com/office/drawing/2014/main" id="{A9FB7F54-6E67-443D-AB2C-6D1AB39A75DE}"/>
                  </a:ext>
                </a:extLst>
              </p:cNvPr>
              <p:cNvSpPr>
                <a:spLocks/>
              </p:cNvSpPr>
              <p:nvPr/>
            </p:nvSpPr>
            <p:spPr bwMode="auto">
              <a:xfrm>
                <a:off x="-908050" y="2033588"/>
                <a:ext cx="34925" cy="39688"/>
              </a:xfrm>
              <a:custGeom>
                <a:avLst/>
                <a:gdLst>
                  <a:gd name="T0" fmla="*/ 37 w 37"/>
                  <a:gd name="T1" fmla="*/ 17 h 43"/>
                  <a:gd name="T2" fmla="*/ 17 w 37"/>
                  <a:gd name="T3" fmla="*/ 43 h 43"/>
                  <a:gd name="T4" fmla="*/ 0 w 37"/>
                  <a:gd name="T5" fmla="*/ 25 h 43"/>
                  <a:gd name="T6" fmla="*/ 19 w 37"/>
                  <a:gd name="T7" fmla="*/ 0 h 43"/>
                  <a:gd name="T8" fmla="*/ 37 w 37"/>
                  <a:gd name="T9" fmla="*/ 17 h 43"/>
                </a:gdLst>
                <a:ahLst/>
                <a:cxnLst>
                  <a:cxn ang="0">
                    <a:pos x="T0" y="T1"/>
                  </a:cxn>
                  <a:cxn ang="0">
                    <a:pos x="T2" y="T3"/>
                  </a:cxn>
                  <a:cxn ang="0">
                    <a:pos x="T4" y="T5"/>
                  </a:cxn>
                  <a:cxn ang="0">
                    <a:pos x="T6" y="T7"/>
                  </a:cxn>
                  <a:cxn ang="0">
                    <a:pos x="T8" y="T9"/>
                  </a:cxn>
                </a:cxnLst>
                <a:rect l="0" t="0" r="r" b="b"/>
                <a:pathLst>
                  <a:path w="37" h="43">
                    <a:moveTo>
                      <a:pt x="37" y="17"/>
                    </a:moveTo>
                    <a:cubicBezTo>
                      <a:pt x="37" y="31"/>
                      <a:pt x="28" y="43"/>
                      <a:pt x="17" y="43"/>
                    </a:cubicBezTo>
                    <a:cubicBezTo>
                      <a:pt x="8" y="43"/>
                      <a:pt x="0" y="35"/>
                      <a:pt x="0" y="25"/>
                    </a:cubicBezTo>
                    <a:cubicBezTo>
                      <a:pt x="0" y="11"/>
                      <a:pt x="8" y="0"/>
                      <a:pt x="19" y="0"/>
                    </a:cubicBezTo>
                    <a:cubicBezTo>
                      <a:pt x="29" y="0"/>
                      <a:pt x="37" y="7"/>
                      <a:pt x="37"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44">
                <a:extLst>
                  <a:ext uri="{FF2B5EF4-FFF2-40B4-BE49-F238E27FC236}">
                    <a16:creationId xmlns:a16="http://schemas.microsoft.com/office/drawing/2014/main" id="{E224598E-6548-40F2-8E95-0B14F3F313EA}"/>
                  </a:ext>
                </a:extLst>
              </p:cNvPr>
              <p:cNvSpPr>
                <a:spLocks/>
              </p:cNvSpPr>
              <p:nvPr/>
            </p:nvSpPr>
            <p:spPr bwMode="auto">
              <a:xfrm>
                <a:off x="-261938" y="2505075"/>
                <a:ext cx="39687" cy="38100"/>
              </a:xfrm>
              <a:custGeom>
                <a:avLst/>
                <a:gdLst>
                  <a:gd name="T0" fmla="*/ 17 w 42"/>
                  <a:gd name="T1" fmla="*/ 40 h 40"/>
                  <a:gd name="T2" fmla="*/ 0 w 42"/>
                  <a:gd name="T3" fmla="*/ 22 h 40"/>
                  <a:gd name="T4" fmla="*/ 24 w 42"/>
                  <a:gd name="T5" fmla="*/ 0 h 40"/>
                  <a:gd name="T6" fmla="*/ 42 w 42"/>
                  <a:gd name="T7" fmla="*/ 18 h 40"/>
                  <a:gd name="T8" fmla="*/ 17 w 42"/>
                  <a:gd name="T9" fmla="*/ 40 h 40"/>
                </a:gdLst>
                <a:ahLst/>
                <a:cxnLst>
                  <a:cxn ang="0">
                    <a:pos x="T0" y="T1"/>
                  </a:cxn>
                  <a:cxn ang="0">
                    <a:pos x="T2" y="T3"/>
                  </a:cxn>
                  <a:cxn ang="0">
                    <a:pos x="T4" y="T5"/>
                  </a:cxn>
                  <a:cxn ang="0">
                    <a:pos x="T6" y="T7"/>
                  </a:cxn>
                  <a:cxn ang="0">
                    <a:pos x="T8" y="T9"/>
                  </a:cxn>
                </a:cxnLst>
                <a:rect l="0" t="0" r="r" b="b"/>
                <a:pathLst>
                  <a:path w="42" h="40">
                    <a:moveTo>
                      <a:pt x="17" y="40"/>
                    </a:moveTo>
                    <a:cubicBezTo>
                      <a:pt x="8" y="40"/>
                      <a:pt x="0" y="32"/>
                      <a:pt x="0" y="22"/>
                    </a:cubicBezTo>
                    <a:cubicBezTo>
                      <a:pt x="0" y="12"/>
                      <a:pt x="13" y="0"/>
                      <a:pt x="24" y="0"/>
                    </a:cubicBezTo>
                    <a:cubicBezTo>
                      <a:pt x="34" y="0"/>
                      <a:pt x="42" y="8"/>
                      <a:pt x="42" y="18"/>
                    </a:cubicBezTo>
                    <a:cubicBezTo>
                      <a:pt x="42" y="27"/>
                      <a:pt x="28" y="40"/>
                      <a:pt x="17"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45">
                <a:extLst>
                  <a:ext uri="{FF2B5EF4-FFF2-40B4-BE49-F238E27FC236}">
                    <a16:creationId xmlns:a16="http://schemas.microsoft.com/office/drawing/2014/main" id="{CFD49DC9-0DEF-4E26-8E2D-F7137C0854FB}"/>
                  </a:ext>
                </a:extLst>
              </p:cNvPr>
              <p:cNvSpPr>
                <a:spLocks/>
              </p:cNvSpPr>
              <p:nvPr/>
            </p:nvSpPr>
            <p:spPr bwMode="auto">
              <a:xfrm>
                <a:off x="-395288" y="1738313"/>
                <a:ext cx="42862" cy="34925"/>
              </a:xfrm>
              <a:custGeom>
                <a:avLst/>
                <a:gdLst>
                  <a:gd name="T0" fmla="*/ 43 w 44"/>
                  <a:gd name="T1" fmla="*/ 20 h 37"/>
                  <a:gd name="T2" fmla="*/ 26 w 44"/>
                  <a:gd name="T3" fmla="*/ 37 h 37"/>
                  <a:gd name="T4" fmla="*/ 0 w 44"/>
                  <a:gd name="T5" fmla="*/ 19 h 37"/>
                  <a:gd name="T6" fmla="*/ 18 w 44"/>
                  <a:gd name="T7" fmla="*/ 1 h 37"/>
                  <a:gd name="T8" fmla="*/ 43 w 44"/>
                  <a:gd name="T9" fmla="*/ 20 h 37"/>
                </a:gdLst>
                <a:ahLst/>
                <a:cxnLst>
                  <a:cxn ang="0">
                    <a:pos x="T0" y="T1"/>
                  </a:cxn>
                  <a:cxn ang="0">
                    <a:pos x="T2" y="T3"/>
                  </a:cxn>
                  <a:cxn ang="0">
                    <a:pos x="T4" y="T5"/>
                  </a:cxn>
                  <a:cxn ang="0">
                    <a:pos x="T6" y="T7"/>
                  </a:cxn>
                  <a:cxn ang="0">
                    <a:pos x="T8" y="T9"/>
                  </a:cxn>
                </a:cxnLst>
                <a:rect l="0" t="0" r="r" b="b"/>
                <a:pathLst>
                  <a:path w="44" h="37">
                    <a:moveTo>
                      <a:pt x="43" y="20"/>
                    </a:moveTo>
                    <a:cubicBezTo>
                      <a:pt x="44" y="30"/>
                      <a:pt x="36" y="37"/>
                      <a:pt x="26" y="37"/>
                    </a:cubicBezTo>
                    <a:cubicBezTo>
                      <a:pt x="11" y="37"/>
                      <a:pt x="1" y="30"/>
                      <a:pt x="0" y="19"/>
                    </a:cubicBezTo>
                    <a:cubicBezTo>
                      <a:pt x="0" y="9"/>
                      <a:pt x="8" y="1"/>
                      <a:pt x="18" y="1"/>
                    </a:cubicBezTo>
                    <a:cubicBezTo>
                      <a:pt x="32" y="0"/>
                      <a:pt x="43" y="8"/>
                      <a:pt x="43"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46">
                <a:extLst>
                  <a:ext uri="{FF2B5EF4-FFF2-40B4-BE49-F238E27FC236}">
                    <a16:creationId xmlns:a16="http://schemas.microsoft.com/office/drawing/2014/main" id="{F2D463FD-DB6F-48DF-A110-27CAAC9C6A84}"/>
                  </a:ext>
                </a:extLst>
              </p:cNvPr>
              <p:cNvSpPr>
                <a:spLocks/>
              </p:cNvSpPr>
              <p:nvPr/>
            </p:nvSpPr>
            <p:spPr bwMode="auto">
              <a:xfrm>
                <a:off x="-777875" y="1828800"/>
                <a:ext cx="38100" cy="38100"/>
              </a:xfrm>
              <a:custGeom>
                <a:avLst/>
                <a:gdLst>
                  <a:gd name="T0" fmla="*/ 41 w 41"/>
                  <a:gd name="T1" fmla="*/ 18 h 41"/>
                  <a:gd name="T2" fmla="*/ 17 w 41"/>
                  <a:gd name="T3" fmla="*/ 41 h 41"/>
                  <a:gd name="T4" fmla="*/ 0 w 41"/>
                  <a:gd name="T5" fmla="*/ 23 h 41"/>
                  <a:gd name="T6" fmla="*/ 24 w 41"/>
                  <a:gd name="T7" fmla="*/ 0 h 41"/>
                  <a:gd name="T8" fmla="*/ 41 w 41"/>
                  <a:gd name="T9" fmla="*/ 18 h 41"/>
                </a:gdLst>
                <a:ahLst/>
                <a:cxnLst>
                  <a:cxn ang="0">
                    <a:pos x="T0" y="T1"/>
                  </a:cxn>
                  <a:cxn ang="0">
                    <a:pos x="T2" y="T3"/>
                  </a:cxn>
                  <a:cxn ang="0">
                    <a:pos x="T4" y="T5"/>
                  </a:cxn>
                  <a:cxn ang="0">
                    <a:pos x="T6" y="T7"/>
                  </a:cxn>
                  <a:cxn ang="0">
                    <a:pos x="T8" y="T9"/>
                  </a:cxn>
                </a:cxnLst>
                <a:rect l="0" t="0" r="r" b="b"/>
                <a:pathLst>
                  <a:path w="41" h="41">
                    <a:moveTo>
                      <a:pt x="41" y="18"/>
                    </a:moveTo>
                    <a:cubicBezTo>
                      <a:pt x="41" y="28"/>
                      <a:pt x="28" y="40"/>
                      <a:pt x="17" y="41"/>
                    </a:cubicBezTo>
                    <a:cubicBezTo>
                      <a:pt x="8" y="41"/>
                      <a:pt x="0" y="33"/>
                      <a:pt x="0" y="23"/>
                    </a:cubicBezTo>
                    <a:cubicBezTo>
                      <a:pt x="0" y="13"/>
                      <a:pt x="14" y="0"/>
                      <a:pt x="24" y="0"/>
                    </a:cubicBezTo>
                    <a:cubicBezTo>
                      <a:pt x="34" y="1"/>
                      <a:pt x="41" y="8"/>
                      <a:pt x="41"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47">
                <a:extLst>
                  <a:ext uri="{FF2B5EF4-FFF2-40B4-BE49-F238E27FC236}">
                    <a16:creationId xmlns:a16="http://schemas.microsoft.com/office/drawing/2014/main" id="{C1EB5CCD-8AA6-4075-BBE4-97927BFE35AF}"/>
                  </a:ext>
                </a:extLst>
              </p:cNvPr>
              <p:cNvSpPr>
                <a:spLocks/>
              </p:cNvSpPr>
              <p:nvPr/>
            </p:nvSpPr>
            <p:spPr bwMode="auto">
              <a:xfrm>
                <a:off x="-131763" y="1924050"/>
                <a:ext cx="36512" cy="39688"/>
              </a:xfrm>
              <a:custGeom>
                <a:avLst/>
                <a:gdLst>
                  <a:gd name="T0" fmla="*/ 22 w 39"/>
                  <a:gd name="T1" fmla="*/ 43 h 43"/>
                  <a:gd name="T2" fmla="*/ 0 w 39"/>
                  <a:gd name="T3" fmla="*/ 18 h 43"/>
                  <a:gd name="T4" fmla="*/ 16 w 39"/>
                  <a:gd name="T5" fmla="*/ 1 h 43"/>
                  <a:gd name="T6" fmla="*/ 39 w 39"/>
                  <a:gd name="T7" fmla="*/ 25 h 43"/>
                  <a:gd name="T8" fmla="*/ 22 w 39"/>
                  <a:gd name="T9" fmla="*/ 43 h 43"/>
                </a:gdLst>
                <a:ahLst/>
                <a:cxnLst>
                  <a:cxn ang="0">
                    <a:pos x="T0" y="T1"/>
                  </a:cxn>
                  <a:cxn ang="0">
                    <a:pos x="T2" y="T3"/>
                  </a:cxn>
                  <a:cxn ang="0">
                    <a:pos x="T4" y="T5"/>
                  </a:cxn>
                  <a:cxn ang="0">
                    <a:pos x="T6" y="T7"/>
                  </a:cxn>
                  <a:cxn ang="0">
                    <a:pos x="T8" y="T9"/>
                  </a:cxn>
                </a:cxnLst>
                <a:rect l="0" t="0" r="r" b="b"/>
                <a:pathLst>
                  <a:path w="39" h="43">
                    <a:moveTo>
                      <a:pt x="22" y="43"/>
                    </a:moveTo>
                    <a:cubicBezTo>
                      <a:pt x="12" y="43"/>
                      <a:pt x="0" y="30"/>
                      <a:pt x="0" y="18"/>
                    </a:cubicBezTo>
                    <a:cubicBezTo>
                      <a:pt x="0" y="9"/>
                      <a:pt x="7" y="1"/>
                      <a:pt x="16" y="1"/>
                    </a:cubicBezTo>
                    <a:cubicBezTo>
                      <a:pt x="27" y="0"/>
                      <a:pt x="39" y="14"/>
                      <a:pt x="39" y="25"/>
                    </a:cubicBezTo>
                    <a:cubicBezTo>
                      <a:pt x="39" y="35"/>
                      <a:pt x="32" y="42"/>
                      <a:pt x="22" y="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48">
                <a:extLst>
                  <a:ext uri="{FF2B5EF4-FFF2-40B4-BE49-F238E27FC236}">
                    <a16:creationId xmlns:a16="http://schemas.microsoft.com/office/drawing/2014/main" id="{5519791F-AD36-420E-B5A5-1BED083C7C23}"/>
                  </a:ext>
                </a:extLst>
              </p:cNvPr>
              <p:cNvSpPr>
                <a:spLocks/>
              </p:cNvSpPr>
              <p:nvPr/>
            </p:nvSpPr>
            <p:spPr bwMode="auto">
              <a:xfrm>
                <a:off x="-73025" y="2076450"/>
                <a:ext cx="34925" cy="41275"/>
              </a:xfrm>
              <a:custGeom>
                <a:avLst/>
                <a:gdLst>
                  <a:gd name="T0" fmla="*/ 36 w 36"/>
                  <a:gd name="T1" fmla="*/ 26 h 44"/>
                  <a:gd name="T2" fmla="*/ 18 w 36"/>
                  <a:gd name="T3" fmla="*/ 43 h 44"/>
                  <a:gd name="T4" fmla="*/ 0 w 36"/>
                  <a:gd name="T5" fmla="*/ 17 h 44"/>
                  <a:gd name="T6" fmla="*/ 17 w 36"/>
                  <a:gd name="T7" fmla="*/ 0 h 44"/>
                  <a:gd name="T8" fmla="*/ 36 w 36"/>
                  <a:gd name="T9" fmla="*/ 26 h 44"/>
                </a:gdLst>
                <a:ahLst/>
                <a:cxnLst>
                  <a:cxn ang="0">
                    <a:pos x="T0" y="T1"/>
                  </a:cxn>
                  <a:cxn ang="0">
                    <a:pos x="T2" y="T3"/>
                  </a:cxn>
                  <a:cxn ang="0">
                    <a:pos x="T4" y="T5"/>
                  </a:cxn>
                  <a:cxn ang="0">
                    <a:pos x="T6" y="T7"/>
                  </a:cxn>
                  <a:cxn ang="0">
                    <a:pos x="T8" y="T9"/>
                  </a:cxn>
                </a:cxnLst>
                <a:rect l="0" t="0" r="r" b="b"/>
                <a:pathLst>
                  <a:path w="36" h="44">
                    <a:moveTo>
                      <a:pt x="36" y="26"/>
                    </a:moveTo>
                    <a:cubicBezTo>
                      <a:pt x="36" y="36"/>
                      <a:pt x="28" y="44"/>
                      <a:pt x="18" y="43"/>
                    </a:cubicBezTo>
                    <a:cubicBezTo>
                      <a:pt x="7" y="43"/>
                      <a:pt x="0" y="32"/>
                      <a:pt x="0" y="17"/>
                    </a:cubicBezTo>
                    <a:cubicBezTo>
                      <a:pt x="0" y="7"/>
                      <a:pt x="8" y="0"/>
                      <a:pt x="17" y="0"/>
                    </a:cubicBezTo>
                    <a:cubicBezTo>
                      <a:pt x="29" y="0"/>
                      <a:pt x="36" y="10"/>
                      <a:pt x="36"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49">
                <a:extLst>
                  <a:ext uri="{FF2B5EF4-FFF2-40B4-BE49-F238E27FC236}">
                    <a16:creationId xmlns:a16="http://schemas.microsoft.com/office/drawing/2014/main" id="{1AE2DB58-6BA3-4A90-B12E-402738296900}"/>
                  </a:ext>
                </a:extLst>
              </p:cNvPr>
              <p:cNvSpPr>
                <a:spLocks/>
              </p:cNvSpPr>
              <p:nvPr/>
            </p:nvSpPr>
            <p:spPr bwMode="auto">
              <a:xfrm>
                <a:off x="-558800" y="1730375"/>
                <a:ext cx="41275" cy="33338"/>
              </a:xfrm>
              <a:custGeom>
                <a:avLst/>
                <a:gdLst>
                  <a:gd name="T0" fmla="*/ 20 w 44"/>
                  <a:gd name="T1" fmla="*/ 36 h 36"/>
                  <a:gd name="T2" fmla="*/ 1 w 44"/>
                  <a:gd name="T3" fmla="*/ 19 h 36"/>
                  <a:gd name="T4" fmla="*/ 25 w 44"/>
                  <a:gd name="T5" fmla="*/ 0 h 36"/>
                  <a:gd name="T6" fmla="*/ 44 w 44"/>
                  <a:gd name="T7" fmla="*/ 17 h 36"/>
                  <a:gd name="T8" fmla="*/ 20 w 44"/>
                  <a:gd name="T9" fmla="*/ 36 h 36"/>
                </a:gdLst>
                <a:ahLst/>
                <a:cxnLst>
                  <a:cxn ang="0">
                    <a:pos x="T0" y="T1"/>
                  </a:cxn>
                  <a:cxn ang="0">
                    <a:pos x="T2" y="T3"/>
                  </a:cxn>
                  <a:cxn ang="0">
                    <a:pos x="T4" y="T5"/>
                  </a:cxn>
                  <a:cxn ang="0">
                    <a:pos x="T6" y="T7"/>
                  </a:cxn>
                  <a:cxn ang="0">
                    <a:pos x="T8" y="T9"/>
                  </a:cxn>
                </a:cxnLst>
                <a:rect l="0" t="0" r="r" b="b"/>
                <a:pathLst>
                  <a:path w="44" h="36">
                    <a:moveTo>
                      <a:pt x="20" y="36"/>
                    </a:moveTo>
                    <a:cubicBezTo>
                      <a:pt x="9" y="36"/>
                      <a:pt x="1" y="29"/>
                      <a:pt x="1" y="19"/>
                    </a:cubicBezTo>
                    <a:cubicBezTo>
                      <a:pt x="0" y="8"/>
                      <a:pt x="9" y="1"/>
                      <a:pt x="25" y="0"/>
                    </a:cubicBezTo>
                    <a:cubicBezTo>
                      <a:pt x="36" y="0"/>
                      <a:pt x="44" y="7"/>
                      <a:pt x="44" y="17"/>
                    </a:cubicBezTo>
                    <a:cubicBezTo>
                      <a:pt x="44" y="28"/>
                      <a:pt x="35" y="36"/>
                      <a:pt x="20"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50">
                <a:extLst>
                  <a:ext uri="{FF2B5EF4-FFF2-40B4-BE49-F238E27FC236}">
                    <a16:creationId xmlns:a16="http://schemas.microsoft.com/office/drawing/2014/main" id="{AD1DEF0D-FFC7-4AE7-8C18-76044C162669}"/>
                  </a:ext>
                </a:extLst>
              </p:cNvPr>
              <p:cNvSpPr>
                <a:spLocks/>
              </p:cNvSpPr>
              <p:nvPr/>
            </p:nvSpPr>
            <p:spPr bwMode="auto">
              <a:xfrm>
                <a:off x="-712788" y="1782763"/>
                <a:ext cx="39687" cy="36513"/>
              </a:xfrm>
              <a:custGeom>
                <a:avLst/>
                <a:gdLst>
                  <a:gd name="T0" fmla="*/ 25 w 42"/>
                  <a:gd name="T1" fmla="*/ 0 h 39"/>
                  <a:gd name="T2" fmla="*/ 42 w 42"/>
                  <a:gd name="T3" fmla="*/ 17 h 39"/>
                  <a:gd name="T4" fmla="*/ 17 w 42"/>
                  <a:gd name="T5" fmla="*/ 39 h 39"/>
                  <a:gd name="T6" fmla="*/ 0 w 42"/>
                  <a:gd name="T7" fmla="*/ 21 h 39"/>
                  <a:gd name="T8" fmla="*/ 25 w 42"/>
                  <a:gd name="T9" fmla="*/ 0 h 39"/>
                </a:gdLst>
                <a:ahLst/>
                <a:cxnLst>
                  <a:cxn ang="0">
                    <a:pos x="T0" y="T1"/>
                  </a:cxn>
                  <a:cxn ang="0">
                    <a:pos x="T2" y="T3"/>
                  </a:cxn>
                  <a:cxn ang="0">
                    <a:pos x="T4" y="T5"/>
                  </a:cxn>
                  <a:cxn ang="0">
                    <a:pos x="T6" y="T7"/>
                  </a:cxn>
                  <a:cxn ang="0">
                    <a:pos x="T8" y="T9"/>
                  </a:cxn>
                </a:cxnLst>
                <a:rect l="0" t="0" r="r" b="b"/>
                <a:pathLst>
                  <a:path w="42" h="39">
                    <a:moveTo>
                      <a:pt x="25" y="0"/>
                    </a:moveTo>
                    <a:cubicBezTo>
                      <a:pt x="35" y="0"/>
                      <a:pt x="42" y="7"/>
                      <a:pt x="42" y="17"/>
                    </a:cubicBezTo>
                    <a:cubicBezTo>
                      <a:pt x="42" y="27"/>
                      <a:pt x="28" y="39"/>
                      <a:pt x="17" y="39"/>
                    </a:cubicBezTo>
                    <a:cubicBezTo>
                      <a:pt x="7" y="38"/>
                      <a:pt x="0" y="30"/>
                      <a:pt x="0" y="21"/>
                    </a:cubicBezTo>
                    <a:cubicBezTo>
                      <a:pt x="0" y="11"/>
                      <a:pt x="13" y="0"/>
                      <a:pt x="2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1">
                <a:extLst>
                  <a:ext uri="{FF2B5EF4-FFF2-40B4-BE49-F238E27FC236}">
                    <a16:creationId xmlns:a16="http://schemas.microsoft.com/office/drawing/2014/main" id="{01BD939F-73A2-44EA-B462-98DD950A0F41}"/>
                  </a:ext>
                </a:extLst>
              </p:cNvPr>
              <p:cNvSpPr>
                <a:spLocks/>
              </p:cNvSpPr>
              <p:nvPr/>
            </p:nvSpPr>
            <p:spPr bwMode="auto">
              <a:xfrm>
                <a:off x="-244475" y="1806575"/>
                <a:ext cx="39687" cy="36513"/>
              </a:xfrm>
              <a:custGeom>
                <a:avLst/>
                <a:gdLst>
                  <a:gd name="T0" fmla="*/ 17 w 42"/>
                  <a:gd name="T1" fmla="*/ 0 h 40"/>
                  <a:gd name="T2" fmla="*/ 41 w 42"/>
                  <a:gd name="T3" fmla="*/ 22 h 40"/>
                  <a:gd name="T4" fmla="*/ 24 w 42"/>
                  <a:gd name="T5" fmla="*/ 40 h 40"/>
                  <a:gd name="T6" fmla="*/ 0 w 42"/>
                  <a:gd name="T7" fmla="*/ 17 h 40"/>
                  <a:gd name="T8" fmla="*/ 17 w 42"/>
                  <a:gd name="T9" fmla="*/ 0 h 40"/>
                </a:gdLst>
                <a:ahLst/>
                <a:cxnLst>
                  <a:cxn ang="0">
                    <a:pos x="T0" y="T1"/>
                  </a:cxn>
                  <a:cxn ang="0">
                    <a:pos x="T2" y="T3"/>
                  </a:cxn>
                  <a:cxn ang="0">
                    <a:pos x="T4" y="T5"/>
                  </a:cxn>
                  <a:cxn ang="0">
                    <a:pos x="T6" y="T7"/>
                  </a:cxn>
                  <a:cxn ang="0">
                    <a:pos x="T8" y="T9"/>
                  </a:cxn>
                </a:cxnLst>
                <a:rect l="0" t="0" r="r" b="b"/>
                <a:pathLst>
                  <a:path w="42" h="40">
                    <a:moveTo>
                      <a:pt x="17" y="0"/>
                    </a:moveTo>
                    <a:cubicBezTo>
                      <a:pt x="27" y="0"/>
                      <a:pt x="41" y="12"/>
                      <a:pt x="41" y="22"/>
                    </a:cubicBezTo>
                    <a:cubicBezTo>
                      <a:pt x="42" y="31"/>
                      <a:pt x="33" y="40"/>
                      <a:pt x="24" y="40"/>
                    </a:cubicBezTo>
                    <a:cubicBezTo>
                      <a:pt x="13" y="39"/>
                      <a:pt x="0" y="27"/>
                      <a:pt x="0" y="17"/>
                    </a:cubicBezTo>
                    <a:cubicBezTo>
                      <a:pt x="0" y="8"/>
                      <a:pt x="7" y="0"/>
                      <a:pt x="1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2">
                <a:extLst>
                  <a:ext uri="{FF2B5EF4-FFF2-40B4-BE49-F238E27FC236}">
                    <a16:creationId xmlns:a16="http://schemas.microsoft.com/office/drawing/2014/main" id="{3D61DEDD-1013-41EE-9C9C-E7BC80EAF3B0}"/>
                  </a:ext>
                </a:extLst>
              </p:cNvPr>
              <p:cNvSpPr>
                <a:spLocks/>
              </p:cNvSpPr>
              <p:nvPr/>
            </p:nvSpPr>
            <p:spPr bwMode="auto">
              <a:xfrm>
                <a:off x="-95250" y="1995488"/>
                <a:ext cx="36512" cy="42863"/>
              </a:xfrm>
              <a:custGeom>
                <a:avLst/>
                <a:gdLst>
                  <a:gd name="T0" fmla="*/ 38 w 38"/>
                  <a:gd name="T1" fmla="*/ 27 h 44"/>
                  <a:gd name="T2" fmla="*/ 21 w 38"/>
                  <a:gd name="T3" fmla="*/ 44 h 44"/>
                  <a:gd name="T4" fmla="*/ 0 w 38"/>
                  <a:gd name="T5" fmla="*/ 17 h 44"/>
                  <a:gd name="T6" fmla="*/ 18 w 38"/>
                  <a:gd name="T7" fmla="*/ 1 h 44"/>
                  <a:gd name="T8" fmla="*/ 38 w 38"/>
                  <a:gd name="T9" fmla="*/ 27 h 44"/>
                </a:gdLst>
                <a:ahLst/>
                <a:cxnLst>
                  <a:cxn ang="0">
                    <a:pos x="T0" y="T1"/>
                  </a:cxn>
                  <a:cxn ang="0">
                    <a:pos x="T2" y="T3"/>
                  </a:cxn>
                  <a:cxn ang="0">
                    <a:pos x="T4" y="T5"/>
                  </a:cxn>
                  <a:cxn ang="0">
                    <a:pos x="T6" y="T7"/>
                  </a:cxn>
                  <a:cxn ang="0">
                    <a:pos x="T8" y="T9"/>
                  </a:cxn>
                </a:cxnLst>
                <a:rect l="0" t="0" r="r" b="b"/>
                <a:pathLst>
                  <a:path w="38" h="44">
                    <a:moveTo>
                      <a:pt x="38" y="27"/>
                    </a:moveTo>
                    <a:cubicBezTo>
                      <a:pt x="38" y="36"/>
                      <a:pt x="30" y="44"/>
                      <a:pt x="21" y="44"/>
                    </a:cubicBezTo>
                    <a:cubicBezTo>
                      <a:pt x="9" y="43"/>
                      <a:pt x="0" y="31"/>
                      <a:pt x="0" y="17"/>
                    </a:cubicBezTo>
                    <a:cubicBezTo>
                      <a:pt x="1" y="8"/>
                      <a:pt x="9" y="0"/>
                      <a:pt x="18" y="1"/>
                    </a:cubicBezTo>
                    <a:cubicBezTo>
                      <a:pt x="29" y="1"/>
                      <a:pt x="38" y="13"/>
                      <a:pt x="38"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3">
                <a:extLst>
                  <a:ext uri="{FF2B5EF4-FFF2-40B4-BE49-F238E27FC236}">
                    <a16:creationId xmlns:a16="http://schemas.microsoft.com/office/drawing/2014/main" id="{23B38EA9-35D8-4FC3-B8AD-77B1F0619CFE}"/>
                  </a:ext>
                </a:extLst>
              </p:cNvPr>
              <p:cNvSpPr>
                <a:spLocks/>
              </p:cNvSpPr>
              <p:nvPr/>
            </p:nvSpPr>
            <p:spPr bwMode="auto">
              <a:xfrm>
                <a:off x="-144463" y="2389188"/>
                <a:ext cx="39687" cy="39688"/>
              </a:xfrm>
              <a:custGeom>
                <a:avLst/>
                <a:gdLst>
                  <a:gd name="T0" fmla="*/ 18 w 41"/>
                  <a:gd name="T1" fmla="*/ 42 h 42"/>
                  <a:gd name="T2" fmla="*/ 1 w 41"/>
                  <a:gd name="T3" fmla="*/ 25 h 42"/>
                  <a:gd name="T4" fmla="*/ 23 w 41"/>
                  <a:gd name="T5" fmla="*/ 1 h 42"/>
                  <a:gd name="T6" fmla="*/ 40 w 41"/>
                  <a:gd name="T7" fmla="*/ 18 h 42"/>
                  <a:gd name="T8" fmla="*/ 18 w 41"/>
                  <a:gd name="T9" fmla="*/ 42 h 42"/>
                </a:gdLst>
                <a:ahLst/>
                <a:cxnLst>
                  <a:cxn ang="0">
                    <a:pos x="T0" y="T1"/>
                  </a:cxn>
                  <a:cxn ang="0">
                    <a:pos x="T2" y="T3"/>
                  </a:cxn>
                  <a:cxn ang="0">
                    <a:pos x="T4" y="T5"/>
                  </a:cxn>
                  <a:cxn ang="0">
                    <a:pos x="T6" y="T7"/>
                  </a:cxn>
                  <a:cxn ang="0">
                    <a:pos x="T8" y="T9"/>
                  </a:cxn>
                </a:cxnLst>
                <a:rect l="0" t="0" r="r" b="b"/>
                <a:pathLst>
                  <a:path w="41" h="42">
                    <a:moveTo>
                      <a:pt x="18" y="42"/>
                    </a:moveTo>
                    <a:cubicBezTo>
                      <a:pt x="9" y="42"/>
                      <a:pt x="1" y="35"/>
                      <a:pt x="1" y="25"/>
                    </a:cubicBezTo>
                    <a:cubicBezTo>
                      <a:pt x="0" y="14"/>
                      <a:pt x="13" y="0"/>
                      <a:pt x="23" y="1"/>
                    </a:cubicBezTo>
                    <a:cubicBezTo>
                      <a:pt x="33" y="1"/>
                      <a:pt x="41" y="8"/>
                      <a:pt x="40" y="18"/>
                    </a:cubicBezTo>
                    <a:cubicBezTo>
                      <a:pt x="40" y="29"/>
                      <a:pt x="29" y="42"/>
                      <a:pt x="18"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4">
                <a:extLst>
                  <a:ext uri="{FF2B5EF4-FFF2-40B4-BE49-F238E27FC236}">
                    <a16:creationId xmlns:a16="http://schemas.microsoft.com/office/drawing/2014/main" id="{A0403EDE-CB7A-4B63-988D-B6C11715B0F6}"/>
                  </a:ext>
                </a:extLst>
              </p:cNvPr>
              <p:cNvSpPr>
                <a:spLocks/>
              </p:cNvSpPr>
              <p:nvPr/>
            </p:nvSpPr>
            <p:spPr bwMode="auto">
              <a:xfrm>
                <a:off x="-877888" y="1955800"/>
                <a:ext cx="36512" cy="41275"/>
              </a:xfrm>
              <a:custGeom>
                <a:avLst/>
                <a:gdLst>
                  <a:gd name="T0" fmla="*/ 18 w 39"/>
                  <a:gd name="T1" fmla="*/ 42 h 43"/>
                  <a:gd name="T2" fmla="*/ 0 w 39"/>
                  <a:gd name="T3" fmla="*/ 26 h 43"/>
                  <a:gd name="T4" fmla="*/ 21 w 39"/>
                  <a:gd name="T5" fmla="*/ 0 h 43"/>
                  <a:gd name="T6" fmla="*/ 39 w 39"/>
                  <a:gd name="T7" fmla="*/ 17 h 43"/>
                  <a:gd name="T8" fmla="*/ 18 w 39"/>
                  <a:gd name="T9" fmla="*/ 42 h 43"/>
                </a:gdLst>
                <a:ahLst/>
                <a:cxnLst>
                  <a:cxn ang="0">
                    <a:pos x="T0" y="T1"/>
                  </a:cxn>
                  <a:cxn ang="0">
                    <a:pos x="T2" y="T3"/>
                  </a:cxn>
                  <a:cxn ang="0">
                    <a:pos x="T4" y="T5"/>
                  </a:cxn>
                  <a:cxn ang="0">
                    <a:pos x="T6" y="T7"/>
                  </a:cxn>
                  <a:cxn ang="0">
                    <a:pos x="T8" y="T9"/>
                  </a:cxn>
                </a:cxnLst>
                <a:rect l="0" t="0" r="r" b="b"/>
                <a:pathLst>
                  <a:path w="39" h="43">
                    <a:moveTo>
                      <a:pt x="18" y="42"/>
                    </a:moveTo>
                    <a:cubicBezTo>
                      <a:pt x="8" y="43"/>
                      <a:pt x="0" y="35"/>
                      <a:pt x="0" y="26"/>
                    </a:cubicBezTo>
                    <a:cubicBezTo>
                      <a:pt x="0" y="13"/>
                      <a:pt x="10" y="0"/>
                      <a:pt x="21" y="0"/>
                    </a:cubicBezTo>
                    <a:cubicBezTo>
                      <a:pt x="31" y="0"/>
                      <a:pt x="39" y="8"/>
                      <a:pt x="39" y="17"/>
                    </a:cubicBezTo>
                    <a:cubicBezTo>
                      <a:pt x="39" y="30"/>
                      <a:pt x="28" y="42"/>
                      <a:pt x="18"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5">
                <a:extLst>
                  <a:ext uri="{FF2B5EF4-FFF2-40B4-BE49-F238E27FC236}">
                    <a16:creationId xmlns:a16="http://schemas.microsoft.com/office/drawing/2014/main" id="{4C0784A9-F643-452D-A880-79C95686D092}"/>
                  </a:ext>
                </a:extLst>
              </p:cNvPr>
              <p:cNvSpPr>
                <a:spLocks/>
              </p:cNvSpPr>
              <p:nvPr/>
            </p:nvSpPr>
            <p:spPr bwMode="auto">
              <a:xfrm>
                <a:off x="-474663" y="1727200"/>
                <a:ext cx="39687" cy="33338"/>
              </a:xfrm>
              <a:custGeom>
                <a:avLst/>
                <a:gdLst>
                  <a:gd name="T0" fmla="*/ 22 w 43"/>
                  <a:gd name="T1" fmla="*/ 35 h 35"/>
                  <a:gd name="T2" fmla="*/ 0 w 43"/>
                  <a:gd name="T3" fmla="*/ 17 h 35"/>
                  <a:gd name="T4" fmla="*/ 20 w 43"/>
                  <a:gd name="T5" fmla="*/ 0 h 35"/>
                  <a:gd name="T6" fmla="*/ 43 w 43"/>
                  <a:gd name="T7" fmla="*/ 18 h 35"/>
                  <a:gd name="T8" fmla="*/ 22 w 43"/>
                  <a:gd name="T9" fmla="*/ 35 h 35"/>
                </a:gdLst>
                <a:ahLst/>
                <a:cxnLst>
                  <a:cxn ang="0">
                    <a:pos x="T0" y="T1"/>
                  </a:cxn>
                  <a:cxn ang="0">
                    <a:pos x="T2" y="T3"/>
                  </a:cxn>
                  <a:cxn ang="0">
                    <a:pos x="T4" y="T5"/>
                  </a:cxn>
                  <a:cxn ang="0">
                    <a:pos x="T6" y="T7"/>
                  </a:cxn>
                  <a:cxn ang="0">
                    <a:pos x="T8" y="T9"/>
                  </a:cxn>
                </a:cxnLst>
                <a:rect l="0" t="0" r="r" b="b"/>
                <a:pathLst>
                  <a:path w="43" h="35">
                    <a:moveTo>
                      <a:pt x="22" y="35"/>
                    </a:moveTo>
                    <a:cubicBezTo>
                      <a:pt x="7" y="34"/>
                      <a:pt x="0" y="28"/>
                      <a:pt x="0" y="17"/>
                    </a:cubicBezTo>
                    <a:cubicBezTo>
                      <a:pt x="0" y="6"/>
                      <a:pt x="7" y="0"/>
                      <a:pt x="20" y="0"/>
                    </a:cubicBezTo>
                    <a:cubicBezTo>
                      <a:pt x="35" y="0"/>
                      <a:pt x="43" y="7"/>
                      <a:pt x="43" y="18"/>
                    </a:cubicBezTo>
                    <a:cubicBezTo>
                      <a:pt x="42" y="29"/>
                      <a:pt x="34" y="35"/>
                      <a:pt x="22"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6">
                <a:extLst>
                  <a:ext uri="{FF2B5EF4-FFF2-40B4-BE49-F238E27FC236}">
                    <a16:creationId xmlns:a16="http://schemas.microsoft.com/office/drawing/2014/main" id="{4F4169B9-8497-4B76-8144-B5615BEC86C9}"/>
                  </a:ext>
                </a:extLst>
              </p:cNvPr>
              <p:cNvSpPr>
                <a:spLocks/>
              </p:cNvSpPr>
              <p:nvPr/>
            </p:nvSpPr>
            <p:spPr bwMode="auto">
              <a:xfrm>
                <a:off x="-182563" y="1858963"/>
                <a:ext cx="38100" cy="38100"/>
              </a:xfrm>
              <a:custGeom>
                <a:avLst/>
                <a:gdLst>
                  <a:gd name="T0" fmla="*/ 18 w 41"/>
                  <a:gd name="T1" fmla="*/ 0 h 41"/>
                  <a:gd name="T2" fmla="*/ 41 w 41"/>
                  <a:gd name="T3" fmla="*/ 24 h 41"/>
                  <a:gd name="T4" fmla="*/ 24 w 41"/>
                  <a:gd name="T5" fmla="*/ 41 h 41"/>
                  <a:gd name="T6" fmla="*/ 0 w 41"/>
                  <a:gd name="T7" fmla="*/ 17 h 41"/>
                  <a:gd name="T8" fmla="*/ 18 w 41"/>
                  <a:gd name="T9" fmla="*/ 0 h 41"/>
                </a:gdLst>
                <a:ahLst/>
                <a:cxnLst>
                  <a:cxn ang="0">
                    <a:pos x="T0" y="T1"/>
                  </a:cxn>
                  <a:cxn ang="0">
                    <a:pos x="T2" y="T3"/>
                  </a:cxn>
                  <a:cxn ang="0">
                    <a:pos x="T4" y="T5"/>
                  </a:cxn>
                  <a:cxn ang="0">
                    <a:pos x="T6" y="T7"/>
                  </a:cxn>
                  <a:cxn ang="0">
                    <a:pos x="T8" y="T9"/>
                  </a:cxn>
                </a:cxnLst>
                <a:rect l="0" t="0" r="r" b="b"/>
                <a:pathLst>
                  <a:path w="41" h="41">
                    <a:moveTo>
                      <a:pt x="18" y="0"/>
                    </a:moveTo>
                    <a:cubicBezTo>
                      <a:pt x="28" y="1"/>
                      <a:pt x="41" y="14"/>
                      <a:pt x="41" y="24"/>
                    </a:cubicBezTo>
                    <a:cubicBezTo>
                      <a:pt x="41" y="34"/>
                      <a:pt x="33" y="41"/>
                      <a:pt x="24" y="41"/>
                    </a:cubicBezTo>
                    <a:cubicBezTo>
                      <a:pt x="13" y="41"/>
                      <a:pt x="0" y="28"/>
                      <a:pt x="0" y="17"/>
                    </a:cubicBezTo>
                    <a:cubicBezTo>
                      <a:pt x="1" y="8"/>
                      <a:pt x="9" y="0"/>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7">
                <a:extLst>
                  <a:ext uri="{FF2B5EF4-FFF2-40B4-BE49-F238E27FC236}">
                    <a16:creationId xmlns:a16="http://schemas.microsoft.com/office/drawing/2014/main" id="{E3312A23-927D-4CDC-9B07-B17AFF236C00}"/>
                  </a:ext>
                </a:extLst>
              </p:cNvPr>
              <p:cNvSpPr>
                <a:spLocks/>
              </p:cNvSpPr>
              <p:nvPr/>
            </p:nvSpPr>
            <p:spPr bwMode="auto">
              <a:xfrm>
                <a:off x="-903288" y="2274888"/>
                <a:ext cx="33337" cy="42863"/>
              </a:xfrm>
              <a:custGeom>
                <a:avLst/>
                <a:gdLst>
                  <a:gd name="T0" fmla="*/ 0 w 35"/>
                  <a:gd name="T1" fmla="*/ 21 h 46"/>
                  <a:gd name="T2" fmla="*/ 16 w 35"/>
                  <a:gd name="T3" fmla="*/ 1 h 46"/>
                  <a:gd name="T4" fmla="*/ 35 w 35"/>
                  <a:gd name="T5" fmla="*/ 16 h 46"/>
                  <a:gd name="T6" fmla="*/ 32 w 35"/>
                  <a:gd name="T7" fmla="*/ 24 h 46"/>
                  <a:gd name="T8" fmla="*/ 25 w 35"/>
                  <a:gd name="T9" fmla="*/ 35 h 46"/>
                  <a:gd name="T10" fmla="*/ 5 w 35"/>
                  <a:gd name="T11" fmla="*/ 36 h 46"/>
                  <a:gd name="T12" fmla="*/ 0 w 35"/>
                  <a:gd name="T13" fmla="*/ 21 h 46"/>
                </a:gdLst>
                <a:ahLst/>
                <a:cxnLst>
                  <a:cxn ang="0">
                    <a:pos x="T0" y="T1"/>
                  </a:cxn>
                  <a:cxn ang="0">
                    <a:pos x="T2" y="T3"/>
                  </a:cxn>
                  <a:cxn ang="0">
                    <a:pos x="T4" y="T5"/>
                  </a:cxn>
                  <a:cxn ang="0">
                    <a:pos x="T6" y="T7"/>
                  </a:cxn>
                  <a:cxn ang="0">
                    <a:pos x="T8" y="T9"/>
                  </a:cxn>
                  <a:cxn ang="0">
                    <a:pos x="T10" y="T11"/>
                  </a:cxn>
                  <a:cxn ang="0">
                    <a:pos x="T12" y="T13"/>
                  </a:cxn>
                </a:cxnLst>
                <a:rect l="0" t="0" r="r" b="b"/>
                <a:pathLst>
                  <a:path w="35" h="46">
                    <a:moveTo>
                      <a:pt x="0" y="21"/>
                    </a:moveTo>
                    <a:cubicBezTo>
                      <a:pt x="0" y="10"/>
                      <a:pt x="7" y="2"/>
                      <a:pt x="16" y="1"/>
                    </a:cubicBezTo>
                    <a:cubicBezTo>
                      <a:pt x="25" y="0"/>
                      <a:pt x="33" y="7"/>
                      <a:pt x="35" y="16"/>
                    </a:cubicBezTo>
                    <a:cubicBezTo>
                      <a:pt x="35" y="18"/>
                      <a:pt x="34" y="21"/>
                      <a:pt x="32" y="24"/>
                    </a:cubicBezTo>
                    <a:cubicBezTo>
                      <a:pt x="30" y="28"/>
                      <a:pt x="27" y="31"/>
                      <a:pt x="25" y="35"/>
                    </a:cubicBezTo>
                    <a:cubicBezTo>
                      <a:pt x="19" y="46"/>
                      <a:pt x="11" y="46"/>
                      <a:pt x="5" y="36"/>
                    </a:cubicBezTo>
                    <a:cubicBezTo>
                      <a:pt x="2" y="31"/>
                      <a:pt x="1" y="25"/>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8">
                <a:extLst>
                  <a:ext uri="{FF2B5EF4-FFF2-40B4-BE49-F238E27FC236}">
                    <a16:creationId xmlns:a16="http://schemas.microsoft.com/office/drawing/2014/main" id="{5418BE13-E63F-478B-8C48-4A4F61B8A52D}"/>
                  </a:ext>
                </a:extLst>
              </p:cNvPr>
              <p:cNvSpPr>
                <a:spLocks/>
              </p:cNvSpPr>
              <p:nvPr/>
            </p:nvSpPr>
            <p:spPr bwMode="auto">
              <a:xfrm>
                <a:off x="-493713" y="2532063"/>
                <a:ext cx="33337" cy="33338"/>
              </a:xfrm>
              <a:custGeom>
                <a:avLst/>
                <a:gdLst>
                  <a:gd name="T0" fmla="*/ 35 w 35"/>
                  <a:gd name="T1" fmla="*/ 18 h 35"/>
                  <a:gd name="T2" fmla="*/ 18 w 35"/>
                  <a:gd name="T3" fmla="*/ 35 h 35"/>
                  <a:gd name="T4" fmla="*/ 0 w 35"/>
                  <a:gd name="T5" fmla="*/ 17 h 35"/>
                  <a:gd name="T6" fmla="*/ 18 w 35"/>
                  <a:gd name="T7" fmla="*/ 0 h 35"/>
                  <a:gd name="T8" fmla="*/ 35 w 35"/>
                  <a:gd name="T9" fmla="*/ 18 h 35"/>
                </a:gdLst>
                <a:ahLst/>
                <a:cxnLst>
                  <a:cxn ang="0">
                    <a:pos x="T0" y="T1"/>
                  </a:cxn>
                  <a:cxn ang="0">
                    <a:pos x="T2" y="T3"/>
                  </a:cxn>
                  <a:cxn ang="0">
                    <a:pos x="T4" y="T5"/>
                  </a:cxn>
                  <a:cxn ang="0">
                    <a:pos x="T6" y="T7"/>
                  </a:cxn>
                  <a:cxn ang="0">
                    <a:pos x="T8" y="T9"/>
                  </a:cxn>
                </a:cxnLst>
                <a:rect l="0" t="0" r="r" b="b"/>
                <a:pathLst>
                  <a:path w="35" h="35">
                    <a:moveTo>
                      <a:pt x="35" y="18"/>
                    </a:moveTo>
                    <a:cubicBezTo>
                      <a:pt x="35" y="27"/>
                      <a:pt x="27" y="35"/>
                      <a:pt x="18" y="35"/>
                    </a:cubicBezTo>
                    <a:cubicBezTo>
                      <a:pt x="8" y="35"/>
                      <a:pt x="0" y="27"/>
                      <a:pt x="0" y="17"/>
                    </a:cubicBezTo>
                    <a:cubicBezTo>
                      <a:pt x="1" y="7"/>
                      <a:pt x="9" y="0"/>
                      <a:pt x="18" y="0"/>
                    </a:cubicBezTo>
                    <a:cubicBezTo>
                      <a:pt x="28" y="1"/>
                      <a:pt x="35" y="8"/>
                      <a:pt x="35"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9">
                <a:extLst>
                  <a:ext uri="{FF2B5EF4-FFF2-40B4-BE49-F238E27FC236}">
                    <a16:creationId xmlns:a16="http://schemas.microsoft.com/office/drawing/2014/main" id="{B961136A-D853-4BCA-A04E-C33801C21AA0}"/>
                  </a:ext>
                </a:extLst>
              </p:cNvPr>
              <p:cNvSpPr>
                <a:spLocks noEditPoints="1"/>
              </p:cNvSpPr>
              <p:nvPr/>
            </p:nvSpPr>
            <p:spPr bwMode="auto">
              <a:xfrm>
                <a:off x="-766763" y="2293938"/>
                <a:ext cx="115887" cy="114300"/>
              </a:xfrm>
              <a:custGeom>
                <a:avLst/>
                <a:gdLst>
                  <a:gd name="T0" fmla="*/ 62 w 122"/>
                  <a:gd name="T1" fmla="*/ 0 h 122"/>
                  <a:gd name="T2" fmla="*/ 122 w 122"/>
                  <a:gd name="T3" fmla="*/ 61 h 122"/>
                  <a:gd name="T4" fmla="*/ 62 w 122"/>
                  <a:gd name="T5" fmla="*/ 122 h 122"/>
                  <a:gd name="T6" fmla="*/ 0 w 122"/>
                  <a:gd name="T7" fmla="*/ 61 h 122"/>
                  <a:gd name="T8" fmla="*/ 62 w 122"/>
                  <a:gd name="T9" fmla="*/ 0 h 122"/>
                  <a:gd name="T10" fmla="*/ 35 w 122"/>
                  <a:gd name="T11" fmla="*/ 61 h 122"/>
                  <a:gd name="T12" fmla="*/ 61 w 122"/>
                  <a:gd name="T13" fmla="*/ 87 h 122"/>
                  <a:gd name="T14" fmla="*/ 87 w 122"/>
                  <a:gd name="T15" fmla="*/ 61 h 122"/>
                  <a:gd name="T16" fmla="*/ 62 w 122"/>
                  <a:gd name="T17" fmla="*/ 35 h 122"/>
                  <a:gd name="T18" fmla="*/ 35 w 122"/>
                  <a:gd name="T19" fmla="*/ 61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22">
                    <a:moveTo>
                      <a:pt x="62" y="0"/>
                    </a:moveTo>
                    <a:cubicBezTo>
                      <a:pt x="95" y="1"/>
                      <a:pt x="122" y="28"/>
                      <a:pt x="122" y="61"/>
                    </a:cubicBezTo>
                    <a:cubicBezTo>
                      <a:pt x="122" y="94"/>
                      <a:pt x="95" y="122"/>
                      <a:pt x="62" y="122"/>
                    </a:cubicBezTo>
                    <a:cubicBezTo>
                      <a:pt x="28" y="122"/>
                      <a:pt x="0" y="94"/>
                      <a:pt x="0" y="61"/>
                    </a:cubicBezTo>
                    <a:cubicBezTo>
                      <a:pt x="1" y="27"/>
                      <a:pt x="28" y="0"/>
                      <a:pt x="62" y="0"/>
                    </a:cubicBezTo>
                    <a:close/>
                    <a:moveTo>
                      <a:pt x="35" y="61"/>
                    </a:moveTo>
                    <a:cubicBezTo>
                      <a:pt x="35" y="75"/>
                      <a:pt x="47" y="87"/>
                      <a:pt x="61" y="87"/>
                    </a:cubicBezTo>
                    <a:cubicBezTo>
                      <a:pt x="75" y="87"/>
                      <a:pt x="87" y="75"/>
                      <a:pt x="87" y="61"/>
                    </a:cubicBezTo>
                    <a:cubicBezTo>
                      <a:pt x="87" y="47"/>
                      <a:pt x="76" y="36"/>
                      <a:pt x="62" y="35"/>
                    </a:cubicBezTo>
                    <a:cubicBezTo>
                      <a:pt x="48" y="35"/>
                      <a:pt x="36" y="46"/>
                      <a:pt x="35"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160" name="Group 5159">
            <a:extLst>
              <a:ext uri="{FF2B5EF4-FFF2-40B4-BE49-F238E27FC236}">
                <a16:creationId xmlns:a16="http://schemas.microsoft.com/office/drawing/2014/main" id="{C501556C-F3D1-47E9-8C94-41B0B127B2DB}"/>
              </a:ext>
            </a:extLst>
          </p:cNvPr>
          <p:cNvGrpSpPr/>
          <p:nvPr/>
        </p:nvGrpSpPr>
        <p:grpSpPr>
          <a:xfrm>
            <a:off x="4674674" y="1073575"/>
            <a:ext cx="874278" cy="874278"/>
            <a:chOff x="685801" y="3105150"/>
            <a:chExt cx="1102202" cy="1102202"/>
          </a:xfrm>
        </p:grpSpPr>
        <p:sp>
          <p:nvSpPr>
            <p:cNvPr id="138" name="Oval 137">
              <a:extLst>
                <a:ext uri="{FF2B5EF4-FFF2-40B4-BE49-F238E27FC236}">
                  <a16:creationId xmlns:a16="http://schemas.microsoft.com/office/drawing/2014/main" id="{AB863378-4F29-40DD-85FE-2D8462F7AB4E}"/>
                </a:ext>
              </a:extLst>
            </p:cNvPr>
            <p:cNvSpPr/>
            <p:nvPr/>
          </p:nvSpPr>
          <p:spPr>
            <a:xfrm>
              <a:off x="685801" y="3105150"/>
              <a:ext cx="1102202" cy="1102202"/>
            </a:xfrm>
            <a:prstGeom prst="ellipse">
              <a:avLst/>
            </a:prstGeom>
            <a:noFill/>
            <a:ln>
              <a:solidFill>
                <a:srgbClr val="2B2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59" name="Group 5158">
              <a:extLst>
                <a:ext uri="{FF2B5EF4-FFF2-40B4-BE49-F238E27FC236}">
                  <a16:creationId xmlns:a16="http://schemas.microsoft.com/office/drawing/2014/main" id="{C9F3E196-31B2-42D8-B2CA-58F9606CF0D7}"/>
                </a:ext>
              </a:extLst>
            </p:cNvPr>
            <p:cNvGrpSpPr/>
            <p:nvPr/>
          </p:nvGrpSpPr>
          <p:grpSpPr>
            <a:xfrm>
              <a:off x="982108" y="3302239"/>
              <a:ext cx="509588" cy="708025"/>
              <a:chOff x="142876" y="3562350"/>
              <a:chExt cx="509588" cy="708025"/>
            </a:xfrm>
          </p:grpSpPr>
          <p:sp>
            <p:nvSpPr>
              <p:cNvPr id="5156" name="Freeform 65">
                <a:extLst>
                  <a:ext uri="{FF2B5EF4-FFF2-40B4-BE49-F238E27FC236}">
                    <a16:creationId xmlns:a16="http://schemas.microsoft.com/office/drawing/2014/main" id="{5CF361B3-136D-4704-A54E-2E06F8A01323}"/>
                  </a:ext>
                </a:extLst>
              </p:cNvPr>
              <p:cNvSpPr>
                <a:spLocks noEditPoints="1"/>
              </p:cNvSpPr>
              <p:nvPr/>
            </p:nvSpPr>
            <p:spPr bwMode="auto">
              <a:xfrm>
                <a:off x="142876" y="3562350"/>
                <a:ext cx="509588" cy="708025"/>
              </a:xfrm>
              <a:custGeom>
                <a:avLst/>
                <a:gdLst>
                  <a:gd name="T0" fmla="*/ 862 w 1117"/>
                  <a:gd name="T1" fmla="*/ 1370 h 1553"/>
                  <a:gd name="T2" fmla="*/ 801 w 1117"/>
                  <a:gd name="T3" fmla="*/ 1526 h 1553"/>
                  <a:gd name="T4" fmla="*/ 798 w 1117"/>
                  <a:gd name="T5" fmla="*/ 1533 h 1553"/>
                  <a:gd name="T6" fmla="*/ 773 w 1117"/>
                  <a:gd name="T7" fmla="*/ 1553 h 1553"/>
                  <a:gd name="T8" fmla="*/ 750 w 1117"/>
                  <a:gd name="T9" fmla="*/ 1532 h 1553"/>
                  <a:gd name="T10" fmla="*/ 681 w 1117"/>
                  <a:gd name="T11" fmla="*/ 1337 h 1553"/>
                  <a:gd name="T12" fmla="*/ 612 w 1117"/>
                  <a:gd name="T13" fmla="*/ 1141 h 1553"/>
                  <a:gd name="T14" fmla="*/ 589 w 1117"/>
                  <a:gd name="T15" fmla="*/ 1127 h 1553"/>
                  <a:gd name="T16" fmla="*/ 522 w 1117"/>
                  <a:gd name="T17" fmla="*/ 1124 h 1553"/>
                  <a:gd name="T18" fmla="*/ 497 w 1117"/>
                  <a:gd name="T19" fmla="*/ 1141 h 1553"/>
                  <a:gd name="T20" fmla="*/ 360 w 1117"/>
                  <a:gd name="T21" fmla="*/ 1521 h 1553"/>
                  <a:gd name="T22" fmla="*/ 356 w 1117"/>
                  <a:gd name="T23" fmla="*/ 1534 h 1553"/>
                  <a:gd name="T24" fmla="*/ 332 w 1117"/>
                  <a:gd name="T25" fmla="*/ 1552 h 1553"/>
                  <a:gd name="T26" fmla="*/ 309 w 1117"/>
                  <a:gd name="T27" fmla="*/ 1534 h 1553"/>
                  <a:gd name="T28" fmla="*/ 251 w 1117"/>
                  <a:gd name="T29" fmla="*/ 1386 h 1553"/>
                  <a:gd name="T30" fmla="*/ 245 w 1117"/>
                  <a:gd name="T31" fmla="*/ 1370 h 1553"/>
                  <a:gd name="T32" fmla="*/ 111 w 1117"/>
                  <a:gd name="T33" fmla="*/ 1446 h 1553"/>
                  <a:gd name="T34" fmla="*/ 92 w 1117"/>
                  <a:gd name="T35" fmla="*/ 1457 h 1553"/>
                  <a:gd name="T36" fmla="*/ 64 w 1117"/>
                  <a:gd name="T37" fmla="*/ 1457 h 1553"/>
                  <a:gd name="T38" fmla="*/ 57 w 1117"/>
                  <a:gd name="T39" fmla="*/ 1428 h 1553"/>
                  <a:gd name="T40" fmla="*/ 79 w 1117"/>
                  <a:gd name="T41" fmla="*/ 1366 h 1553"/>
                  <a:gd name="T42" fmla="*/ 207 w 1117"/>
                  <a:gd name="T43" fmla="*/ 1008 h 1553"/>
                  <a:gd name="T44" fmla="*/ 201 w 1117"/>
                  <a:gd name="T45" fmla="*/ 982 h 1553"/>
                  <a:gd name="T46" fmla="*/ 51 w 1117"/>
                  <a:gd name="T47" fmla="*/ 463 h 1553"/>
                  <a:gd name="T48" fmla="*/ 429 w 1117"/>
                  <a:gd name="T49" fmla="*/ 82 h 1553"/>
                  <a:gd name="T50" fmla="*/ 1087 w 1117"/>
                  <a:gd name="T51" fmla="*/ 511 h 1553"/>
                  <a:gd name="T52" fmla="*/ 911 w 1117"/>
                  <a:gd name="T53" fmla="*/ 996 h 1553"/>
                  <a:gd name="T54" fmla="*/ 905 w 1117"/>
                  <a:gd name="T55" fmla="*/ 1016 h 1553"/>
                  <a:gd name="T56" fmla="*/ 1048 w 1117"/>
                  <a:gd name="T57" fmla="*/ 1420 h 1553"/>
                  <a:gd name="T58" fmla="*/ 1044 w 1117"/>
                  <a:gd name="T59" fmla="*/ 1455 h 1553"/>
                  <a:gd name="T60" fmla="*/ 1008 w 1117"/>
                  <a:gd name="T61" fmla="*/ 1453 h 1553"/>
                  <a:gd name="T62" fmla="*/ 874 w 1117"/>
                  <a:gd name="T63" fmla="*/ 1377 h 1553"/>
                  <a:gd name="T64" fmla="*/ 862 w 1117"/>
                  <a:gd name="T65" fmla="*/ 1370 h 1553"/>
                  <a:gd name="T66" fmla="*/ 564 w 1117"/>
                  <a:gd name="T67" fmla="*/ 110 h 1553"/>
                  <a:gd name="T68" fmla="*/ 80 w 1117"/>
                  <a:gd name="T69" fmla="*/ 597 h 1553"/>
                  <a:gd name="T70" fmla="*/ 563 w 1117"/>
                  <a:gd name="T71" fmla="*/ 1081 h 1553"/>
                  <a:gd name="T72" fmla="*/ 1048 w 1117"/>
                  <a:gd name="T73" fmla="*/ 596 h 1553"/>
                  <a:gd name="T74" fmla="*/ 564 w 1117"/>
                  <a:gd name="T75" fmla="*/ 110 h 1553"/>
                  <a:gd name="T76" fmla="*/ 249 w 1117"/>
                  <a:gd name="T77" fmla="*/ 1028 h 1553"/>
                  <a:gd name="T78" fmla="*/ 120 w 1117"/>
                  <a:gd name="T79" fmla="*/ 1387 h 1553"/>
                  <a:gd name="T80" fmla="*/ 135 w 1117"/>
                  <a:gd name="T81" fmla="*/ 1379 h 1553"/>
                  <a:gd name="T82" fmla="*/ 241 w 1117"/>
                  <a:gd name="T83" fmla="*/ 1319 h 1553"/>
                  <a:gd name="T84" fmla="*/ 279 w 1117"/>
                  <a:gd name="T85" fmla="*/ 1332 h 1553"/>
                  <a:gd name="T86" fmla="*/ 324 w 1117"/>
                  <a:gd name="T87" fmla="*/ 1445 h 1553"/>
                  <a:gd name="T88" fmla="*/ 331 w 1117"/>
                  <a:gd name="T89" fmla="*/ 1462 h 1553"/>
                  <a:gd name="T90" fmla="*/ 453 w 1117"/>
                  <a:gd name="T91" fmla="*/ 1119 h 1553"/>
                  <a:gd name="T92" fmla="*/ 348 w 1117"/>
                  <a:gd name="T93" fmla="*/ 1081 h 1553"/>
                  <a:gd name="T94" fmla="*/ 249 w 1117"/>
                  <a:gd name="T95" fmla="*/ 1028 h 1553"/>
                  <a:gd name="T96" fmla="*/ 863 w 1117"/>
                  <a:gd name="T97" fmla="*/ 1038 h 1553"/>
                  <a:gd name="T98" fmla="*/ 761 w 1117"/>
                  <a:gd name="T99" fmla="*/ 1087 h 1553"/>
                  <a:gd name="T100" fmla="*/ 653 w 1117"/>
                  <a:gd name="T101" fmla="*/ 1121 h 1553"/>
                  <a:gd name="T102" fmla="*/ 775 w 1117"/>
                  <a:gd name="T103" fmla="*/ 1462 h 1553"/>
                  <a:gd name="T104" fmla="*/ 782 w 1117"/>
                  <a:gd name="T105" fmla="*/ 1447 h 1553"/>
                  <a:gd name="T106" fmla="*/ 826 w 1117"/>
                  <a:gd name="T107" fmla="*/ 1336 h 1553"/>
                  <a:gd name="T108" fmla="*/ 869 w 1117"/>
                  <a:gd name="T109" fmla="*/ 1321 h 1553"/>
                  <a:gd name="T110" fmla="*/ 973 w 1117"/>
                  <a:gd name="T111" fmla="*/ 1380 h 1553"/>
                  <a:gd name="T112" fmla="*/ 987 w 1117"/>
                  <a:gd name="T113" fmla="*/ 1387 h 1553"/>
                  <a:gd name="T114" fmla="*/ 863 w 1117"/>
                  <a:gd name="T115" fmla="*/ 1038 h 1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17" h="1553">
                    <a:moveTo>
                      <a:pt x="862" y="1370"/>
                    </a:moveTo>
                    <a:cubicBezTo>
                      <a:pt x="841" y="1423"/>
                      <a:pt x="821" y="1474"/>
                      <a:pt x="801" y="1526"/>
                    </a:cubicBezTo>
                    <a:cubicBezTo>
                      <a:pt x="800" y="1528"/>
                      <a:pt x="799" y="1530"/>
                      <a:pt x="798" y="1533"/>
                    </a:cubicBezTo>
                    <a:cubicBezTo>
                      <a:pt x="794" y="1545"/>
                      <a:pt x="787" y="1553"/>
                      <a:pt x="773" y="1553"/>
                    </a:cubicBezTo>
                    <a:cubicBezTo>
                      <a:pt x="760" y="1553"/>
                      <a:pt x="754" y="1543"/>
                      <a:pt x="750" y="1532"/>
                    </a:cubicBezTo>
                    <a:cubicBezTo>
                      <a:pt x="727" y="1467"/>
                      <a:pt x="704" y="1402"/>
                      <a:pt x="681" y="1337"/>
                    </a:cubicBezTo>
                    <a:cubicBezTo>
                      <a:pt x="658" y="1272"/>
                      <a:pt x="634" y="1207"/>
                      <a:pt x="612" y="1141"/>
                    </a:cubicBezTo>
                    <a:cubicBezTo>
                      <a:pt x="608" y="1129"/>
                      <a:pt x="602" y="1126"/>
                      <a:pt x="589" y="1127"/>
                    </a:cubicBezTo>
                    <a:cubicBezTo>
                      <a:pt x="567" y="1127"/>
                      <a:pt x="544" y="1127"/>
                      <a:pt x="522" y="1124"/>
                    </a:cubicBezTo>
                    <a:cubicBezTo>
                      <a:pt x="507" y="1123"/>
                      <a:pt x="502" y="1127"/>
                      <a:pt x="497" y="1141"/>
                    </a:cubicBezTo>
                    <a:cubicBezTo>
                      <a:pt x="452" y="1268"/>
                      <a:pt x="406" y="1395"/>
                      <a:pt x="360" y="1521"/>
                    </a:cubicBezTo>
                    <a:cubicBezTo>
                      <a:pt x="359" y="1526"/>
                      <a:pt x="357" y="1530"/>
                      <a:pt x="356" y="1534"/>
                    </a:cubicBezTo>
                    <a:cubicBezTo>
                      <a:pt x="352" y="1545"/>
                      <a:pt x="344" y="1552"/>
                      <a:pt x="332" y="1552"/>
                    </a:cubicBezTo>
                    <a:cubicBezTo>
                      <a:pt x="320" y="1552"/>
                      <a:pt x="313" y="1545"/>
                      <a:pt x="309" y="1534"/>
                    </a:cubicBezTo>
                    <a:cubicBezTo>
                      <a:pt x="290" y="1485"/>
                      <a:pt x="271" y="1436"/>
                      <a:pt x="251" y="1386"/>
                    </a:cubicBezTo>
                    <a:cubicBezTo>
                      <a:pt x="249" y="1381"/>
                      <a:pt x="247" y="1376"/>
                      <a:pt x="245" y="1370"/>
                    </a:cubicBezTo>
                    <a:cubicBezTo>
                      <a:pt x="200" y="1395"/>
                      <a:pt x="155" y="1420"/>
                      <a:pt x="111" y="1446"/>
                    </a:cubicBezTo>
                    <a:cubicBezTo>
                      <a:pt x="105" y="1449"/>
                      <a:pt x="98" y="1453"/>
                      <a:pt x="92" y="1457"/>
                    </a:cubicBezTo>
                    <a:cubicBezTo>
                      <a:pt x="82" y="1462"/>
                      <a:pt x="73" y="1464"/>
                      <a:pt x="64" y="1457"/>
                    </a:cubicBezTo>
                    <a:cubicBezTo>
                      <a:pt x="55" y="1449"/>
                      <a:pt x="54" y="1439"/>
                      <a:pt x="57" y="1428"/>
                    </a:cubicBezTo>
                    <a:cubicBezTo>
                      <a:pt x="65" y="1407"/>
                      <a:pt x="72" y="1387"/>
                      <a:pt x="79" y="1366"/>
                    </a:cubicBezTo>
                    <a:cubicBezTo>
                      <a:pt x="122" y="1246"/>
                      <a:pt x="164" y="1127"/>
                      <a:pt x="207" y="1008"/>
                    </a:cubicBezTo>
                    <a:cubicBezTo>
                      <a:pt x="211" y="997"/>
                      <a:pt x="210" y="991"/>
                      <a:pt x="201" y="982"/>
                    </a:cubicBezTo>
                    <a:cubicBezTo>
                      <a:pt x="55" y="837"/>
                      <a:pt x="0" y="662"/>
                      <a:pt x="51" y="463"/>
                    </a:cubicBezTo>
                    <a:cubicBezTo>
                      <a:pt x="102" y="265"/>
                      <a:pt x="232" y="136"/>
                      <a:pt x="429" y="82"/>
                    </a:cubicBezTo>
                    <a:cubicBezTo>
                      <a:pt x="733" y="0"/>
                      <a:pt x="1039" y="199"/>
                      <a:pt x="1087" y="511"/>
                    </a:cubicBezTo>
                    <a:cubicBezTo>
                      <a:pt x="1117" y="703"/>
                      <a:pt x="1057" y="866"/>
                      <a:pt x="911" y="996"/>
                    </a:cubicBezTo>
                    <a:cubicBezTo>
                      <a:pt x="904" y="1002"/>
                      <a:pt x="902" y="1007"/>
                      <a:pt x="905" y="1016"/>
                    </a:cubicBezTo>
                    <a:cubicBezTo>
                      <a:pt x="953" y="1151"/>
                      <a:pt x="1001" y="1285"/>
                      <a:pt x="1048" y="1420"/>
                    </a:cubicBezTo>
                    <a:cubicBezTo>
                      <a:pt x="1053" y="1433"/>
                      <a:pt x="1057" y="1445"/>
                      <a:pt x="1044" y="1455"/>
                    </a:cubicBezTo>
                    <a:cubicBezTo>
                      <a:pt x="1032" y="1466"/>
                      <a:pt x="1020" y="1460"/>
                      <a:pt x="1008" y="1453"/>
                    </a:cubicBezTo>
                    <a:cubicBezTo>
                      <a:pt x="964" y="1427"/>
                      <a:pt x="919" y="1402"/>
                      <a:pt x="874" y="1377"/>
                    </a:cubicBezTo>
                    <a:cubicBezTo>
                      <a:pt x="870" y="1375"/>
                      <a:pt x="866" y="1373"/>
                      <a:pt x="862" y="1370"/>
                    </a:cubicBezTo>
                    <a:close/>
                    <a:moveTo>
                      <a:pt x="564" y="110"/>
                    </a:moveTo>
                    <a:cubicBezTo>
                      <a:pt x="296" y="110"/>
                      <a:pt x="80" y="327"/>
                      <a:pt x="80" y="597"/>
                    </a:cubicBezTo>
                    <a:cubicBezTo>
                      <a:pt x="80" y="863"/>
                      <a:pt x="296" y="1080"/>
                      <a:pt x="563" y="1081"/>
                    </a:cubicBezTo>
                    <a:cubicBezTo>
                      <a:pt x="828" y="1082"/>
                      <a:pt x="1047" y="862"/>
                      <a:pt x="1048" y="596"/>
                    </a:cubicBezTo>
                    <a:cubicBezTo>
                      <a:pt x="1048" y="327"/>
                      <a:pt x="832" y="111"/>
                      <a:pt x="564" y="110"/>
                    </a:cubicBezTo>
                    <a:close/>
                    <a:moveTo>
                      <a:pt x="249" y="1028"/>
                    </a:moveTo>
                    <a:cubicBezTo>
                      <a:pt x="206" y="1146"/>
                      <a:pt x="164" y="1265"/>
                      <a:pt x="120" y="1387"/>
                    </a:cubicBezTo>
                    <a:cubicBezTo>
                      <a:pt x="127" y="1383"/>
                      <a:pt x="131" y="1381"/>
                      <a:pt x="135" y="1379"/>
                    </a:cubicBezTo>
                    <a:cubicBezTo>
                      <a:pt x="171" y="1359"/>
                      <a:pt x="206" y="1339"/>
                      <a:pt x="241" y="1319"/>
                    </a:cubicBezTo>
                    <a:cubicBezTo>
                      <a:pt x="260" y="1308"/>
                      <a:pt x="271" y="1312"/>
                      <a:pt x="279" y="1332"/>
                    </a:cubicBezTo>
                    <a:cubicBezTo>
                      <a:pt x="294" y="1370"/>
                      <a:pt x="309" y="1408"/>
                      <a:pt x="324" y="1445"/>
                    </a:cubicBezTo>
                    <a:cubicBezTo>
                      <a:pt x="326" y="1450"/>
                      <a:pt x="328" y="1455"/>
                      <a:pt x="331" y="1462"/>
                    </a:cubicBezTo>
                    <a:cubicBezTo>
                      <a:pt x="373" y="1345"/>
                      <a:pt x="413" y="1231"/>
                      <a:pt x="453" y="1119"/>
                    </a:cubicBezTo>
                    <a:cubicBezTo>
                      <a:pt x="417" y="1106"/>
                      <a:pt x="382" y="1096"/>
                      <a:pt x="348" y="1081"/>
                    </a:cubicBezTo>
                    <a:cubicBezTo>
                      <a:pt x="314" y="1066"/>
                      <a:pt x="282" y="1046"/>
                      <a:pt x="249" y="1028"/>
                    </a:cubicBezTo>
                    <a:close/>
                    <a:moveTo>
                      <a:pt x="863" y="1038"/>
                    </a:moveTo>
                    <a:cubicBezTo>
                      <a:pt x="828" y="1055"/>
                      <a:pt x="795" y="1074"/>
                      <a:pt x="761" y="1087"/>
                    </a:cubicBezTo>
                    <a:cubicBezTo>
                      <a:pt x="726" y="1101"/>
                      <a:pt x="690" y="1110"/>
                      <a:pt x="653" y="1121"/>
                    </a:cubicBezTo>
                    <a:cubicBezTo>
                      <a:pt x="693" y="1233"/>
                      <a:pt x="734" y="1346"/>
                      <a:pt x="775" y="1462"/>
                    </a:cubicBezTo>
                    <a:cubicBezTo>
                      <a:pt x="778" y="1455"/>
                      <a:pt x="780" y="1451"/>
                      <a:pt x="782" y="1447"/>
                    </a:cubicBezTo>
                    <a:cubicBezTo>
                      <a:pt x="797" y="1410"/>
                      <a:pt x="811" y="1373"/>
                      <a:pt x="826" y="1336"/>
                    </a:cubicBezTo>
                    <a:cubicBezTo>
                      <a:pt x="836" y="1311"/>
                      <a:pt x="846" y="1307"/>
                      <a:pt x="869" y="1321"/>
                    </a:cubicBezTo>
                    <a:cubicBezTo>
                      <a:pt x="904" y="1340"/>
                      <a:pt x="939" y="1360"/>
                      <a:pt x="973" y="1380"/>
                    </a:cubicBezTo>
                    <a:cubicBezTo>
                      <a:pt x="977" y="1382"/>
                      <a:pt x="981" y="1384"/>
                      <a:pt x="987" y="1387"/>
                    </a:cubicBezTo>
                    <a:cubicBezTo>
                      <a:pt x="945" y="1268"/>
                      <a:pt x="904" y="1153"/>
                      <a:pt x="863" y="1038"/>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5157" name="Freeform 66">
                <a:extLst>
                  <a:ext uri="{FF2B5EF4-FFF2-40B4-BE49-F238E27FC236}">
                    <a16:creationId xmlns:a16="http://schemas.microsoft.com/office/drawing/2014/main" id="{51527A63-7DFF-4523-8036-B058DDB5BF34}"/>
                  </a:ext>
                </a:extLst>
              </p:cNvPr>
              <p:cNvSpPr>
                <a:spLocks noEditPoints="1"/>
              </p:cNvSpPr>
              <p:nvPr/>
            </p:nvSpPr>
            <p:spPr bwMode="auto">
              <a:xfrm>
                <a:off x="207963" y="3643313"/>
                <a:ext cx="384175" cy="384175"/>
              </a:xfrm>
              <a:custGeom>
                <a:avLst/>
                <a:gdLst>
                  <a:gd name="T0" fmla="*/ 842 w 842"/>
                  <a:gd name="T1" fmla="*/ 421 h 843"/>
                  <a:gd name="T2" fmla="*/ 422 w 842"/>
                  <a:gd name="T3" fmla="*/ 842 h 843"/>
                  <a:gd name="T4" fmla="*/ 0 w 842"/>
                  <a:gd name="T5" fmla="*/ 421 h 843"/>
                  <a:gd name="T6" fmla="*/ 421 w 842"/>
                  <a:gd name="T7" fmla="*/ 0 h 843"/>
                  <a:gd name="T8" fmla="*/ 842 w 842"/>
                  <a:gd name="T9" fmla="*/ 421 h 843"/>
                  <a:gd name="T10" fmla="*/ 421 w 842"/>
                  <a:gd name="T11" fmla="*/ 793 h 843"/>
                  <a:gd name="T12" fmla="*/ 796 w 842"/>
                  <a:gd name="T13" fmla="*/ 422 h 843"/>
                  <a:gd name="T14" fmla="*/ 420 w 842"/>
                  <a:gd name="T15" fmla="*/ 46 h 843"/>
                  <a:gd name="T16" fmla="*/ 46 w 842"/>
                  <a:gd name="T17" fmla="*/ 419 h 843"/>
                  <a:gd name="T18" fmla="*/ 421 w 842"/>
                  <a:gd name="T19" fmla="*/ 793 h 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2" h="843">
                    <a:moveTo>
                      <a:pt x="842" y="421"/>
                    </a:moveTo>
                    <a:cubicBezTo>
                      <a:pt x="842" y="653"/>
                      <a:pt x="654" y="842"/>
                      <a:pt x="422" y="842"/>
                    </a:cubicBezTo>
                    <a:cubicBezTo>
                      <a:pt x="189" y="843"/>
                      <a:pt x="0" y="654"/>
                      <a:pt x="0" y="421"/>
                    </a:cubicBezTo>
                    <a:cubicBezTo>
                      <a:pt x="0" y="188"/>
                      <a:pt x="188" y="0"/>
                      <a:pt x="421" y="0"/>
                    </a:cubicBezTo>
                    <a:cubicBezTo>
                      <a:pt x="654" y="0"/>
                      <a:pt x="842" y="188"/>
                      <a:pt x="842" y="421"/>
                    </a:cubicBezTo>
                    <a:close/>
                    <a:moveTo>
                      <a:pt x="421" y="793"/>
                    </a:moveTo>
                    <a:cubicBezTo>
                      <a:pt x="627" y="793"/>
                      <a:pt x="795" y="626"/>
                      <a:pt x="796" y="422"/>
                    </a:cubicBezTo>
                    <a:cubicBezTo>
                      <a:pt x="796" y="214"/>
                      <a:pt x="629" y="47"/>
                      <a:pt x="420" y="46"/>
                    </a:cubicBezTo>
                    <a:cubicBezTo>
                      <a:pt x="214" y="46"/>
                      <a:pt x="46" y="214"/>
                      <a:pt x="46" y="419"/>
                    </a:cubicBezTo>
                    <a:cubicBezTo>
                      <a:pt x="46" y="626"/>
                      <a:pt x="214" y="793"/>
                      <a:pt x="421" y="793"/>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5158" name="Freeform 67">
                <a:extLst>
                  <a:ext uri="{FF2B5EF4-FFF2-40B4-BE49-F238E27FC236}">
                    <a16:creationId xmlns:a16="http://schemas.microsoft.com/office/drawing/2014/main" id="{D406FFC3-0BDE-43B7-9A0C-C2192EA88891}"/>
                  </a:ext>
                </a:extLst>
              </p:cNvPr>
              <p:cNvSpPr>
                <a:spLocks noEditPoints="1"/>
              </p:cNvSpPr>
              <p:nvPr/>
            </p:nvSpPr>
            <p:spPr bwMode="auto">
              <a:xfrm>
                <a:off x="277813" y="3690938"/>
                <a:ext cx="238125" cy="260350"/>
              </a:xfrm>
              <a:custGeom>
                <a:avLst/>
                <a:gdLst>
                  <a:gd name="T0" fmla="*/ 445 w 523"/>
                  <a:gd name="T1" fmla="*/ 183 h 573"/>
                  <a:gd name="T2" fmla="*/ 500 w 523"/>
                  <a:gd name="T3" fmla="*/ 294 h 573"/>
                  <a:gd name="T4" fmla="*/ 485 w 523"/>
                  <a:gd name="T5" fmla="*/ 371 h 573"/>
                  <a:gd name="T6" fmla="*/ 470 w 523"/>
                  <a:gd name="T7" fmla="*/ 452 h 573"/>
                  <a:gd name="T8" fmla="*/ 404 w 523"/>
                  <a:gd name="T9" fmla="*/ 551 h 573"/>
                  <a:gd name="T10" fmla="*/ 140 w 523"/>
                  <a:gd name="T11" fmla="*/ 541 h 573"/>
                  <a:gd name="T12" fmla="*/ 0 w 523"/>
                  <a:gd name="T13" fmla="*/ 506 h 573"/>
                  <a:gd name="T14" fmla="*/ 51 w 523"/>
                  <a:gd name="T15" fmla="*/ 172 h 573"/>
                  <a:gd name="T16" fmla="*/ 148 w 523"/>
                  <a:gd name="T17" fmla="*/ 194 h 573"/>
                  <a:gd name="T18" fmla="*/ 200 w 523"/>
                  <a:gd name="T19" fmla="*/ 171 h 573"/>
                  <a:gd name="T20" fmla="*/ 237 w 523"/>
                  <a:gd name="T21" fmla="*/ 25 h 573"/>
                  <a:gd name="T22" fmla="*/ 374 w 523"/>
                  <a:gd name="T23" fmla="*/ 112 h 573"/>
                  <a:gd name="T24" fmla="*/ 286 w 523"/>
                  <a:gd name="T25" fmla="*/ 52 h 573"/>
                  <a:gd name="T26" fmla="*/ 273 w 523"/>
                  <a:gd name="T27" fmla="*/ 162 h 573"/>
                  <a:gd name="T28" fmla="*/ 191 w 523"/>
                  <a:gd name="T29" fmla="*/ 231 h 573"/>
                  <a:gd name="T30" fmla="*/ 147 w 523"/>
                  <a:gd name="T31" fmla="*/ 255 h 573"/>
                  <a:gd name="T32" fmla="*/ 157 w 523"/>
                  <a:gd name="T33" fmla="*/ 492 h 573"/>
                  <a:gd name="T34" fmla="*/ 395 w 523"/>
                  <a:gd name="T35" fmla="*/ 502 h 573"/>
                  <a:gd name="T36" fmla="*/ 420 w 523"/>
                  <a:gd name="T37" fmla="*/ 486 h 573"/>
                  <a:gd name="T38" fmla="*/ 398 w 523"/>
                  <a:gd name="T39" fmla="*/ 468 h 573"/>
                  <a:gd name="T40" fmla="*/ 400 w 523"/>
                  <a:gd name="T41" fmla="*/ 424 h 573"/>
                  <a:gd name="T42" fmla="*/ 438 w 523"/>
                  <a:gd name="T43" fmla="*/ 406 h 573"/>
                  <a:gd name="T44" fmla="*/ 399 w 523"/>
                  <a:gd name="T45" fmla="*/ 360 h 573"/>
                  <a:gd name="T46" fmla="*/ 453 w 523"/>
                  <a:gd name="T47" fmla="*/ 326 h 573"/>
                  <a:gd name="T48" fmla="*/ 414 w 523"/>
                  <a:gd name="T49" fmla="*/ 285 h 573"/>
                  <a:gd name="T50" fmla="*/ 448 w 523"/>
                  <a:gd name="T51" fmla="*/ 263 h 573"/>
                  <a:gd name="T52" fmla="*/ 449 w 523"/>
                  <a:gd name="T53" fmla="*/ 230 h 573"/>
                  <a:gd name="T54" fmla="*/ 330 w 523"/>
                  <a:gd name="T55" fmla="*/ 199 h 573"/>
                  <a:gd name="T56" fmla="*/ 286 w 523"/>
                  <a:gd name="T57" fmla="*/ 52 h 573"/>
                  <a:gd name="T58" fmla="*/ 63 w 523"/>
                  <a:gd name="T59" fmla="*/ 216 h 573"/>
                  <a:gd name="T60" fmla="*/ 44 w 523"/>
                  <a:gd name="T61" fmla="*/ 379 h 573"/>
                  <a:gd name="T62" fmla="*/ 56 w 523"/>
                  <a:gd name="T63" fmla="*/ 513 h 573"/>
                  <a:gd name="T64" fmla="*/ 97 w 523"/>
                  <a:gd name="T65" fmla="*/ 2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3" h="573">
                    <a:moveTo>
                      <a:pt x="375" y="183"/>
                    </a:moveTo>
                    <a:cubicBezTo>
                      <a:pt x="399" y="183"/>
                      <a:pt x="422" y="184"/>
                      <a:pt x="445" y="183"/>
                    </a:cubicBezTo>
                    <a:cubicBezTo>
                      <a:pt x="474" y="183"/>
                      <a:pt x="496" y="194"/>
                      <a:pt x="509" y="219"/>
                    </a:cubicBezTo>
                    <a:cubicBezTo>
                      <a:pt x="523" y="246"/>
                      <a:pt x="516" y="270"/>
                      <a:pt x="500" y="294"/>
                    </a:cubicBezTo>
                    <a:cubicBezTo>
                      <a:pt x="498" y="297"/>
                      <a:pt x="498" y="303"/>
                      <a:pt x="499" y="307"/>
                    </a:cubicBezTo>
                    <a:cubicBezTo>
                      <a:pt x="506" y="331"/>
                      <a:pt x="503" y="352"/>
                      <a:pt x="485" y="371"/>
                    </a:cubicBezTo>
                    <a:cubicBezTo>
                      <a:pt x="483" y="374"/>
                      <a:pt x="482" y="380"/>
                      <a:pt x="483" y="384"/>
                    </a:cubicBezTo>
                    <a:cubicBezTo>
                      <a:pt x="491" y="409"/>
                      <a:pt x="487" y="432"/>
                      <a:pt x="470" y="452"/>
                    </a:cubicBezTo>
                    <a:cubicBezTo>
                      <a:pt x="467" y="456"/>
                      <a:pt x="466" y="462"/>
                      <a:pt x="467" y="466"/>
                    </a:cubicBezTo>
                    <a:cubicBezTo>
                      <a:pt x="479" y="513"/>
                      <a:pt x="451" y="551"/>
                      <a:pt x="404" y="551"/>
                    </a:cubicBezTo>
                    <a:cubicBezTo>
                      <a:pt x="337" y="552"/>
                      <a:pt x="270" y="552"/>
                      <a:pt x="203" y="551"/>
                    </a:cubicBezTo>
                    <a:cubicBezTo>
                      <a:pt x="183" y="550"/>
                      <a:pt x="163" y="545"/>
                      <a:pt x="140" y="541"/>
                    </a:cubicBezTo>
                    <a:cubicBezTo>
                      <a:pt x="117" y="573"/>
                      <a:pt x="80" y="564"/>
                      <a:pt x="45" y="560"/>
                    </a:cubicBezTo>
                    <a:cubicBezTo>
                      <a:pt x="19" y="558"/>
                      <a:pt x="0" y="533"/>
                      <a:pt x="0" y="506"/>
                    </a:cubicBezTo>
                    <a:cubicBezTo>
                      <a:pt x="0" y="414"/>
                      <a:pt x="0" y="321"/>
                      <a:pt x="0" y="229"/>
                    </a:cubicBezTo>
                    <a:cubicBezTo>
                      <a:pt x="0" y="199"/>
                      <a:pt x="21" y="175"/>
                      <a:pt x="51" y="172"/>
                    </a:cubicBezTo>
                    <a:cubicBezTo>
                      <a:pt x="69" y="171"/>
                      <a:pt x="87" y="170"/>
                      <a:pt x="104" y="173"/>
                    </a:cubicBezTo>
                    <a:cubicBezTo>
                      <a:pt x="118" y="176"/>
                      <a:pt x="131" y="185"/>
                      <a:pt x="148" y="194"/>
                    </a:cubicBezTo>
                    <a:cubicBezTo>
                      <a:pt x="156" y="192"/>
                      <a:pt x="169" y="189"/>
                      <a:pt x="182" y="184"/>
                    </a:cubicBezTo>
                    <a:cubicBezTo>
                      <a:pt x="189" y="182"/>
                      <a:pt x="194" y="175"/>
                      <a:pt x="200" y="171"/>
                    </a:cubicBezTo>
                    <a:cubicBezTo>
                      <a:pt x="231" y="146"/>
                      <a:pt x="243" y="114"/>
                      <a:pt x="237" y="74"/>
                    </a:cubicBezTo>
                    <a:cubicBezTo>
                      <a:pt x="235" y="58"/>
                      <a:pt x="237" y="41"/>
                      <a:pt x="237" y="25"/>
                    </a:cubicBezTo>
                    <a:cubicBezTo>
                      <a:pt x="238" y="7"/>
                      <a:pt x="246" y="0"/>
                      <a:pt x="264" y="0"/>
                    </a:cubicBezTo>
                    <a:cubicBezTo>
                      <a:pt x="321" y="0"/>
                      <a:pt x="373" y="51"/>
                      <a:pt x="374" y="112"/>
                    </a:cubicBezTo>
                    <a:cubicBezTo>
                      <a:pt x="375" y="135"/>
                      <a:pt x="375" y="158"/>
                      <a:pt x="375" y="183"/>
                    </a:cubicBezTo>
                    <a:close/>
                    <a:moveTo>
                      <a:pt x="286" y="52"/>
                    </a:moveTo>
                    <a:cubicBezTo>
                      <a:pt x="286" y="79"/>
                      <a:pt x="285" y="105"/>
                      <a:pt x="286" y="130"/>
                    </a:cubicBezTo>
                    <a:cubicBezTo>
                      <a:pt x="287" y="143"/>
                      <a:pt x="282" y="153"/>
                      <a:pt x="273" y="162"/>
                    </a:cubicBezTo>
                    <a:cubicBezTo>
                      <a:pt x="256" y="179"/>
                      <a:pt x="239" y="197"/>
                      <a:pt x="223" y="216"/>
                    </a:cubicBezTo>
                    <a:cubicBezTo>
                      <a:pt x="214" y="226"/>
                      <a:pt x="204" y="230"/>
                      <a:pt x="191" y="231"/>
                    </a:cubicBezTo>
                    <a:cubicBezTo>
                      <a:pt x="179" y="232"/>
                      <a:pt x="167" y="237"/>
                      <a:pt x="155" y="241"/>
                    </a:cubicBezTo>
                    <a:cubicBezTo>
                      <a:pt x="151" y="243"/>
                      <a:pt x="147" y="250"/>
                      <a:pt x="147" y="255"/>
                    </a:cubicBezTo>
                    <a:cubicBezTo>
                      <a:pt x="146" y="329"/>
                      <a:pt x="146" y="403"/>
                      <a:pt x="147" y="477"/>
                    </a:cubicBezTo>
                    <a:cubicBezTo>
                      <a:pt x="147" y="482"/>
                      <a:pt x="152" y="491"/>
                      <a:pt x="157" y="492"/>
                    </a:cubicBezTo>
                    <a:cubicBezTo>
                      <a:pt x="172" y="497"/>
                      <a:pt x="188" y="501"/>
                      <a:pt x="203" y="502"/>
                    </a:cubicBezTo>
                    <a:cubicBezTo>
                      <a:pt x="267" y="503"/>
                      <a:pt x="331" y="502"/>
                      <a:pt x="395" y="502"/>
                    </a:cubicBezTo>
                    <a:cubicBezTo>
                      <a:pt x="400" y="502"/>
                      <a:pt x="406" y="503"/>
                      <a:pt x="410" y="501"/>
                    </a:cubicBezTo>
                    <a:cubicBezTo>
                      <a:pt x="414" y="497"/>
                      <a:pt x="420" y="491"/>
                      <a:pt x="420" y="486"/>
                    </a:cubicBezTo>
                    <a:cubicBezTo>
                      <a:pt x="420" y="481"/>
                      <a:pt x="415" y="475"/>
                      <a:pt x="411" y="471"/>
                    </a:cubicBezTo>
                    <a:cubicBezTo>
                      <a:pt x="408" y="469"/>
                      <a:pt x="402" y="470"/>
                      <a:pt x="398" y="468"/>
                    </a:cubicBezTo>
                    <a:cubicBezTo>
                      <a:pt x="386" y="465"/>
                      <a:pt x="381" y="456"/>
                      <a:pt x="382" y="444"/>
                    </a:cubicBezTo>
                    <a:cubicBezTo>
                      <a:pt x="382" y="433"/>
                      <a:pt x="389" y="426"/>
                      <a:pt x="400" y="424"/>
                    </a:cubicBezTo>
                    <a:cubicBezTo>
                      <a:pt x="405" y="423"/>
                      <a:pt x="410" y="423"/>
                      <a:pt x="415" y="423"/>
                    </a:cubicBezTo>
                    <a:cubicBezTo>
                      <a:pt x="427" y="423"/>
                      <a:pt x="436" y="418"/>
                      <a:pt x="438" y="406"/>
                    </a:cubicBezTo>
                    <a:cubicBezTo>
                      <a:pt x="439" y="393"/>
                      <a:pt x="429" y="390"/>
                      <a:pt x="419" y="388"/>
                    </a:cubicBezTo>
                    <a:cubicBezTo>
                      <a:pt x="403" y="385"/>
                      <a:pt x="396" y="375"/>
                      <a:pt x="399" y="360"/>
                    </a:cubicBezTo>
                    <a:cubicBezTo>
                      <a:pt x="401" y="347"/>
                      <a:pt x="409" y="342"/>
                      <a:pt x="429" y="342"/>
                    </a:cubicBezTo>
                    <a:cubicBezTo>
                      <a:pt x="441" y="342"/>
                      <a:pt x="452" y="340"/>
                      <a:pt x="453" y="326"/>
                    </a:cubicBezTo>
                    <a:cubicBezTo>
                      <a:pt x="454" y="314"/>
                      <a:pt x="445" y="310"/>
                      <a:pt x="434" y="309"/>
                    </a:cubicBezTo>
                    <a:cubicBezTo>
                      <a:pt x="420" y="307"/>
                      <a:pt x="414" y="298"/>
                      <a:pt x="414" y="285"/>
                    </a:cubicBezTo>
                    <a:cubicBezTo>
                      <a:pt x="415" y="271"/>
                      <a:pt x="423" y="264"/>
                      <a:pt x="436" y="263"/>
                    </a:cubicBezTo>
                    <a:cubicBezTo>
                      <a:pt x="440" y="263"/>
                      <a:pt x="444" y="263"/>
                      <a:pt x="448" y="263"/>
                    </a:cubicBezTo>
                    <a:cubicBezTo>
                      <a:pt x="462" y="262"/>
                      <a:pt x="473" y="254"/>
                      <a:pt x="471" y="245"/>
                    </a:cubicBezTo>
                    <a:cubicBezTo>
                      <a:pt x="470" y="232"/>
                      <a:pt x="460" y="230"/>
                      <a:pt x="449" y="230"/>
                    </a:cubicBezTo>
                    <a:cubicBezTo>
                      <a:pt x="419" y="230"/>
                      <a:pt x="390" y="230"/>
                      <a:pt x="360" y="230"/>
                    </a:cubicBezTo>
                    <a:cubicBezTo>
                      <a:pt x="337" y="230"/>
                      <a:pt x="330" y="223"/>
                      <a:pt x="330" y="199"/>
                    </a:cubicBezTo>
                    <a:cubicBezTo>
                      <a:pt x="330" y="171"/>
                      <a:pt x="331" y="142"/>
                      <a:pt x="330" y="114"/>
                    </a:cubicBezTo>
                    <a:cubicBezTo>
                      <a:pt x="329" y="85"/>
                      <a:pt x="313" y="62"/>
                      <a:pt x="286" y="52"/>
                    </a:cubicBezTo>
                    <a:close/>
                    <a:moveTo>
                      <a:pt x="97" y="216"/>
                    </a:moveTo>
                    <a:cubicBezTo>
                      <a:pt x="85" y="216"/>
                      <a:pt x="74" y="216"/>
                      <a:pt x="63" y="216"/>
                    </a:cubicBezTo>
                    <a:cubicBezTo>
                      <a:pt x="48" y="215"/>
                      <a:pt x="44" y="221"/>
                      <a:pt x="44" y="235"/>
                    </a:cubicBezTo>
                    <a:cubicBezTo>
                      <a:pt x="45" y="283"/>
                      <a:pt x="44" y="331"/>
                      <a:pt x="44" y="379"/>
                    </a:cubicBezTo>
                    <a:cubicBezTo>
                      <a:pt x="44" y="418"/>
                      <a:pt x="44" y="457"/>
                      <a:pt x="44" y="496"/>
                    </a:cubicBezTo>
                    <a:cubicBezTo>
                      <a:pt x="44" y="505"/>
                      <a:pt x="45" y="513"/>
                      <a:pt x="56" y="513"/>
                    </a:cubicBezTo>
                    <a:cubicBezTo>
                      <a:pt x="69" y="514"/>
                      <a:pt x="83" y="513"/>
                      <a:pt x="97" y="513"/>
                    </a:cubicBezTo>
                    <a:cubicBezTo>
                      <a:pt x="97" y="414"/>
                      <a:pt x="97" y="315"/>
                      <a:pt x="97" y="21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205" name="Content Placeholder 2">
            <a:extLst>
              <a:ext uri="{FF2B5EF4-FFF2-40B4-BE49-F238E27FC236}">
                <a16:creationId xmlns:a16="http://schemas.microsoft.com/office/drawing/2014/main" id="{4F15A185-2B8E-4E4F-B7AD-69E591CBA2B9}"/>
              </a:ext>
            </a:extLst>
          </p:cNvPr>
          <p:cNvSpPr txBox="1">
            <a:spLocks/>
          </p:cNvSpPr>
          <p:nvPr/>
        </p:nvSpPr>
        <p:spPr bwMode="auto">
          <a:xfrm>
            <a:off x="4560712" y="2182856"/>
            <a:ext cx="4289778" cy="2373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Wingdings" panose="05000000000000000000" pitchFamily="2" charset="2"/>
              <a:buChar char="Ø"/>
              <a:defRPr sz="1400" kern="1200">
                <a:solidFill>
                  <a:srgbClr val="262626"/>
                </a:solidFill>
                <a:latin typeface="Century Gothic"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200" kern="1200">
                <a:solidFill>
                  <a:srgbClr val="262626"/>
                </a:solidFill>
                <a:latin typeface="Century Gothic"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100" kern="1200">
                <a:solidFill>
                  <a:srgbClr val="262626"/>
                </a:solidFill>
                <a:latin typeface="Century Gothic"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buNone/>
            </a:pPr>
            <a:r>
              <a:rPr lang="en-US" sz="1200" b="1" i="0" u="sng" dirty="0">
                <a:solidFill>
                  <a:srgbClr val="0A0A0A"/>
                </a:solidFill>
                <a:effectLst/>
                <a:latin typeface="+mn-lt"/>
                <a:cs typeface="Times New Roman" panose="02020603050405020304" pitchFamily="18" charset="0"/>
              </a:rPr>
              <a:t>BEST PRACTICE FOR PROMOTERS TO MITIGATE </a:t>
            </a:r>
            <a:br>
              <a:rPr lang="en-US" sz="1200" b="1" i="0" u="sng" dirty="0">
                <a:solidFill>
                  <a:srgbClr val="0A0A0A"/>
                </a:solidFill>
                <a:effectLst/>
                <a:latin typeface="+mn-lt"/>
                <a:cs typeface="Times New Roman" panose="02020603050405020304" pitchFamily="18" charset="0"/>
              </a:rPr>
            </a:br>
            <a:r>
              <a:rPr lang="en-US" sz="1200" b="1" i="0" u="sng" dirty="0">
                <a:solidFill>
                  <a:srgbClr val="0A0A0A"/>
                </a:solidFill>
                <a:effectLst/>
                <a:latin typeface="+mn-lt"/>
                <a:cs typeface="Times New Roman" panose="02020603050405020304" pitchFamily="18" charset="0"/>
              </a:rPr>
              <a:t>RISK OF LITIGATING:</a:t>
            </a:r>
            <a:endParaRPr lang="en-IN" sz="1200" b="1" i="0" u="sng" dirty="0">
              <a:solidFill>
                <a:srgbClr val="0A0A0A"/>
              </a:solidFill>
              <a:effectLst/>
              <a:latin typeface="+mn-lt"/>
              <a:cs typeface="Times New Roman" panose="02020603050405020304" pitchFamily="18" charset="0"/>
            </a:endParaRPr>
          </a:p>
          <a:p>
            <a:pPr marL="0" indent="0" algn="just">
              <a:lnSpc>
                <a:spcPts val="1600"/>
              </a:lnSpc>
              <a:spcBef>
                <a:spcPts val="600"/>
              </a:spcBef>
              <a:buNone/>
            </a:pPr>
            <a:r>
              <a:rPr lang="en-US" sz="1200" b="0" i="0" dirty="0">
                <a:solidFill>
                  <a:srgbClr val="0A0A0A"/>
                </a:solidFill>
                <a:effectLst/>
                <a:latin typeface="+mn-lt"/>
                <a:cs typeface="Times New Roman" panose="02020603050405020304" pitchFamily="18" charset="0"/>
              </a:rPr>
              <a:t>The Company which is raising funds from private equity/venture capital players will mostly witness tight obligations and limited rights, with the promoters being liable for most acts, as the Investor decides to invest relying solely on the representations given by the promoters. Many issues come up while discussing and negotiating investment terms with the Investors. </a:t>
            </a:r>
            <a:r>
              <a:rPr lang="en-US" sz="1200" dirty="0">
                <a:solidFill>
                  <a:srgbClr val="0A0A0A"/>
                </a:solidFill>
                <a:latin typeface="+mn-lt"/>
                <a:cs typeface="Times New Roman" panose="02020603050405020304" pitchFamily="18" charset="0"/>
              </a:rPr>
              <a:t>T</a:t>
            </a:r>
            <a:r>
              <a:rPr lang="en-US" sz="1200" b="0" i="0" dirty="0">
                <a:solidFill>
                  <a:srgbClr val="0A0A0A"/>
                </a:solidFill>
                <a:effectLst/>
                <a:latin typeface="+mn-lt"/>
                <a:cs typeface="Times New Roman" panose="02020603050405020304" pitchFamily="18" charset="0"/>
              </a:rPr>
              <a:t>he promoter should hire a good legal counsel to negotiate the agreements to avoid any future </a:t>
            </a:r>
            <a:r>
              <a:rPr lang="en-US" sz="1200" b="0" i="0" dirty="0">
                <a:solidFill>
                  <a:srgbClr val="0A0A0A"/>
                </a:solidFill>
                <a:effectLst/>
                <a:latin typeface="+mn-lt"/>
              </a:rPr>
              <a:t>surprises.</a:t>
            </a:r>
            <a:endParaRPr lang="en-IN" sz="1200" dirty="0">
              <a:latin typeface="+mn-lt"/>
            </a:endParaRPr>
          </a:p>
        </p:txBody>
      </p:sp>
      <p:sp>
        <p:nvSpPr>
          <p:cNvPr id="4" name="Slide Number Placeholder 3">
            <a:extLst>
              <a:ext uri="{FF2B5EF4-FFF2-40B4-BE49-F238E27FC236}">
                <a16:creationId xmlns:a16="http://schemas.microsoft.com/office/drawing/2014/main" id="{91AE6C31-9C61-485F-AFA9-5D389F81CCD1}"/>
              </a:ext>
            </a:extLst>
          </p:cNvPr>
          <p:cNvSpPr>
            <a:spLocks noGrp="1"/>
          </p:cNvSpPr>
          <p:nvPr>
            <p:ph type="sldNum" sz="quarter" idx="12"/>
          </p:nvPr>
        </p:nvSpPr>
        <p:spPr/>
        <p:txBody>
          <a:bodyPr/>
          <a:lstStyle/>
          <a:p>
            <a:fld id="{228EF60C-3444-47D0-9269-EE38C89F83E0}" type="slidenum">
              <a:rPr lang="en-US" altLang="en-US" smtClean="0"/>
              <a:pPr/>
              <a:t>12</a:t>
            </a:fld>
            <a:endParaRPr lang="en-US" altLang="en-US"/>
          </a:p>
        </p:txBody>
      </p:sp>
    </p:spTree>
    <p:extLst>
      <p:ext uri="{BB962C8B-B14F-4D97-AF65-F5344CB8AC3E}">
        <p14:creationId xmlns:p14="http://schemas.microsoft.com/office/powerpoint/2010/main" val="2553666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D998D38-EE54-46CF-BDDD-02CD0EAC962F}"/>
              </a:ext>
            </a:extLst>
          </p:cNvPr>
          <p:cNvSpPr/>
          <p:nvPr/>
        </p:nvSpPr>
        <p:spPr>
          <a:xfrm>
            <a:off x="0" y="0"/>
            <a:ext cx="9144000" cy="970844"/>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081345-87A4-4928-8CA6-DBA11BFA131C}"/>
              </a:ext>
            </a:extLst>
          </p:cNvPr>
          <p:cNvSpPr>
            <a:spLocks noGrp="1"/>
          </p:cNvSpPr>
          <p:nvPr>
            <p:ph type="title"/>
          </p:nvPr>
        </p:nvSpPr>
        <p:spPr>
          <a:xfrm>
            <a:off x="381000" y="206375"/>
            <a:ext cx="8229600" cy="557213"/>
          </a:xfrm>
        </p:spPr>
        <p:txBody>
          <a:bodyPr/>
          <a:lstStyle/>
          <a:p>
            <a:r>
              <a:rPr lang="en-IN" sz="2400" dirty="0">
                <a:solidFill>
                  <a:schemeClr val="bg1"/>
                </a:solidFill>
              </a:rPr>
              <a:t>CASE STUDY</a:t>
            </a:r>
          </a:p>
        </p:txBody>
      </p:sp>
      <p:sp>
        <p:nvSpPr>
          <p:cNvPr id="5" name="TextBox 4">
            <a:extLst>
              <a:ext uri="{FF2B5EF4-FFF2-40B4-BE49-F238E27FC236}">
                <a16:creationId xmlns:a16="http://schemas.microsoft.com/office/drawing/2014/main" id="{73733324-A63B-4621-8275-038819235578}"/>
              </a:ext>
            </a:extLst>
          </p:cNvPr>
          <p:cNvSpPr txBox="1"/>
          <p:nvPr/>
        </p:nvSpPr>
        <p:spPr>
          <a:xfrm>
            <a:off x="381000" y="1421683"/>
            <a:ext cx="3547533" cy="3354123"/>
          </a:xfrm>
          <a:prstGeom prst="rect">
            <a:avLst/>
          </a:prstGeom>
          <a:noFill/>
        </p:spPr>
        <p:txBody>
          <a:bodyPr wrap="square">
            <a:spAutoFit/>
          </a:bodyPr>
          <a:lstStyle/>
          <a:p>
            <a:pPr algn="just">
              <a:lnSpc>
                <a:spcPts val="1500"/>
              </a:lnSpc>
            </a:pPr>
            <a:r>
              <a:rPr lang="en-IN" sz="1200" dirty="0">
                <a:latin typeface="+mn-lt"/>
              </a:rPr>
              <a:t>A company “ABC Ltd” (“</a:t>
            </a:r>
            <a:r>
              <a:rPr lang="en-IN" sz="1200" b="1" dirty="0">
                <a:latin typeface="+mn-lt"/>
              </a:rPr>
              <a:t>Company</a:t>
            </a:r>
            <a:r>
              <a:rPr lang="en-IN" sz="1200" dirty="0">
                <a:latin typeface="+mn-lt"/>
              </a:rPr>
              <a:t>”) has raised couple of rounds of funding and has few existing investors in the Company. </a:t>
            </a:r>
          </a:p>
          <a:p>
            <a:pPr algn="just">
              <a:lnSpc>
                <a:spcPts val="1500"/>
              </a:lnSpc>
            </a:pPr>
            <a:endParaRPr lang="en-IN" sz="1200" dirty="0">
              <a:latin typeface="+mn-lt"/>
            </a:endParaRPr>
          </a:p>
          <a:p>
            <a:pPr algn="just">
              <a:lnSpc>
                <a:spcPts val="1500"/>
              </a:lnSpc>
            </a:pPr>
            <a:r>
              <a:rPr lang="en-IN" sz="1200" dirty="0">
                <a:latin typeface="+mn-lt"/>
              </a:rPr>
              <a:t>The Company intends to bring in further round of investments from a prospective investor who is ‘person resident outside India’. One of the potential mode of exit to the investors is envisaged to be by way of IPO of the Company. The Promoter also wants to structure promote mechanism in the agreement.  </a:t>
            </a:r>
          </a:p>
          <a:p>
            <a:pPr algn="just">
              <a:lnSpc>
                <a:spcPts val="1500"/>
              </a:lnSpc>
            </a:pPr>
            <a:endParaRPr lang="en-IN" sz="1200" dirty="0">
              <a:latin typeface="+mn-lt"/>
            </a:endParaRPr>
          </a:p>
          <a:p>
            <a:pPr algn="just">
              <a:lnSpc>
                <a:spcPts val="1500"/>
              </a:lnSpc>
            </a:pPr>
            <a:r>
              <a:rPr lang="en-IN" sz="1200" dirty="0">
                <a:latin typeface="+mn-lt"/>
              </a:rPr>
              <a:t>The Company is also contesting couple of ongoing litigations including tax and others.</a:t>
            </a:r>
          </a:p>
          <a:p>
            <a:pPr algn="just">
              <a:lnSpc>
                <a:spcPts val="1500"/>
              </a:lnSpc>
            </a:pPr>
            <a:endParaRPr lang="en-IN" sz="1200" dirty="0">
              <a:latin typeface="+mn-lt"/>
            </a:endParaRPr>
          </a:p>
          <a:p>
            <a:pPr algn="just">
              <a:lnSpc>
                <a:spcPts val="1500"/>
              </a:lnSpc>
            </a:pPr>
            <a:r>
              <a:rPr lang="en-IN" sz="1200" dirty="0">
                <a:latin typeface="+mn-lt"/>
              </a:rPr>
              <a:t>The Promoter also proposes to create a new ESOP Pool.</a:t>
            </a:r>
          </a:p>
        </p:txBody>
      </p:sp>
      <p:sp>
        <p:nvSpPr>
          <p:cNvPr id="7" name="Rectangle 6">
            <a:extLst>
              <a:ext uri="{FF2B5EF4-FFF2-40B4-BE49-F238E27FC236}">
                <a16:creationId xmlns:a16="http://schemas.microsoft.com/office/drawing/2014/main" id="{C82AE247-A184-4A4F-A65F-8AB3E4953163}"/>
              </a:ext>
            </a:extLst>
          </p:cNvPr>
          <p:cNvSpPr/>
          <p:nvPr/>
        </p:nvSpPr>
        <p:spPr>
          <a:xfrm>
            <a:off x="4097868" y="1457497"/>
            <a:ext cx="5046132" cy="2351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998E1F3-58DF-4155-B27A-DD2F5752DD5F}"/>
              </a:ext>
            </a:extLst>
          </p:cNvPr>
          <p:cNvSpPr txBox="1"/>
          <p:nvPr/>
        </p:nvSpPr>
        <p:spPr>
          <a:xfrm>
            <a:off x="5271910" y="1598727"/>
            <a:ext cx="3872089" cy="2069156"/>
          </a:xfrm>
          <a:prstGeom prst="rect">
            <a:avLst/>
          </a:prstGeom>
          <a:noFill/>
        </p:spPr>
        <p:txBody>
          <a:bodyPr wrap="square">
            <a:spAutoFit/>
          </a:bodyPr>
          <a:lstStyle/>
          <a:p>
            <a:r>
              <a:rPr lang="en-IN" sz="1200" b="1" dirty="0">
                <a:latin typeface="+mn-lt"/>
              </a:rPr>
              <a:t>Potential Challenges:</a:t>
            </a:r>
            <a:br>
              <a:rPr lang="en-IN" sz="1200" b="1" dirty="0">
                <a:latin typeface="+mn-lt"/>
              </a:rPr>
            </a:br>
            <a:endParaRPr lang="en-IN" sz="700" b="1" dirty="0">
              <a:latin typeface="+mn-lt"/>
            </a:endParaRPr>
          </a:p>
          <a:p>
            <a:pPr marL="227013" indent="-227013">
              <a:lnSpc>
                <a:spcPts val="1500"/>
              </a:lnSpc>
              <a:spcBef>
                <a:spcPts val="300"/>
              </a:spcBef>
              <a:spcAft>
                <a:spcPts val="300"/>
              </a:spcAft>
              <a:buFont typeface="Wingdings" panose="05000000000000000000" pitchFamily="2" charset="2"/>
              <a:buChar char="ü"/>
            </a:pPr>
            <a:r>
              <a:rPr lang="en-IN" sz="1200" dirty="0">
                <a:latin typeface="+mn-lt"/>
              </a:rPr>
              <a:t>FDI;</a:t>
            </a:r>
          </a:p>
          <a:p>
            <a:pPr marL="227013" indent="-227013">
              <a:lnSpc>
                <a:spcPts val="1500"/>
              </a:lnSpc>
              <a:spcBef>
                <a:spcPts val="300"/>
              </a:spcBef>
              <a:spcAft>
                <a:spcPts val="300"/>
              </a:spcAft>
              <a:buFont typeface="Wingdings" panose="05000000000000000000" pitchFamily="2" charset="2"/>
              <a:buChar char="ü"/>
            </a:pPr>
            <a:r>
              <a:rPr lang="en-IN" sz="1200" dirty="0">
                <a:latin typeface="+mn-lt"/>
              </a:rPr>
              <a:t>Multiple Investors - Existing and New Investors</a:t>
            </a:r>
          </a:p>
          <a:p>
            <a:pPr marL="227013" indent="-227013">
              <a:lnSpc>
                <a:spcPts val="1500"/>
              </a:lnSpc>
              <a:spcBef>
                <a:spcPts val="300"/>
              </a:spcBef>
              <a:spcAft>
                <a:spcPts val="300"/>
              </a:spcAft>
              <a:buFont typeface="Wingdings" panose="05000000000000000000" pitchFamily="2" charset="2"/>
              <a:buChar char="ü"/>
            </a:pPr>
            <a:r>
              <a:rPr lang="en-IN" sz="1200" dirty="0">
                <a:latin typeface="+mn-lt"/>
              </a:rPr>
              <a:t>Ongoing Litigations which might impact valuation of the company in future;</a:t>
            </a:r>
          </a:p>
          <a:p>
            <a:pPr marL="227013" indent="-227013">
              <a:lnSpc>
                <a:spcPts val="1500"/>
              </a:lnSpc>
              <a:spcBef>
                <a:spcPts val="300"/>
              </a:spcBef>
              <a:spcAft>
                <a:spcPts val="300"/>
              </a:spcAft>
              <a:buFont typeface="Wingdings" panose="05000000000000000000" pitchFamily="2" charset="2"/>
              <a:buChar char="ü"/>
            </a:pPr>
            <a:r>
              <a:rPr lang="en-IN" sz="1200" dirty="0">
                <a:latin typeface="+mn-lt"/>
              </a:rPr>
              <a:t>Promoter may not continue to hold majority stake in the Company post investment;</a:t>
            </a:r>
          </a:p>
          <a:p>
            <a:pPr marL="227013" indent="-227013">
              <a:lnSpc>
                <a:spcPts val="1500"/>
              </a:lnSpc>
              <a:spcBef>
                <a:spcPts val="300"/>
              </a:spcBef>
              <a:spcAft>
                <a:spcPts val="300"/>
              </a:spcAft>
              <a:buFont typeface="Wingdings" panose="05000000000000000000" pitchFamily="2" charset="2"/>
              <a:buChar char="ü"/>
            </a:pPr>
            <a:r>
              <a:rPr lang="en-IN" sz="1200" dirty="0">
                <a:latin typeface="+mn-lt"/>
              </a:rPr>
              <a:t>Structuring of Promote</a:t>
            </a:r>
          </a:p>
        </p:txBody>
      </p:sp>
      <p:grpSp>
        <p:nvGrpSpPr>
          <p:cNvPr id="2054" name="Group 2053">
            <a:extLst>
              <a:ext uri="{FF2B5EF4-FFF2-40B4-BE49-F238E27FC236}">
                <a16:creationId xmlns:a16="http://schemas.microsoft.com/office/drawing/2014/main" id="{66AEB170-8FCB-4106-BAF0-D024757C39BA}"/>
              </a:ext>
            </a:extLst>
          </p:cNvPr>
          <p:cNvGrpSpPr/>
          <p:nvPr/>
        </p:nvGrpSpPr>
        <p:grpSpPr>
          <a:xfrm>
            <a:off x="4285751" y="2197717"/>
            <a:ext cx="871177" cy="871177"/>
            <a:chOff x="4308330" y="2386373"/>
            <a:chExt cx="789148" cy="789148"/>
          </a:xfrm>
        </p:grpSpPr>
        <p:sp>
          <p:nvSpPr>
            <p:cNvPr id="9" name="Oval 8">
              <a:extLst>
                <a:ext uri="{FF2B5EF4-FFF2-40B4-BE49-F238E27FC236}">
                  <a16:creationId xmlns:a16="http://schemas.microsoft.com/office/drawing/2014/main" id="{A4AA7735-5E66-4340-A944-78F61EA7766C}"/>
                </a:ext>
              </a:extLst>
            </p:cNvPr>
            <p:cNvSpPr/>
            <p:nvPr/>
          </p:nvSpPr>
          <p:spPr>
            <a:xfrm>
              <a:off x="4308330" y="2386373"/>
              <a:ext cx="789148" cy="789148"/>
            </a:xfrm>
            <a:prstGeom prst="ellipse">
              <a:avLst/>
            </a:prstGeom>
            <a:noFill/>
            <a:ln>
              <a:solidFill>
                <a:srgbClr val="2B2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53" name="Group 2052">
              <a:extLst>
                <a:ext uri="{FF2B5EF4-FFF2-40B4-BE49-F238E27FC236}">
                  <a16:creationId xmlns:a16="http://schemas.microsoft.com/office/drawing/2014/main" id="{CD716D7C-3D1A-40CD-8D43-A5227B779E77}"/>
                </a:ext>
              </a:extLst>
            </p:cNvPr>
            <p:cNvGrpSpPr/>
            <p:nvPr/>
          </p:nvGrpSpPr>
          <p:grpSpPr>
            <a:xfrm>
              <a:off x="4491910" y="2570260"/>
              <a:ext cx="421989" cy="421374"/>
              <a:chOff x="-1816100" y="1593850"/>
              <a:chExt cx="1090613" cy="1089024"/>
            </a:xfrm>
            <a:solidFill>
              <a:srgbClr val="2B2C90"/>
            </a:solidFill>
          </p:grpSpPr>
          <p:sp>
            <p:nvSpPr>
              <p:cNvPr id="25" name="Freeform 13">
                <a:extLst>
                  <a:ext uri="{FF2B5EF4-FFF2-40B4-BE49-F238E27FC236}">
                    <a16:creationId xmlns:a16="http://schemas.microsoft.com/office/drawing/2014/main" id="{84B5104C-246F-493B-8B15-0F33432A2050}"/>
                  </a:ext>
                </a:extLst>
              </p:cNvPr>
              <p:cNvSpPr>
                <a:spLocks noEditPoints="1"/>
              </p:cNvSpPr>
              <p:nvPr/>
            </p:nvSpPr>
            <p:spPr bwMode="auto">
              <a:xfrm>
                <a:off x="-1816100" y="1593850"/>
                <a:ext cx="1090613" cy="1089024"/>
              </a:xfrm>
              <a:custGeom>
                <a:avLst/>
                <a:gdLst>
                  <a:gd name="T0" fmla="*/ 118 w 502"/>
                  <a:gd name="T1" fmla="*/ 94 h 501"/>
                  <a:gd name="T2" fmla="*/ 193 w 502"/>
                  <a:gd name="T3" fmla="*/ 141 h 501"/>
                  <a:gd name="T4" fmla="*/ 222 w 502"/>
                  <a:gd name="T5" fmla="*/ 112 h 501"/>
                  <a:gd name="T6" fmla="*/ 241 w 502"/>
                  <a:gd name="T7" fmla="*/ 79 h 501"/>
                  <a:gd name="T8" fmla="*/ 291 w 502"/>
                  <a:gd name="T9" fmla="*/ 30 h 501"/>
                  <a:gd name="T10" fmla="*/ 321 w 502"/>
                  <a:gd name="T11" fmla="*/ 18 h 501"/>
                  <a:gd name="T12" fmla="*/ 383 w 502"/>
                  <a:gd name="T13" fmla="*/ 0 h 501"/>
                  <a:gd name="T14" fmla="*/ 395 w 502"/>
                  <a:gd name="T15" fmla="*/ 22 h 501"/>
                  <a:gd name="T16" fmla="*/ 437 w 502"/>
                  <a:gd name="T17" fmla="*/ 21 h 501"/>
                  <a:gd name="T18" fmla="*/ 471 w 502"/>
                  <a:gd name="T19" fmla="*/ 86 h 501"/>
                  <a:gd name="T20" fmla="*/ 499 w 502"/>
                  <a:gd name="T21" fmla="*/ 114 h 501"/>
                  <a:gd name="T22" fmla="*/ 502 w 502"/>
                  <a:gd name="T23" fmla="*/ 495 h 501"/>
                  <a:gd name="T24" fmla="*/ 36 w 502"/>
                  <a:gd name="T25" fmla="*/ 501 h 501"/>
                  <a:gd name="T26" fmla="*/ 45 w 502"/>
                  <a:gd name="T27" fmla="*/ 184 h 501"/>
                  <a:gd name="T28" fmla="*/ 485 w 502"/>
                  <a:gd name="T29" fmla="*/ 181 h 501"/>
                  <a:gd name="T30" fmla="*/ 471 w 502"/>
                  <a:gd name="T31" fmla="*/ 212 h 501"/>
                  <a:gd name="T32" fmla="*/ 431 w 502"/>
                  <a:gd name="T33" fmla="*/ 266 h 501"/>
                  <a:gd name="T34" fmla="*/ 388 w 502"/>
                  <a:gd name="T35" fmla="*/ 287 h 501"/>
                  <a:gd name="T36" fmla="*/ 323 w 502"/>
                  <a:gd name="T37" fmla="*/ 283 h 501"/>
                  <a:gd name="T38" fmla="*/ 174 w 502"/>
                  <a:gd name="T39" fmla="*/ 379 h 501"/>
                  <a:gd name="T40" fmla="*/ 123 w 502"/>
                  <a:gd name="T41" fmla="*/ 436 h 501"/>
                  <a:gd name="T42" fmla="*/ 65 w 502"/>
                  <a:gd name="T43" fmla="*/ 458 h 501"/>
                  <a:gd name="T44" fmla="*/ 89 w 502"/>
                  <a:gd name="T45" fmla="*/ 218 h 501"/>
                  <a:gd name="T46" fmla="*/ 175 w 502"/>
                  <a:gd name="T47" fmla="*/ 212 h 501"/>
                  <a:gd name="T48" fmla="*/ 222 w 502"/>
                  <a:gd name="T49" fmla="*/ 146 h 501"/>
                  <a:gd name="T50" fmla="*/ 138 w 502"/>
                  <a:gd name="T51" fmla="*/ 194 h 501"/>
                  <a:gd name="T52" fmla="*/ 16 w 502"/>
                  <a:gd name="T53" fmla="*/ 314 h 501"/>
                  <a:gd name="T54" fmla="*/ 113 w 502"/>
                  <a:gd name="T55" fmla="*/ 358 h 501"/>
                  <a:gd name="T56" fmla="*/ 146 w 502"/>
                  <a:gd name="T57" fmla="*/ 405 h 501"/>
                  <a:gd name="T58" fmla="*/ 94 w 502"/>
                  <a:gd name="T59" fmla="*/ 307 h 501"/>
                  <a:gd name="T60" fmla="*/ 162 w 502"/>
                  <a:gd name="T61" fmla="*/ 368 h 501"/>
                  <a:gd name="T62" fmla="*/ 290 w 502"/>
                  <a:gd name="T63" fmla="*/ 261 h 501"/>
                  <a:gd name="T64" fmla="*/ 241 w 502"/>
                  <a:gd name="T65" fmla="*/ 211 h 501"/>
                  <a:gd name="T66" fmla="*/ 190 w 502"/>
                  <a:gd name="T67" fmla="*/ 221 h 501"/>
                  <a:gd name="T68" fmla="*/ 105 w 502"/>
                  <a:gd name="T69" fmla="*/ 235 h 501"/>
                  <a:gd name="T70" fmla="*/ 119 w 502"/>
                  <a:gd name="T71" fmla="*/ 291 h 501"/>
                  <a:gd name="T72" fmla="*/ 278 w 502"/>
                  <a:gd name="T73" fmla="*/ 249 h 501"/>
                  <a:gd name="T74" fmla="*/ 330 w 502"/>
                  <a:gd name="T75" fmla="*/ 256 h 501"/>
                  <a:gd name="T76" fmla="*/ 374 w 502"/>
                  <a:gd name="T77" fmla="*/ 275 h 501"/>
                  <a:gd name="T78" fmla="*/ 416 w 502"/>
                  <a:gd name="T79" fmla="*/ 242 h 501"/>
                  <a:gd name="T80" fmla="*/ 460 w 502"/>
                  <a:gd name="T81" fmla="*/ 224 h 501"/>
                  <a:gd name="T82" fmla="*/ 466 w 502"/>
                  <a:gd name="T83" fmla="*/ 171 h 501"/>
                  <a:gd name="T84" fmla="*/ 485 w 502"/>
                  <a:gd name="T85" fmla="*/ 128 h 501"/>
                  <a:gd name="T86" fmla="*/ 452 w 502"/>
                  <a:gd name="T87" fmla="*/ 86 h 501"/>
                  <a:gd name="T88" fmla="*/ 434 w 502"/>
                  <a:gd name="T89" fmla="*/ 42 h 501"/>
                  <a:gd name="T90" fmla="*/ 382 w 502"/>
                  <a:gd name="T91" fmla="*/ 35 h 501"/>
                  <a:gd name="T92" fmla="*/ 338 w 502"/>
                  <a:gd name="T93" fmla="*/ 16 h 501"/>
                  <a:gd name="T94" fmla="*/ 296 w 502"/>
                  <a:gd name="T95" fmla="*/ 50 h 501"/>
                  <a:gd name="T96" fmla="*/ 252 w 502"/>
                  <a:gd name="T97" fmla="*/ 67 h 501"/>
                  <a:gd name="T98" fmla="*/ 246 w 502"/>
                  <a:gd name="T99" fmla="*/ 119 h 501"/>
                  <a:gd name="T100" fmla="*/ 229 w 502"/>
                  <a:gd name="T101" fmla="*/ 131 h 501"/>
                  <a:gd name="T102" fmla="*/ 260 w 502"/>
                  <a:gd name="T103" fmla="*/ 204 h 501"/>
                  <a:gd name="T104" fmla="*/ 278 w 502"/>
                  <a:gd name="T105" fmla="*/ 249 h 501"/>
                  <a:gd name="T106" fmla="*/ 41 w 502"/>
                  <a:gd name="T107" fmla="*/ 137 h 501"/>
                  <a:gd name="T108" fmla="*/ 49 w 502"/>
                  <a:gd name="T109" fmla="*/ 356 h 501"/>
                  <a:gd name="T110" fmla="*/ 16 w 502"/>
                  <a:gd name="T111" fmla="*/ 468 h 501"/>
                  <a:gd name="T112" fmla="*/ 49 w 502"/>
                  <a:gd name="T113" fmla="*/ 360 h 501"/>
                  <a:gd name="T114" fmla="*/ 65 w 502"/>
                  <a:gd name="T115" fmla="*/ 356 h 501"/>
                  <a:gd name="T116" fmla="*/ 97 w 502"/>
                  <a:gd name="T117" fmla="*/ 404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02" h="501">
                    <a:moveTo>
                      <a:pt x="47" y="183"/>
                    </a:moveTo>
                    <a:cubicBezTo>
                      <a:pt x="16" y="157"/>
                      <a:pt x="20" y="120"/>
                      <a:pt x="40" y="99"/>
                    </a:cubicBezTo>
                    <a:cubicBezTo>
                      <a:pt x="60" y="77"/>
                      <a:pt x="95" y="75"/>
                      <a:pt x="118" y="94"/>
                    </a:cubicBezTo>
                    <a:cubicBezTo>
                      <a:pt x="140" y="113"/>
                      <a:pt x="147" y="149"/>
                      <a:pt x="121" y="178"/>
                    </a:cubicBezTo>
                    <a:cubicBezTo>
                      <a:pt x="132" y="177"/>
                      <a:pt x="142" y="180"/>
                      <a:pt x="151" y="173"/>
                    </a:cubicBezTo>
                    <a:cubicBezTo>
                      <a:pt x="164" y="161"/>
                      <a:pt x="179" y="151"/>
                      <a:pt x="193" y="141"/>
                    </a:cubicBezTo>
                    <a:cubicBezTo>
                      <a:pt x="198" y="137"/>
                      <a:pt x="204" y="133"/>
                      <a:pt x="211" y="129"/>
                    </a:cubicBezTo>
                    <a:cubicBezTo>
                      <a:pt x="211" y="129"/>
                      <a:pt x="211" y="127"/>
                      <a:pt x="211" y="126"/>
                    </a:cubicBezTo>
                    <a:cubicBezTo>
                      <a:pt x="211" y="115"/>
                      <a:pt x="211" y="114"/>
                      <a:pt x="222" y="112"/>
                    </a:cubicBezTo>
                    <a:cubicBezTo>
                      <a:pt x="229" y="111"/>
                      <a:pt x="233" y="109"/>
                      <a:pt x="235" y="101"/>
                    </a:cubicBezTo>
                    <a:cubicBezTo>
                      <a:pt x="236" y="96"/>
                      <a:pt x="239" y="91"/>
                      <a:pt x="241" y="87"/>
                    </a:cubicBezTo>
                    <a:cubicBezTo>
                      <a:pt x="243" y="84"/>
                      <a:pt x="243" y="82"/>
                      <a:pt x="241" y="79"/>
                    </a:cubicBezTo>
                    <a:cubicBezTo>
                      <a:pt x="238" y="75"/>
                      <a:pt x="235" y="70"/>
                      <a:pt x="232" y="65"/>
                    </a:cubicBezTo>
                    <a:cubicBezTo>
                      <a:pt x="247" y="51"/>
                      <a:pt x="261" y="36"/>
                      <a:pt x="276" y="22"/>
                    </a:cubicBezTo>
                    <a:cubicBezTo>
                      <a:pt x="280" y="24"/>
                      <a:pt x="285" y="28"/>
                      <a:pt x="291" y="30"/>
                    </a:cubicBezTo>
                    <a:cubicBezTo>
                      <a:pt x="292" y="31"/>
                      <a:pt x="295" y="32"/>
                      <a:pt x="296" y="31"/>
                    </a:cubicBezTo>
                    <a:cubicBezTo>
                      <a:pt x="303" y="28"/>
                      <a:pt x="310" y="25"/>
                      <a:pt x="317" y="22"/>
                    </a:cubicBezTo>
                    <a:cubicBezTo>
                      <a:pt x="319" y="21"/>
                      <a:pt x="321" y="20"/>
                      <a:pt x="321" y="18"/>
                    </a:cubicBezTo>
                    <a:cubicBezTo>
                      <a:pt x="323" y="13"/>
                      <a:pt x="324" y="8"/>
                      <a:pt x="325" y="4"/>
                    </a:cubicBezTo>
                    <a:cubicBezTo>
                      <a:pt x="325" y="1"/>
                      <a:pt x="326" y="0"/>
                      <a:pt x="329" y="0"/>
                    </a:cubicBezTo>
                    <a:cubicBezTo>
                      <a:pt x="347" y="0"/>
                      <a:pt x="365" y="0"/>
                      <a:pt x="383" y="0"/>
                    </a:cubicBezTo>
                    <a:cubicBezTo>
                      <a:pt x="386" y="0"/>
                      <a:pt x="387" y="1"/>
                      <a:pt x="388" y="4"/>
                    </a:cubicBezTo>
                    <a:cubicBezTo>
                      <a:pt x="389" y="9"/>
                      <a:pt x="390" y="14"/>
                      <a:pt x="391" y="18"/>
                    </a:cubicBezTo>
                    <a:cubicBezTo>
                      <a:pt x="392" y="20"/>
                      <a:pt x="393" y="21"/>
                      <a:pt x="395" y="22"/>
                    </a:cubicBezTo>
                    <a:cubicBezTo>
                      <a:pt x="402" y="25"/>
                      <a:pt x="409" y="28"/>
                      <a:pt x="416" y="31"/>
                    </a:cubicBezTo>
                    <a:cubicBezTo>
                      <a:pt x="418" y="31"/>
                      <a:pt x="420" y="31"/>
                      <a:pt x="422" y="31"/>
                    </a:cubicBezTo>
                    <a:cubicBezTo>
                      <a:pt x="427" y="28"/>
                      <a:pt x="432" y="24"/>
                      <a:pt x="437" y="21"/>
                    </a:cubicBezTo>
                    <a:cubicBezTo>
                      <a:pt x="451" y="36"/>
                      <a:pt x="466" y="50"/>
                      <a:pt x="480" y="65"/>
                    </a:cubicBezTo>
                    <a:cubicBezTo>
                      <a:pt x="477" y="70"/>
                      <a:pt x="474" y="75"/>
                      <a:pt x="471" y="80"/>
                    </a:cubicBezTo>
                    <a:cubicBezTo>
                      <a:pt x="470" y="82"/>
                      <a:pt x="470" y="84"/>
                      <a:pt x="471" y="86"/>
                    </a:cubicBezTo>
                    <a:cubicBezTo>
                      <a:pt x="473" y="93"/>
                      <a:pt x="476" y="100"/>
                      <a:pt x="480" y="107"/>
                    </a:cubicBezTo>
                    <a:cubicBezTo>
                      <a:pt x="480" y="108"/>
                      <a:pt x="482" y="110"/>
                      <a:pt x="484" y="111"/>
                    </a:cubicBezTo>
                    <a:cubicBezTo>
                      <a:pt x="489" y="112"/>
                      <a:pt x="494" y="113"/>
                      <a:pt x="499" y="114"/>
                    </a:cubicBezTo>
                    <a:cubicBezTo>
                      <a:pt x="500" y="115"/>
                      <a:pt x="501" y="117"/>
                      <a:pt x="502" y="118"/>
                    </a:cubicBezTo>
                    <a:cubicBezTo>
                      <a:pt x="502" y="119"/>
                      <a:pt x="502" y="120"/>
                      <a:pt x="502" y="121"/>
                    </a:cubicBezTo>
                    <a:cubicBezTo>
                      <a:pt x="502" y="246"/>
                      <a:pt x="502" y="370"/>
                      <a:pt x="502" y="495"/>
                    </a:cubicBezTo>
                    <a:cubicBezTo>
                      <a:pt x="502" y="497"/>
                      <a:pt x="502" y="499"/>
                      <a:pt x="502" y="501"/>
                    </a:cubicBezTo>
                    <a:cubicBezTo>
                      <a:pt x="499" y="501"/>
                      <a:pt x="498" y="501"/>
                      <a:pt x="496" y="501"/>
                    </a:cubicBezTo>
                    <a:cubicBezTo>
                      <a:pt x="342" y="501"/>
                      <a:pt x="189" y="501"/>
                      <a:pt x="36" y="501"/>
                    </a:cubicBezTo>
                    <a:cubicBezTo>
                      <a:pt x="14" y="501"/>
                      <a:pt x="0" y="488"/>
                      <a:pt x="0" y="466"/>
                    </a:cubicBezTo>
                    <a:cubicBezTo>
                      <a:pt x="0" y="395"/>
                      <a:pt x="0" y="325"/>
                      <a:pt x="0" y="254"/>
                    </a:cubicBezTo>
                    <a:cubicBezTo>
                      <a:pt x="0" y="221"/>
                      <a:pt x="15" y="198"/>
                      <a:pt x="45" y="184"/>
                    </a:cubicBezTo>
                    <a:cubicBezTo>
                      <a:pt x="46" y="183"/>
                      <a:pt x="46" y="183"/>
                      <a:pt x="47" y="183"/>
                    </a:cubicBezTo>
                    <a:close/>
                    <a:moveTo>
                      <a:pt x="485" y="485"/>
                    </a:moveTo>
                    <a:cubicBezTo>
                      <a:pt x="485" y="383"/>
                      <a:pt x="485" y="282"/>
                      <a:pt x="485" y="181"/>
                    </a:cubicBezTo>
                    <a:cubicBezTo>
                      <a:pt x="480" y="181"/>
                      <a:pt x="481" y="181"/>
                      <a:pt x="479" y="185"/>
                    </a:cubicBezTo>
                    <a:cubicBezTo>
                      <a:pt x="477" y="192"/>
                      <a:pt x="474" y="198"/>
                      <a:pt x="471" y="205"/>
                    </a:cubicBezTo>
                    <a:cubicBezTo>
                      <a:pt x="470" y="207"/>
                      <a:pt x="470" y="209"/>
                      <a:pt x="471" y="212"/>
                    </a:cubicBezTo>
                    <a:cubicBezTo>
                      <a:pt x="475" y="217"/>
                      <a:pt x="478" y="222"/>
                      <a:pt x="480" y="226"/>
                    </a:cubicBezTo>
                    <a:cubicBezTo>
                      <a:pt x="466" y="241"/>
                      <a:pt x="451" y="255"/>
                      <a:pt x="437" y="270"/>
                    </a:cubicBezTo>
                    <a:cubicBezTo>
                      <a:pt x="435" y="269"/>
                      <a:pt x="433" y="268"/>
                      <a:pt x="431" y="266"/>
                    </a:cubicBezTo>
                    <a:cubicBezTo>
                      <a:pt x="423" y="260"/>
                      <a:pt x="416" y="258"/>
                      <a:pt x="407" y="264"/>
                    </a:cubicBezTo>
                    <a:cubicBezTo>
                      <a:pt x="402" y="267"/>
                      <a:pt x="395" y="267"/>
                      <a:pt x="392" y="271"/>
                    </a:cubicBezTo>
                    <a:cubicBezTo>
                      <a:pt x="389" y="275"/>
                      <a:pt x="389" y="282"/>
                      <a:pt x="388" y="287"/>
                    </a:cubicBezTo>
                    <a:cubicBezTo>
                      <a:pt x="387" y="290"/>
                      <a:pt x="386" y="291"/>
                      <a:pt x="382" y="291"/>
                    </a:cubicBezTo>
                    <a:cubicBezTo>
                      <a:pt x="366" y="291"/>
                      <a:pt x="350" y="291"/>
                      <a:pt x="334" y="291"/>
                    </a:cubicBezTo>
                    <a:cubicBezTo>
                      <a:pt x="326" y="291"/>
                      <a:pt x="326" y="291"/>
                      <a:pt x="323" y="283"/>
                    </a:cubicBezTo>
                    <a:cubicBezTo>
                      <a:pt x="323" y="281"/>
                      <a:pt x="322" y="279"/>
                      <a:pt x="322" y="277"/>
                    </a:cubicBezTo>
                    <a:cubicBezTo>
                      <a:pt x="320" y="279"/>
                      <a:pt x="318" y="280"/>
                      <a:pt x="316" y="281"/>
                    </a:cubicBezTo>
                    <a:cubicBezTo>
                      <a:pt x="269" y="314"/>
                      <a:pt x="222" y="347"/>
                      <a:pt x="174" y="379"/>
                    </a:cubicBezTo>
                    <a:cubicBezTo>
                      <a:pt x="165" y="386"/>
                      <a:pt x="160" y="392"/>
                      <a:pt x="162" y="403"/>
                    </a:cubicBezTo>
                    <a:cubicBezTo>
                      <a:pt x="162" y="404"/>
                      <a:pt x="162" y="404"/>
                      <a:pt x="162" y="405"/>
                    </a:cubicBezTo>
                    <a:cubicBezTo>
                      <a:pt x="161" y="426"/>
                      <a:pt x="142" y="441"/>
                      <a:pt x="123" y="436"/>
                    </a:cubicBezTo>
                    <a:cubicBezTo>
                      <a:pt x="117" y="434"/>
                      <a:pt x="111" y="431"/>
                      <a:pt x="105" y="428"/>
                    </a:cubicBezTo>
                    <a:cubicBezTo>
                      <a:pt x="93" y="436"/>
                      <a:pt x="80" y="445"/>
                      <a:pt x="67" y="455"/>
                    </a:cubicBezTo>
                    <a:cubicBezTo>
                      <a:pt x="66" y="455"/>
                      <a:pt x="65" y="457"/>
                      <a:pt x="65" y="458"/>
                    </a:cubicBezTo>
                    <a:cubicBezTo>
                      <a:pt x="65" y="467"/>
                      <a:pt x="66" y="476"/>
                      <a:pt x="60" y="485"/>
                    </a:cubicBezTo>
                    <a:cubicBezTo>
                      <a:pt x="202" y="485"/>
                      <a:pt x="344" y="485"/>
                      <a:pt x="485" y="485"/>
                    </a:cubicBezTo>
                    <a:close/>
                    <a:moveTo>
                      <a:pt x="89" y="218"/>
                    </a:moveTo>
                    <a:cubicBezTo>
                      <a:pt x="92" y="218"/>
                      <a:pt x="93" y="218"/>
                      <a:pt x="95" y="218"/>
                    </a:cubicBezTo>
                    <a:cubicBezTo>
                      <a:pt x="114" y="218"/>
                      <a:pt x="134" y="218"/>
                      <a:pt x="153" y="218"/>
                    </a:cubicBezTo>
                    <a:cubicBezTo>
                      <a:pt x="161" y="218"/>
                      <a:pt x="168" y="217"/>
                      <a:pt x="175" y="212"/>
                    </a:cubicBezTo>
                    <a:cubicBezTo>
                      <a:pt x="193" y="198"/>
                      <a:pt x="212" y="184"/>
                      <a:pt x="230" y="169"/>
                    </a:cubicBezTo>
                    <a:cubicBezTo>
                      <a:pt x="235" y="166"/>
                      <a:pt x="236" y="161"/>
                      <a:pt x="234" y="155"/>
                    </a:cubicBezTo>
                    <a:cubicBezTo>
                      <a:pt x="232" y="149"/>
                      <a:pt x="228" y="146"/>
                      <a:pt x="222" y="146"/>
                    </a:cubicBezTo>
                    <a:cubicBezTo>
                      <a:pt x="217" y="145"/>
                      <a:pt x="212" y="146"/>
                      <a:pt x="207" y="150"/>
                    </a:cubicBezTo>
                    <a:cubicBezTo>
                      <a:pt x="191" y="163"/>
                      <a:pt x="173" y="175"/>
                      <a:pt x="157" y="188"/>
                    </a:cubicBezTo>
                    <a:cubicBezTo>
                      <a:pt x="151" y="192"/>
                      <a:pt x="145" y="194"/>
                      <a:pt x="138" y="194"/>
                    </a:cubicBezTo>
                    <a:cubicBezTo>
                      <a:pt x="117" y="194"/>
                      <a:pt x="96" y="194"/>
                      <a:pt x="75" y="194"/>
                    </a:cubicBezTo>
                    <a:cubicBezTo>
                      <a:pt x="41" y="194"/>
                      <a:pt x="17" y="219"/>
                      <a:pt x="16" y="252"/>
                    </a:cubicBezTo>
                    <a:cubicBezTo>
                      <a:pt x="16" y="273"/>
                      <a:pt x="16" y="293"/>
                      <a:pt x="16" y="314"/>
                    </a:cubicBezTo>
                    <a:cubicBezTo>
                      <a:pt x="16" y="330"/>
                      <a:pt x="27" y="340"/>
                      <a:pt x="42" y="340"/>
                    </a:cubicBezTo>
                    <a:cubicBezTo>
                      <a:pt x="60" y="340"/>
                      <a:pt x="78" y="340"/>
                      <a:pt x="95" y="340"/>
                    </a:cubicBezTo>
                    <a:cubicBezTo>
                      <a:pt x="107" y="340"/>
                      <a:pt x="113" y="346"/>
                      <a:pt x="113" y="358"/>
                    </a:cubicBezTo>
                    <a:cubicBezTo>
                      <a:pt x="114" y="373"/>
                      <a:pt x="113" y="389"/>
                      <a:pt x="114" y="404"/>
                    </a:cubicBezTo>
                    <a:cubicBezTo>
                      <a:pt x="114" y="414"/>
                      <a:pt x="121" y="420"/>
                      <a:pt x="130" y="421"/>
                    </a:cubicBezTo>
                    <a:cubicBezTo>
                      <a:pt x="138" y="421"/>
                      <a:pt x="146" y="414"/>
                      <a:pt x="146" y="405"/>
                    </a:cubicBezTo>
                    <a:cubicBezTo>
                      <a:pt x="146" y="380"/>
                      <a:pt x="146" y="355"/>
                      <a:pt x="146" y="331"/>
                    </a:cubicBezTo>
                    <a:cubicBezTo>
                      <a:pt x="146" y="318"/>
                      <a:pt x="135" y="308"/>
                      <a:pt x="122" y="307"/>
                    </a:cubicBezTo>
                    <a:cubicBezTo>
                      <a:pt x="113" y="307"/>
                      <a:pt x="103" y="307"/>
                      <a:pt x="94" y="307"/>
                    </a:cubicBezTo>
                    <a:cubicBezTo>
                      <a:pt x="92" y="307"/>
                      <a:pt x="91" y="307"/>
                      <a:pt x="89" y="307"/>
                    </a:cubicBezTo>
                    <a:cubicBezTo>
                      <a:pt x="89" y="277"/>
                      <a:pt x="89" y="248"/>
                      <a:pt x="89" y="218"/>
                    </a:cubicBezTo>
                    <a:close/>
                    <a:moveTo>
                      <a:pt x="162" y="368"/>
                    </a:moveTo>
                    <a:cubicBezTo>
                      <a:pt x="212" y="334"/>
                      <a:pt x="260" y="300"/>
                      <a:pt x="309" y="266"/>
                    </a:cubicBezTo>
                    <a:cubicBezTo>
                      <a:pt x="304" y="264"/>
                      <a:pt x="299" y="261"/>
                      <a:pt x="295" y="260"/>
                    </a:cubicBezTo>
                    <a:cubicBezTo>
                      <a:pt x="294" y="259"/>
                      <a:pt x="292" y="260"/>
                      <a:pt x="290" y="261"/>
                    </a:cubicBezTo>
                    <a:cubicBezTo>
                      <a:pt x="285" y="264"/>
                      <a:pt x="280" y="267"/>
                      <a:pt x="276" y="270"/>
                    </a:cubicBezTo>
                    <a:cubicBezTo>
                      <a:pt x="261" y="255"/>
                      <a:pt x="247" y="241"/>
                      <a:pt x="232" y="226"/>
                    </a:cubicBezTo>
                    <a:cubicBezTo>
                      <a:pt x="235" y="221"/>
                      <a:pt x="238" y="216"/>
                      <a:pt x="241" y="211"/>
                    </a:cubicBezTo>
                    <a:cubicBezTo>
                      <a:pt x="242" y="210"/>
                      <a:pt x="243" y="208"/>
                      <a:pt x="242" y="207"/>
                    </a:cubicBezTo>
                    <a:cubicBezTo>
                      <a:pt x="239" y="201"/>
                      <a:pt x="236" y="194"/>
                      <a:pt x="233" y="188"/>
                    </a:cubicBezTo>
                    <a:cubicBezTo>
                      <a:pt x="219" y="199"/>
                      <a:pt x="204" y="210"/>
                      <a:pt x="190" y="221"/>
                    </a:cubicBezTo>
                    <a:cubicBezTo>
                      <a:pt x="179" y="230"/>
                      <a:pt x="166" y="235"/>
                      <a:pt x="151" y="235"/>
                    </a:cubicBezTo>
                    <a:cubicBezTo>
                      <a:pt x="138" y="234"/>
                      <a:pt x="124" y="235"/>
                      <a:pt x="111" y="235"/>
                    </a:cubicBezTo>
                    <a:cubicBezTo>
                      <a:pt x="109" y="235"/>
                      <a:pt x="107" y="235"/>
                      <a:pt x="105" y="235"/>
                    </a:cubicBezTo>
                    <a:cubicBezTo>
                      <a:pt x="105" y="245"/>
                      <a:pt x="105" y="254"/>
                      <a:pt x="105" y="263"/>
                    </a:cubicBezTo>
                    <a:cubicBezTo>
                      <a:pt x="105" y="272"/>
                      <a:pt x="105" y="282"/>
                      <a:pt x="105" y="291"/>
                    </a:cubicBezTo>
                    <a:cubicBezTo>
                      <a:pt x="110" y="291"/>
                      <a:pt x="114" y="291"/>
                      <a:pt x="119" y="291"/>
                    </a:cubicBezTo>
                    <a:cubicBezTo>
                      <a:pt x="145" y="291"/>
                      <a:pt x="162" y="308"/>
                      <a:pt x="162" y="335"/>
                    </a:cubicBezTo>
                    <a:cubicBezTo>
                      <a:pt x="162" y="346"/>
                      <a:pt x="162" y="357"/>
                      <a:pt x="162" y="368"/>
                    </a:cubicBezTo>
                    <a:close/>
                    <a:moveTo>
                      <a:pt x="278" y="249"/>
                    </a:moveTo>
                    <a:cubicBezTo>
                      <a:pt x="282" y="247"/>
                      <a:pt x="286" y="244"/>
                      <a:pt x="290" y="242"/>
                    </a:cubicBezTo>
                    <a:cubicBezTo>
                      <a:pt x="292" y="241"/>
                      <a:pt x="295" y="241"/>
                      <a:pt x="296" y="242"/>
                    </a:cubicBezTo>
                    <a:cubicBezTo>
                      <a:pt x="308" y="246"/>
                      <a:pt x="319" y="251"/>
                      <a:pt x="330" y="256"/>
                    </a:cubicBezTo>
                    <a:cubicBezTo>
                      <a:pt x="332" y="257"/>
                      <a:pt x="334" y="258"/>
                      <a:pt x="335" y="260"/>
                    </a:cubicBezTo>
                    <a:cubicBezTo>
                      <a:pt x="336" y="265"/>
                      <a:pt x="337" y="270"/>
                      <a:pt x="338" y="275"/>
                    </a:cubicBezTo>
                    <a:cubicBezTo>
                      <a:pt x="350" y="275"/>
                      <a:pt x="362" y="275"/>
                      <a:pt x="374" y="275"/>
                    </a:cubicBezTo>
                    <a:cubicBezTo>
                      <a:pt x="375" y="270"/>
                      <a:pt x="376" y="265"/>
                      <a:pt x="378" y="260"/>
                    </a:cubicBezTo>
                    <a:cubicBezTo>
                      <a:pt x="378" y="258"/>
                      <a:pt x="380" y="256"/>
                      <a:pt x="381" y="256"/>
                    </a:cubicBezTo>
                    <a:cubicBezTo>
                      <a:pt x="394" y="253"/>
                      <a:pt x="405" y="248"/>
                      <a:pt x="416" y="242"/>
                    </a:cubicBezTo>
                    <a:cubicBezTo>
                      <a:pt x="418" y="241"/>
                      <a:pt x="420" y="241"/>
                      <a:pt x="422" y="242"/>
                    </a:cubicBezTo>
                    <a:cubicBezTo>
                      <a:pt x="426" y="244"/>
                      <a:pt x="430" y="247"/>
                      <a:pt x="434" y="249"/>
                    </a:cubicBezTo>
                    <a:cubicBezTo>
                      <a:pt x="443" y="241"/>
                      <a:pt x="451" y="232"/>
                      <a:pt x="460" y="224"/>
                    </a:cubicBezTo>
                    <a:cubicBezTo>
                      <a:pt x="457" y="220"/>
                      <a:pt x="455" y="216"/>
                      <a:pt x="452" y="212"/>
                    </a:cubicBezTo>
                    <a:cubicBezTo>
                      <a:pt x="451" y="210"/>
                      <a:pt x="450" y="208"/>
                      <a:pt x="452" y="205"/>
                    </a:cubicBezTo>
                    <a:cubicBezTo>
                      <a:pt x="459" y="195"/>
                      <a:pt x="463" y="183"/>
                      <a:pt x="466" y="171"/>
                    </a:cubicBezTo>
                    <a:cubicBezTo>
                      <a:pt x="467" y="169"/>
                      <a:pt x="469" y="168"/>
                      <a:pt x="471" y="167"/>
                    </a:cubicBezTo>
                    <a:cubicBezTo>
                      <a:pt x="475" y="166"/>
                      <a:pt x="480" y="165"/>
                      <a:pt x="485" y="163"/>
                    </a:cubicBezTo>
                    <a:cubicBezTo>
                      <a:pt x="485" y="151"/>
                      <a:pt x="485" y="140"/>
                      <a:pt x="485" y="128"/>
                    </a:cubicBezTo>
                    <a:cubicBezTo>
                      <a:pt x="480" y="127"/>
                      <a:pt x="475" y="126"/>
                      <a:pt x="471" y="124"/>
                    </a:cubicBezTo>
                    <a:cubicBezTo>
                      <a:pt x="469" y="124"/>
                      <a:pt x="467" y="122"/>
                      <a:pt x="466" y="120"/>
                    </a:cubicBezTo>
                    <a:cubicBezTo>
                      <a:pt x="463" y="108"/>
                      <a:pt x="459" y="96"/>
                      <a:pt x="452" y="86"/>
                    </a:cubicBezTo>
                    <a:cubicBezTo>
                      <a:pt x="450" y="83"/>
                      <a:pt x="451" y="82"/>
                      <a:pt x="452" y="79"/>
                    </a:cubicBezTo>
                    <a:cubicBezTo>
                      <a:pt x="455" y="75"/>
                      <a:pt x="458" y="71"/>
                      <a:pt x="459" y="68"/>
                    </a:cubicBezTo>
                    <a:cubicBezTo>
                      <a:pt x="451" y="59"/>
                      <a:pt x="442" y="51"/>
                      <a:pt x="434" y="42"/>
                    </a:cubicBezTo>
                    <a:cubicBezTo>
                      <a:pt x="430" y="44"/>
                      <a:pt x="426" y="47"/>
                      <a:pt x="422" y="49"/>
                    </a:cubicBezTo>
                    <a:cubicBezTo>
                      <a:pt x="420" y="51"/>
                      <a:pt x="418" y="51"/>
                      <a:pt x="416" y="50"/>
                    </a:cubicBezTo>
                    <a:cubicBezTo>
                      <a:pt x="405" y="43"/>
                      <a:pt x="394" y="38"/>
                      <a:pt x="382" y="35"/>
                    </a:cubicBezTo>
                    <a:cubicBezTo>
                      <a:pt x="380" y="35"/>
                      <a:pt x="378" y="33"/>
                      <a:pt x="378" y="31"/>
                    </a:cubicBezTo>
                    <a:cubicBezTo>
                      <a:pt x="376" y="26"/>
                      <a:pt x="375" y="21"/>
                      <a:pt x="374" y="16"/>
                    </a:cubicBezTo>
                    <a:cubicBezTo>
                      <a:pt x="362" y="16"/>
                      <a:pt x="350" y="16"/>
                      <a:pt x="338" y="16"/>
                    </a:cubicBezTo>
                    <a:cubicBezTo>
                      <a:pt x="337" y="22"/>
                      <a:pt x="336" y="27"/>
                      <a:pt x="335" y="31"/>
                    </a:cubicBezTo>
                    <a:cubicBezTo>
                      <a:pt x="334" y="33"/>
                      <a:pt x="332" y="35"/>
                      <a:pt x="331" y="35"/>
                    </a:cubicBezTo>
                    <a:cubicBezTo>
                      <a:pt x="318" y="38"/>
                      <a:pt x="307" y="43"/>
                      <a:pt x="296" y="50"/>
                    </a:cubicBezTo>
                    <a:cubicBezTo>
                      <a:pt x="295" y="50"/>
                      <a:pt x="292" y="50"/>
                      <a:pt x="291" y="50"/>
                    </a:cubicBezTo>
                    <a:cubicBezTo>
                      <a:pt x="286" y="47"/>
                      <a:pt x="282" y="44"/>
                      <a:pt x="278" y="42"/>
                    </a:cubicBezTo>
                    <a:cubicBezTo>
                      <a:pt x="269" y="51"/>
                      <a:pt x="261" y="59"/>
                      <a:pt x="252" y="67"/>
                    </a:cubicBezTo>
                    <a:cubicBezTo>
                      <a:pt x="255" y="71"/>
                      <a:pt x="257" y="75"/>
                      <a:pt x="259" y="79"/>
                    </a:cubicBezTo>
                    <a:cubicBezTo>
                      <a:pt x="261" y="81"/>
                      <a:pt x="261" y="84"/>
                      <a:pt x="260" y="87"/>
                    </a:cubicBezTo>
                    <a:cubicBezTo>
                      <a:pt x="255" y="97"/>
                      <a:pt x="250" y="108"/>
                      <a:pt x="246" y="119"/>
                    </a:cubicBezTo>
                    <a:cubicBezTo>
                      <a:pt x="245" y="122"/>
                      <a:pt x="244" y="124"/>
                      <a:pt x="240" y="125"/>
                    </a:cubicBezTo>
                    <a:cubicBezTo>
                      <a:pt x="236" y="125"/>
                      <a:pt x="231" y="127"/>
                      <a:pt x="227" y="128"/>
                    </a:cubicBezTo>
                    <a:cubicBezTo>
                      <a:pt x="227" y="130"/>
                      <a:pt x="228" y="130"/>
                      <a:pt x="229" y="131"/>
                    </a:cubicBezTo>
                    <a:cubicBezTo>
                      <a:pt x="248" y="137"/>
                      <a:pt x="255" y="154"/>
                      <a:pt x="248" y="172"/>
                    </a:cubicBezTo>
                    <a:cubicBezTo>
                      <a:pt x="247" y="174"/>
                      <a:pt x="247" y="176"/>
                      <a:pt x="248" y="177"/>
                    </a:cubicBezTo>
                    <a:cubicBezTo>
                      <a:pt x="252" y="186"/>
                      <a:pt x="255" y="196"/>
                      <a:pt x="260" y="204"/>
                    </a:cubicBezTo>
                    <a:cubicBezTo>
                      <a:pt x="261" y="208"/>
                      <a:pt x="261" y="210"/>
                      <a:pt x="259" y="213"/>
                    </a:cubicBezTo>
                    <a:cubicBezTo>
                      <a:pt x="257" y="216"/>
                      <a:pt x="255" y="220"/>
                      <a:pt x="252" y="224"/>
                    </a:cubicBezTo>
                    <a:cubicBezTo>
                      <a:pt x="261" y="233"/>
                      <a:pt x="269" y="241"/>
                      <a:pt x="278" y="249"/>
                    </a:cubicBezTo>
                    <a:close/>
                    <a:moveTo>
                      <a:pt x="122" y="138"/>
                    </a:moveTo>
                    <a:cubicBezTo>
                      <a:pt x="122" y="115"/>
                      <a:pt x="104" y="97"/>
                      <a:pt x="81" y="97"/>
                    </a:cubicBezTo>
                    <a:cubicBezTo>
                      <a:pt x="59" y="97"/>
                      <a:pt x="41" y="115"/>
                      <a:pt x="41" y="137"/>
                    </a:cubicBezTo>
                    <a:cubicBezTo>
                      <a:pt x="41" y="159"/>
                      <a:pt x="59" y="178"/>
                      <a:pt x="81" y="178"/>
                    </a:cubicBezTo>
                    <a:cubicBezTo>
                      <a:pt x="103" y="178"/>
                      <a:pt x="121" y="160"/>
                      <a:pt x="122" y="138"/>
                    </a:cubicBezTo>
                    <a:close/>
                    <a:moveTo>
                      <a:pt x="49" y="356"/>
                    </a:moveTo>
                    <a:cubicBezTo>
                      <a:pt x="37" y="357"/>
                      <a:pt x="26" y="355"/>
                      <a:pt x="16" y="348"/>
                    </a:cubicBezTo>
                    <a:cubicBezTo>
                      <a:pt x="16" y="350"/>
                      <a:pt x="16" y="351"/>
                      <a:pt x="16" y="352"/>
                    </a:cubicBezTo>
                    <a:cubicBezTo>
                      <a:pt x="16" y="391"/>
                      <a:pt x="16" y="429"/>
                      <a:pt x="16" y="468"/>
                    </a:cubicBezTo>
                    <a:cubicBezTo>
                      <a:pt x="16" y="478"/>
                      <a:pt x="23" y="485"/>
                      <a:pt x="33" y="485"/>
                    </a:cubicBezTo>
                    <a:cubicBezTo>
                      <a:pt x="42" y="485"/>
                      <a:pt x="49" y="478"/>
                      <a:pt x="49" y="468"/>
                    </a:cubicBezTo>
                    <a:cubicBezTo>
                      <a:pt x="49" y="432"/>
                      <a:pt x="49" y="396"/>
                      <a:pt x="49" y="360"/>
                    </a:cubicBezTo>
                    <a:cubicBezTo>
                      <a:pt x="49" y="359"/>
                      <a:pt x="49" y="358"/>
                      <a:pt x="49" y="356"/>
                    </a:cubicBezTo>
                    <a:close/>
                    <a:moveTo>
                      <a:pt x="97" y="356"/>
                    </a:moveTo>
                    <a:cubicBezTo>
                      <a:pt x="86" y="356"/>
                      <a:pt x="76" y="356"/>
                      <a:pt x="65" y="356"/>
                    </a:cubicBezTo>
                    <a:cubicBezTo>
                      <a:pt x="65" y="383"/>
                      <a:pt x="65" y="409"/>
                      <a:pt x="65" y="436"/>
                    </a:cubicBezTo>
                    <a:cubicBezTo>
                      <a:pt x="74" y="430"/>
                      <a:pt x="82" y="424"/>
                      <a:pt x="90" y="419"/>
                    </a:cubicBezTo>
                    <a:cubicBezTo>
                      <a:pt x="96" y="415"/>
                      <a:pt x="99" y="412"/>
                      <a:pt x="97" y="404"/>
                    </a:cubicBezTo>
                    <a:cubicBezTo>
                      <a:pt x="96" y="401"/>
                      <a:pt x="97" y="396"/>
                      <a:pt x="97" y="392"/>
                    </a:cubicBezTo>
                    <a:cubicBezTo>
                      <a:pt x="97" y="380"/>
                      <a:pt x="97" y="368"/>
                      <a:pt x="97" y="3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4">
                <a:extLst>
                  <a:ext uri="{FF2B5EF4-FFF2-40B4-BE49-F238E27FC236}">
                    <a16:creationId xmlns:a16="http://schemas.microsoft.com/office/drawing/2014/main" id="{2937070F-E4F6-4F63-9146-9E53773E0578}"/>
                  </a:ext>
                </a:extLst>
              </p:cNvPr>
              <p:cNvSpPr>
                <a:spLocks/>
              </p:cNvSpPr>
              <p:nvPr/>
            </p:nvSpPr>
            <p:spPr bwMode="auto">
              <a:xfrm>
                <a:off x="-1368425" y="2247900"/>
                <a:ext cx="260350" cy="195262"/>
              </a:xfrm>
              <a:custGeom>
                <a:avLst/>
                <a:gdLst>
                  <a:gd name="T0" fmla="*/ 9 w 120"/>
                  <a:gd name="T1" fmla="*/ 90 h 90"/>
                  <a:gd name="T2" fmla="*/ 0 w 120"/>
                  <a:gd name="T3" fmla="*/ 76 h 90"/>
                  <a:gd name="T4" fmla="*/ 110 w 120"/>
                  <a:gd name="T5" fmla="*/ 0 h 90"/>
                  <a:gd name="T6" fmla="*/ 120 w 120"/>
                  <a:gd name="T7" fmla="*/ 13 h 90"/>
                  <a:gd name="T8" fmla="*/ 9 w 120"/>
                  <a:gd name="T9" fmla="*/ 90 h 90"/>
                </a:gdLst>
                <a:ahLst/>
                <a:cxnLst>
                  <a:cxn ang="0">
                    <a:pos x="T0" y="T1"/>
                  </a:cxn>
                  <a:cxn ang="0">
                    <a:pos x="T2" y="T3"/>
                  </a:cxn>
                  <a:cxn ang="0">
                    <a:pos x="T4" y="T5"/>
                  </a:cxn>
                  <a:cxn ang="0">
                    <a:pos x="T6" y="T7"/>
                  </a:cxn>
                  <a:cxn ang="0">
                    <a:pos x="T8" y="T9"/>
                  </a:cxn>
                </a:cxnLst>
                <a:rect l="0" t="0" r="r" b="b"/>
                <a:pathLst>
                  <a:path w="120" h="90">
                    <a:moveTo>
                      <a:pt x="9" y="90"/>
                    </a:moveTo>
                    <a:cubicBezTo>
                      <a:pt x="6" y="85"/>
                      <a:pt x="3" y="81"/>
                      <a:pt x="0" y="76"/>
                    </a:cubicBezTo>
                    <a:cubicBezTo>
                      <a:pt x="37" y="51"/>
                      <a:pt x="73" y="25"/>
                      <a:pt x="110" y="0"/>
                    </a:cubicBezTo>
                    <a:cubicBezTo>
                      <a:pt x="113" y="4"/>
                      <a:pt x="116" y="8"/>
                      <a:pt x="120" y="13"/>
                    </a:cubicBezTo>
                    <a:cubicBezTo>
                      <a:pt x="83" y="39"/>
                      <a:pt x="46" y="64"/>
                      <a:pt x="9"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5">
                <a:extLst>
                  <a:ext uri="{FF2B5EF4-FFF2-40B4-BE49-F238E27FC236}">
                    <a16:creationId xmlns:a16="http://schemas.microsoft.com/office/drawing/2014/main" id="{F00DFDA6-BA7B-4704-A987-614A775FE400}"/>
                  </a:ext>
                </a:extLst>
              </p:cNvPr>
              <p:cNvSpPr>
                <a:spLocks/>
              </p:cNvSpPr>
              <p:nvPr/>
            </p:nvSpPr>
            <p:spPr bwMode="auto">
              <a:xfrm>
                <a:off x="-831850" y="2438400"/>
                <a:ext cx="33338" cy="33337"/>
              </a:xfrm>
              <a:custGeom>
                <a:avLst/>
                <a:gdLst>
                  <a:gd name="T0" fmla="*/ 16 w 16"/>
                  <a:gd name="T1" fmla="*/ 0 h 15"/>
                  <a:gd name="T2" fmla="*/ 16 w 16"/>
                  <a:gd name="T3" fmla="*/ 15 h 15"/>
                  <a:gd name="T4" fmla="*/ 0 w 16"/>
                  <a:gd name="T5" fmla="*/ 15 h 15"/>
                  <a:gd name="T6" fmla="*/ 0 w 16"/>
                  <a:gd name="T7" fmla="*/ 0 h 15"/>
                  <a:gd name="T8" fmla="*/ 16 w 16"/>
                  <a:gd name="T9" fmla="*/ 0 h 15"/>
                </a:gdLst>
                <a:ahLst/>
                <a:cxnLst>
                  <a:cxn ang="0">
                    <a:pos x="T0" y="T1"/>
                  </a:cxn>
                  <a:cxn ang="0">
                    <a:pos x="T2" y="T3"/>
                  </a:cxn>
                  <a:cxn ang="0">
                    <a:pos x="T4" y="T5"/>
                  </a:cxn>
                  <a:cxn ang="0">
                    <a:pos x="T6" y="T7"/>
                  </a:cxn>
                  <a:cxn ang="0">
                    <a:pos x="T8" y="T9"/>
                  </a:cxn>
                </a:cxnLst>
                <a:rect l="0" t="0" r="r" b="b"/>
                <a:pathLst>
                  <a:path w="16" h="15">
                    <a:moveTo>
                      <a:pt x="16" y="0"/>
                    </a:moveTo>
                    <a:cubicBezTo>
                      <a:pt x="16" y="5"/>
                      <a:pt x="16" y="10"/>
                      <a:pt x="16" y="15"/>
                    </a:cubicBezTo>
                    <a:cubicBezTo>
                      <a:pt x="11" y="15"/>
                      <a:pt x="6" y="15"/>
                      <a:pt x="0" y="15"/>
                    </a:cubicBezTo>
                    <a:cubicBezTo>
                      <a:pt x="0" y="10"/>
                      <a:pt x="0" y="5"/>
                      <a:pt x="0" y="0"/>
                    </a:cubicBezTo>
                    <a:cubicBezTo>
                      <a:pt x="6" y="0"/>
                      <a:pt x="11" y="0"/>
                      <a:pt x="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6">
                <a:extLst>
                  <a:ext uri="{FF2B5EF4-FFF2-40B4-BE49-F238E27FC236}">
                    <a16:creationId xmlns:a16="http://schemas.microsoft.com/office/drawing/2014/main" id="{8C3A5A3C-E267-4029-8BD0-09C833B4737B}"/>
                  </a:ext>
                </a:extLst>
              </p:cNvPr>
              <p:cNvSpPr>
                <a:spLocks/>
              </p:cNvSpPr>
              <p:nvPr/>
            </p:nvSpPr>
            <p:spPr bwMode="auto">
              <a:xfrm>
                <a:off x="-831850" y="2508250"/>
                <a:ext cx="33338" cy="33337"/>
              </a:xfrm>
              <a:custGeom>
                <a:avLst/>
                <a:gdLst>
                  <a:gd name="T0" fmla="*/ 16 w 16"/>
                  <a:gd name="T1" fmla="*/ 0 h 15"/>
                  <a:gd name="T2" fmla="*/ 16 w 16"/>
                  <a:gd name="T3" fmla="*/ 15 h 15"/>
                  <a:gd name="T4" fmla="*/ 0 w 16"/>
                  <a:gd name="T5" fmla="*/ 15 h 15"/>
                  <a:gd name="T6" fmla="*/ 0 w 16"/>
                  <a:gd name="T7" fmla="*/ 0 h 15"/>
                  <a:gd name="T8" fmla="*/ 16 w 16"/>
                  <a:gd name="T9" fmla="*/ 0 h 15"/>
                </a:gdLst>
                <a:ahLst/>
                <a:cxnLst>
                  <a:cxn ang="0">
                    <a:pos x="T0" y="T1"/>
                  </a:cxn>
                  <a:cxn ang="0">
                    <a:pos x="T2" y="T3"/>
                  </a:cxn>
                  <a:cxn ang="0">
                    <a:pos x="T4" y="T5"/>
                  </a:cxn>
                  <a:cxn ang="0">
                    <a:pos x="T6" y="T7"/>
                  </a:cxn>
                  <a:cxn ang="0">
                    <a:pos x="T8" y="T9"/>
                  </a:cxn>
                </a:cxnLst>
                <a:rect l="0" t="0" r="r" b="b"/>
                <a:pathLst>
                  <a:path w="16" h="15">
                    <a:moveTo>
                      <a:pt x="16" y="0"/>
                    </a:moveTo>
                    <a:cubicBezTo>
                      <a:pt x="16" y="5"/>
                      <a:pt x="16" y="10"/>
                      <a:pt x="16" y="15"/>
                    </a:cubicBezTo>
                    <a:cubicBezTo>
                      <a:pt x="11" y="15"/>
                      <a:pt x="6" y="15"/>
                      <a:pt x="0" y="15"/>
                    </a:cubicBezTo>
                    <a:cubicBezTo>
                      <a:pt x="0" y="10"/>
                      <a:pt x="0" y="5"/>
                      <a:pt x="0" y="0"/>
                    </a:cubicBezTo>
                    <a:cubicBezTo>
                      <a:pt x="6" y="0"/>
                      <a:pt x="11" y="0"/>
                      <a:pt x="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7">
                <a:extLst>
                  <a:ext uri="{FF2B5EF4-FFF2-40B4-BE49-F238E27FC236}">
                    <a16:creationId xmlns:a16="http://schemas.microsoft.com/office/drawing/2014/main" id="{FB443483-AB70-49BF-912F-580B16C389EE}"/>
                  </a:ext>
                </a:extLst>
              </p:cNvPr>
              <p:cNvSpPr>
                <a:spLocks/>
              </p:cNvSpPr>
              <p:nvPr/>
            </p:nvSpPr>
            <p:spPr bwMode="auto">
              <a:xfrm>
                <a:off x="-1638300" y="2578100"/>
                <a:ext cx="33338" cy="34925"/>
              </a:xfrm>
              <a:custGeom>
                <a:avLst/>
                <a:gdLst>
                  <a:gd name="T0" fmla="*/ 15 w 15"/>
                  <a:gd name="T1" fmla="*/ 0 h 16"/>
                  <a:gd name="T2" fmla="*/ 15 w 15"/>
                  <a:gd name="T3" fmla="*/ 16 h 16"/>
                  <a:gd name="T4" fmla="*/ 0 w 15"/>
                  <a:gd name="T5" fmla="*/ 16 h 16"/>
                  <a:gd name="T6" fmla="*/ 0 w 15"/>
                  <a:gd name="T7" fmla="*/ 0 h 16"/>
                  <a:gd name="T8" fmla="*/ 15 w 15"/>
                  <a:gd name="T9" fmla="*/ 0 h 16"/>
                </a:gdLst>
                <a:ahLst/>
                <a:cxnLst>
                  <a:cxn ang="0">
                    <a:pos x="T0" y="T1"/>
                  </a:cxn>
                  <a:cxn ang="0">
                    <a:pos x="T2" y="T3"/>
                  </a:cxn>
                  <a:cxn ang="0">
                    <a:pos x="T4" y="T5"/>
                  </a:cxn>
                  <a:cxn ang="0">
                    <a:pos x="T6" y="T7"/>
                  </a:cxn>
                  <a:cxn ang="0">
                    <a:pos x="T8" y="T9"/>
                  </a:cxn>
                </a:cxnLst>
                <a:rect l="0" t="0" r="r" b="b"/>
                <a:pathLst>
                  <a:path w="15" h="16">
                    <a:moveTo>
                      <a:pt x="15" y="0"/>
                    </a:moveTo>
                    <a:cubicBezTo>
                      <a:pt x="15" y="6"/>
                      <a:pt x="15" y="10"/>
                      <a:pt x="15" y="16"/>
                    </a:cubicBezTo>
                    <a:cubicBezTo>
                      <a:pt x="10" y="16"/>
                      <a:pt x="5" y="16"/>
                      <a:pt x="0" y="16"/>
                    </a:cubicBezTo>
                    <a:cubicBezTo>
                      <a:pt x="0" y="11"/>
                      <a:pt x="0" y="6"/>
                      <a:pt x="0" y="0"/>
                    </a:cubicBezTo>
                    <a:cubicBezTo>
                      <a:pt x="5" y="0"/>
                      <a:pt x="10" y="0"/>
                      <a:pt x="1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8">
                <a:extLst>
                  <a:ext uri="{FF2B5EF4-FFF2-40B4-BE49-F238E27FC236}">
                    <a16:creationId xmlns:a16="http://schemas.microsoft.com/office/drawing/2014/main" id="{C3BAF132-02A7-4BAF-923F-6ECD2B32337B}"/>
                  </a:ext>
                </a:extLst>
              </p:cNvPr>
              <p:cNvSpPr>
                <a:spLocks/>
              </p:cNvSpPr>
              <p:nvPr/>
            </p:nvSpPr>
            <p:spPr bwMode="auto">
              <a:xfrm>
                <a:off x="-1568450" y="2578100"/>
                <a:ext cx="33338" cy="34925"/>
              </a:xfrm>
              <a:custGeom>
                <a:avLst/>
                <a:gdLst>
                  <a:gd name="T0" fmla="*/ 15 w 15"/>
                  <a:gd name="T1" fmla="*/ 16 h 16"/>
                  <a:gd name="T2" fmla="*/ 0 w 15"/>
                  <a:gd name="T3" fmla="*/ 16 h 16"/>
                  <a:gd name="T4" fmla="*/ 0 w 15"/>
                  <a:gd name="T5" fmla="*/ 0 h 16"/>
                  <a:gd name="T6" fmla="*/ 15 w 15"/>
                  <a:gd name="T7" fmla="*/ 0 h 16"/>
                  <a:gd name="T8" fmla="*/ 15 w 15"/>
                  <a:gd name="T9" fmla="*/ 16 h 16"/>
                </a:gdLst>
                <a:ahLst/>
                <a:cxnLst>
                  <a:cxn ang="0">
                    <a:pos x="T0" y="T1"/>
                  </a:cxn>
                  <a:cxn ang="0">
                    <a:pos x="T2" y="T3"/>
                  </a:cxn>
                  <a:cxn ang="0">
                    <a:pos x="T4" y="T5"/>
                  </a:cxn>
                  <a:cxn ang="0">
                    <a:pos x="T6" y="T7"/>
                  </a:cxn>
                  <a:cxn ang="0">
                    <a:pos x="T8" y="T9"/>
                  </a:cxn>
                </a:cxnLst>
                <a:rect l="0" t="0" r="r" b="b"/>
                <a:pathLst>
                  <a:path w="15" h="16">
                    <a:moveTo>
                      <a:pt x="15" y="16"/>
                    </a:moveTo>
                    <a:cubicBezTo>
                      <a:pt x="10" y="16"/>
                      <a:pt x="5" y="16"/>
                      <a:pt x="0" y="16"/>
                    </a:cubicBezTo>
                    <a:cubicBezTo>
                      <a:pt x="0" y="11"/>
                      <a:pt x="0" y="6"/>
                      <a:pt x="0" y="0"/>
                    </a:cubicBezTo>
                    <a:cubicBezTo>
                      <a:pt x="5" y="0"/>
                      <a:pt x="10" y="0"/>
                      <a:pt x="15" y="0"/>
                    </a:cubicBezTo>
                    <a:cubicBezTo>
                      <a:pt x="15" y="5"/>
                      <a:pt x="15" y="10"/>
                      <a:pt x="15"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9">
                <a:extLst>
                  <a:ext uri="{FF2B5EF4-FFF2-40B4-BE49-F238E27FC236}">
                    <a16:creationId xmlns:a16="http://schemas.microsoft.com/office/drawing/2014/main" id="{0E8BDD91-FDD1-457D-9E90-D563AFE5705B}"/>
                  </a:ext>
                </a:extLst>
              </p:cNvPr>
              <p:cNvSpPr>
                <a:spLocks/>
              </p:cNvSpPr>
              <p:nvPr/>
            </p:nvSpPr>
            <p:spPr bwMode="auto">
              <a:xfrm>
                <a:off x="-1498600" y="2578100"/>
                <a:ext cx="34925" cy="34925"/>
              </a:xfrm>
              <a:custGeom>
                <a:avLst/>
                <a:gdLst>
                  <a:gd name="T0" fmla="*/ 0 w 16"/>
                  <a:gd name="T1" fmla="*/ 16 h 16"/>
                  <a:gd name="T2" fmla="*/ 0 w 16"/>
                  <a:gd name="T3" fmla="*/ 0 h 16"/>
                  <a:gd name="T4" fmla="*/ 16 w 16"/>
                  <a:gd name="T5" fmla="*/ 0 h 16"/>
                  <a:gd name="T6" fmla="*/ 16 w 16"/>
                  <a:gd name="T7" fmla="*/ 16 h 16"/>
                  <a:gd name="T8" fmla="*/ 0 w 16"/>
                  <a:gd name="T9" fmla="*/ 16 h 16"/>
                </a:gdLst>
                <a:ahLst/>
                <a:cxnLst>
                  <a:cxn ang="0">
                    <a:pos x="T0" y="T1"/>
                  </a:cxn>
                  <a:cxn ang="0">
                    <a:pos x="T2" y="T3"/>
                  </a:cxn>
                  <a:cxn ang="0">
                    <a:pos x="T4" y="T5"/>
                  </a:cxn>
                  <a:cxn ang="0">
                    <a:pos x="T6" y="T7"/>
                  </a:cxn>
                  <a:cxn ang="0">
                    <a:pos x="T8" y="T9"/>
                  </a:cxn>
                </a:cxnLst>
                <a:rect l="0" t="0" r="r" b="b"/>
                <a:pathLst>
                  <a:path w="16" h="16">
                    <a:moveTo>
                      <a:pt x="0" y="16"/>
                    </a:moveTo>
                    <a:cubicBezTo>
                      <a:pt x="0" y="10"/>
                      <a:pt x="0" y="5"/>
                      <a:pt x="0" y="0"/>
                    </a:cubicBezTo>
                    <a:cubicBezTo>
                      <a:pt x="5" y="0"/>
                      <a:pt x="10" y="0"/>
                      <a:pt x="16" y="0"/>
                    </a:cubicBezTo>
                    <a:cubicBezTo>
                      <a:pt x="16" y="5"/>
                      <a:pt x="16" y="10"/>
                      <a:pt x="16" y="16"/>
                    </a:cubicBezTo>
                    <a:cubicBezTo>
                      <a:pt x="11" y="16"/>
                      <a:pt x="6" y="16"/>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8" name="Freeform 20">
                <a:extLst>
                  <a:ext uri="{FF2B5EF4-FFF2-40B4-BE49-F238E27FC236}">
                    <a16:creationId xmlns:a16="http://schemas.microsoft.com/office/drawing/2014/main" id="{63A9C30E-D82B-4B83-849E-8E0155CF3AA7}"/>
                  </a:ext>
                </a:extLst>
              </p:cNvPr>
              <p:cNvSpPr>
                <a:spLocks/>
              </p:cNvSpPr>
              <p:nvPr/>
            </p:nvSpPr>
            <p:spPr bwMode="auto">
              <a:xfrm>
                <a:off x="-831850" y="2578100"/>
                <a:ext cx="33338" cy="34925"/>
              </a:xfrm>
              <a:custGeom>
                <a:avLst/>
                <a:gdLst>
                  <a:gd name="T0" fmla="*/ 0 w 16"/>
                  <a:gd name="T1" fmla="*/ 16 h 16"/>
                  <a:gd name="T2" fmla="*/ 0 w 16"/>
                  <a:gd name="T3" fmla="*/ 0 h 16"/>
                  <a:gd name="T4" fmla="*/ 16 w 16"/>
                  <a:gd name="T5" fmla="*/ 0 h 16"/>
                  <a:gd name="T6" fmla="*/ 16 w 16"/>
                  <a:gd name="T7" fmla="*/ 16 h 16"/>
                  <a:gd name="T8" fmla="*/ 0 w 16"/>
                  <a:gd name="T9" fmla="*/ 16 h 16"/>
                </a:gdLst>
                <a:ahLst/>
                <a:cxnLst>
                  <a:cxn ang="0">
                    <a:pos x="T0" y="T1"/>
                  </a:cxn>
                  <a:cxn ang="0">
                    <a:pos x="T2" y="T3"/>
                  </a:cxn>
                  <a:cxn ang="0">
                    <a:pos x="T4" y="T5"/>
                  </a:cxn>
                  <a:cxn ang="0">
                    <a:pos x="T6" y="T7"/>
                  </a:cxn>
                  <a:cxn ang="0">
                    <a:pos x="T8" y="T9"/>
                  </a:cxn>
                </a:cxnLst>
                <a:rect l="0" t="0" r="r" b="b"/>
                <a:pathLst>
                  <a:path w="16" h="16">
                    <a:moveTo>
                      <a:pt x="0" y="16"/>
                    </a:moveTo>
                    <a:cubicBezTo>
                      <a:pt x="0" y="10"/>
                      <a:pt x="0" y="5"/>
                      <a:pt x="0" y="0"/>
                    </a:cubicBezTo>
                    <a:cubicBezTo>
                      <a:pt x="6" y="0"/>
                      <a:pt x="11" y="0"/>
                      <a:pt x="16" y="0"/>
                    </a:cubicBezTo>
                    <a:cubicBezTo>
                      <a:pt x="16" y="5"/>
                      <a:pt x="16" y="10"/>
                      <a:pt x="16" y="16"/>
                    </a:cubicBezTo>
                    <a:cubicBezTo>
                      <a:pt x="11" y="16"/>
                      <a:pt x="6" y="16"/>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9" name="Freeform 21">
                <a:extLst>
                  <a:ext uri="{FF2B5EF4-FFF2-40B4-BE49-F238E27FC236}">
                    <a16:creationId xmlns:a16="http://schemas.microsoft.com/office/drawing/2014/main" id="{C9D26F06-74BF-482F-AE72-6F13587664E5}"/>
                  </a:ext>
                </a:extLst>
              </p:cNvPr>
              <p:cNvSpPr>
                <a:spLocks/>
              </p:cNvSpPr>
              <p:nvPr/>
            </p:nvSpPr>
            <p:spPr bwMode="auto">
              <a:xfrm>
                <a:off x="-1431925" y="2438400"/>
                <a:ext cx="47625" cy="47625"/>
              </a:xfrm>
              <a:custGeom>
                <a:avLst/>
                <a:gdLst>
                  <a:gd name="T0" fmla="*/ 13 w 22"/>
                  <a:gd name="T1" fmla="*/ 0 h 22"/>
                  <a:gd name="T2" fmla="*/ 22 w 22"/>
                  <a:gd name="T3" fmla="*/ 13 h 22"/>
                  <a:gd name="T4" fmla="*/ 9 w 22"/>
                  <a:gd name="T5" fmla="*/ 22 h 22"/>
                  <a:gd name="T6" fmla="*/ 0 w 22"/>
                  <a:gd name="T7" fmla="*/ 9 h 22"/>
                  <a:gd name="T8" fmla="*/ 13 w 22"/>
                  <a:gd name="T9" fmla="*/ 0 h 22"/>
                </a:gdLst>
                <a:ahLst/>
                <a:cxnLst>
                  <a:cxn ang="0">
                    <a:pos x="T0" y="T1"/>
                  </a:cxn>
                  <a:cxn ang="0">
                    <a:pos x="T2" y="T3"/>
                  </a:cxn>
                  <a:cxn ang="0">
                    <a:pos x="T4" y="T5"/>
                  </a:cxn>
                  <a:cxn ang="0">
                    <a:pos x="T6" y="T7"/>
                  </a:cxn>
                  <a:cxn ang="0">
                    <a:pos x="T8" y="T9"/>
                  </a:cxn>
                </a:cxnLst>
                <a:rect l="0" t="0" r="r" b="b"/>
                <a:pathLst>
                  <a:path w="22" h="22">
                    <a:moveTo>
                      <a:pt x="13" y="0"/>
                    </a:moveTo>
                    <a:cubicBezTo>
                      <a:pt x="16" y="4"/>
                      <a:pt x="19" y="8"/>
                      <a:pt x="22" y="13"/>
                    </a:cubicBezTo>
                    <a:cubicBezTo>
                      <a:pt x="18" y="16"/>
                      <a:pt x="14" y="19"/>
                      <a:pt x="9" y="22"/>
                    </a:cubicBezTo>
                    <a:cubicBezTo>
                      <a:pt x="6" y="18"/>
                      <a:pt x="3" y="14"/>
                      <a:pt x="0" y="9"/>
                    </a:cubicBezTo>
                    <a:cubicBezTo>
                      <a:pt x="4" y="6"/>
                      <a:pt x="8" y="3"/>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1" name="Freeform 22">
                <a:extLst>
                  <a:ext uri="{FF2B5EF4-FFF2-40B4-BE49-F238E27FC236}">
                    <a16:creationId xmlns:a16="http://schemas.microsoft.com/office/drawing/2014/main" id="{AB07B957-B6C2-4171-A944-675994E12F63}"/>
                  </a:ext>
                </a:extLst>
              </p:cNvPr>
              <p:cNvSpPr>
                <a:spLocks noEditPoints="1"/>
              </p:cNvSpPr>
              <p:nvPr/>
            </p:nvSpPr>
            <p:spPr bwMode="auto">
              <a:xfrm>
                <a:off x="-1254125" y="1700213"/>
                <a:ext cx="422275" cy="422275"/>
              </a:xfrm>
              <a:custGeom>
                <a:avLst/>
                <a:gdLst>
                  <a:gd name="T0" fmla="*/ 97 w 194"/>
                  <a:gd name="T1" fmla="*/ 0 h 194"/>
                  <a:gd name="T2" fmla="*/ 194 w 194"/>
                  <a:gd name="T3" fmla="*/ 97 h 194"/>
                  <a:gd name="T4" fmla="*/ 97 w 194"/>
                  <a:gd name="T5" fmla="*/ 194 h 194"/>
                  <a:gd name="T6" fmla="*/ 0 w 194"/>
                  <a:gd name="T7" fmla="*/ 97 h 194"/>
                  <a:gd name="T8" fmla="*/ 97 w 194"/>
                  <a:gd name="T9" fmla="*/ 0 h 194"/>
                  <a:gd name="T10" fmla="*/ 97 w 194"/>
                  <a:gd name="T11" fmla="*/ 16 h 194"/>
                  <a:gd name="T12" fmla="*/ 16 w 194"/>
                  <a:gd name="T13" fmla="*/ 96 h 194"/>
                  <a:gd name="T14" fmla="*/ 97 w 194"/>
                  <a:gd name="T15" fmla="*/ 177 h 194"/>
                  <a:gd name="T16" fmla="*/ 178 w 194"/>
                  <a:gd name="T17" fmla="*/ 97 h 194"/>
                  <a:gd name="T18" fmla="*/ 97 w 194"/>
                  <a:gd name="T19" fmla="*/ 16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4" h="194">
                    <a:moveTo>
                      <a:pt x="97" y="0"/>
                    </a:moveTo>
                    <a:cubicBezTo>
                      <a:pt x="151" y="0"/>
                      <a:pt x="194" y="43"/>
                      <a:pt x="194" y="97"/>
                    </a:cubicBezTo>
                    <a:cubicBezTo>
                      <a:pt x="194" y="150"/>
                      <a:pt x="151" y="194"/>
                      <a:pt x="97" y="194"/>
                    </a:cubicBezTo>
                    <a:cubicBezTo>
                      <a:pt x="44" y="194"/>
                      <a:pt x="0" y="150"/>
                      <a:pt x="0" y="97"/>
                    </a:cubicBezTo>
                    <a:cubicBezTo>
                      <a:pt x="0" y="43"/>
                      <a:pt x="44" y="0"/>
                      <a:pt x="97" y="0"/>
                    </a:cubicBezTo>
                    <a:close/>
                    <a:moveTo>
                      <a:pt x="97" y="16"/>
                    </a:moveTo>
                    <a:cubicBezTo>
                      <a:pt x="53" y="16"/>
                      <a:pt x="16" y="52"/>
                      <a:pt x="16" y="96"/>
                    </a:cubicBezTo>
                    <a:cubicBezTo>
                      <a:pt x="16" y="141"/>
                      <a:pt x="53" y="177"/>
                      <a:pt x="97" y="177"/>
                    </a:cubicBezTo>
                    <a:cubicBezTo>
                      <a:pt x="142" y="177"/>
                      <a:pt x="178" y="141"/>
                      <a:pt x="178" y="97"/>
                    </a:cubicBezTo>
                    <a:cubicBezTo>
                      <a:pt x="178" y="52"/>
                      <a:pt x="142" y="16"/>
                      <a:pt x="97"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2" name="Freeform 23">
                <a:extLst>
                  <a:ext uri="{FF2B5EF4-FFF2-40B4-BE49-F238E27FC236}">
                    <a16:creationId xmlns:a16="http://schemas.microsoft.com/office/drawing/2014/main" id="{0649E765-C707-43CF-BEF6-0EDACD2B8942}"/>
                  </a:ext>
                </a:extLst>
              </p:cNvPr>
              <p:cNvSpPr>
                <a:spLocks noEditPoints="1"/>
              </p:cNvSpPr>
              <p:nvPr/>
            </p:nvSpPr>
            <p:spPr bwMode="auto">
              <a:xfrm>
                <a:off x="-1147763" y="1804988"/>
                <a:ext cx="211138" cy="211137"/>
              </a:xfrm>
              <a:custGeom>
                <a:avLst/>
                <a:gdLst>
                  <a:gd name="T0" fmla="*/ 97 w 97"/>
                  <a:gd name="T1" fmla="*/ 49 h 97"/>
                  <a:gd name="T2" fmla="*/ 48 w 97"/>
                  <a:gd name="T3" fmla="*/ 97 h 97"/>
                  <a:gd name="T4" fmla="*/ 0 w 97"/>
                  <a:gd name="T5" fmla="*/ 49 h 97"/>
                  <a:gd name="T6" fmla="*/ 48 w 97"/>
                  <a:gd name="T7" fmla="*/ 0 h 97"/>
                  <a:gd name="T8" fmla="*/ 97 w 97"/>
                  <a:gd name="T9" fmla="*/ 49 h 97"/>
                  <a:gd name="T10" fmla="*/ 48 w 97"/>
                  <a:gd name="T11" fmla="*/ 16 h 97"/>
                  <a:gd name="T12" fmla="*/ 16 w 97"/>
                  <a:gd name="T13" fmla="*/ 49 h 97"/>
                  <a:gd name="T14" fmla="*/ 48 w 97"/>
                  <a:gd name="T15" fmla="*/ 81 h 97"/>
                  <a:gd name="T16" fmla="*/ 80 w 97"/>
                  <a:gd name="T17" fmla="*/ 49 h 97"/>
                  <a:gd name="T18" fmla="*/ 48 w 97"/>
                  <a:gd name="T19" fmla="*/ 1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7" h="97">
                    <a:moveTo>
                      <a:pt x="97" y="49"/>
                    </a:moveTo>
                    <a:cubicBezTo>
                      <a:pt x="97" y="75"/>
                      <a:pt x="75" y="97"/>
                      <a:pt x="48" y="97"/>
                    </a:cubicBezTo>
                    <a:cubicBezTo>
                      <a:pt x="21" y="97"/>
                      <a:pt x="0" y="75"/>
                      <a:pt x="0" y="49"/>
                    </a:cubicBezTo>
                    <a:cubicBezTo>
                      <a:pt x="0" y="22"/>
                      <a:pt x="21" y="0"/>
                      <a:pt x="48" y="0"/>
                    </a:cubicBezTo>
                    <a:cubicBezTo>
                      <a:pt x="75" y="0"/>
                      <a:pt x="97" y="22"/>
                      <a:pt x="97" y="49"/>
                    </a:cubicBezTo>
                    <a:close/>
                    <a:moveTo>
                      <a:pt x="48" y="16"/>
                    </a:moveTo>
                    <a:cubicBezTo>
                      <a:pt x="30" y="16"/>
                      <a:pt x="16" y="31"/>
                      <a:pt x="16" y="49"/>
                    </a:cubicBezTo>
                    <a:cubicBezTo>
                      <a:pt x="16" y="66"/>
                      <a:pt x="30" y="81"/>
                      <a:pt x="48" y="81"/>
                    </a:cubicBezTo>
                    <a:cubicBezTo>
                      <a:pt x="66" y="81"/>
                      <a:pt x="80" y="66"/>
                      <a:pt x="80" y="49"/>
                    </a:cubicBezTo>
                    <a:cubicBezTo>
                      <a:pt x="80" y="31"/>
                      <a:pt x="66" y="16"/>
                      <a:pt x="48"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3" name="Slide Number Placeholder 2">
            <a:extLst>
              <a:ext uri="{FF2B5EF4-FFF2-40B4-BE49-F238E27FC236}">
                <a16:creationId xmlns:a16="http://schemas.microsoft.com/office/drawing/2014/main" id="{EA3D2075-0E44-4A15-A765-BF6F233FABC7}"/>
              </a:ext>
            </a:extLst>
          </p:cNvPr>
          <p:cNvSpPr>
            <a:spLocks noGrp="1"/>
          </p:cNvSpPr>
          <p:nvPr>
            <p:ph type="sldNum" sz="quarter" idx="12"/>
          </p:nvPr>
        </p:nvSpPr>
        <p:spPr/>
        <p:txBody>
          <a:bodyPr/>
          <a:lstStyle/>
          <a:p>
            <a:fld id="{228EF60C-3444-47D0-9269-EE38C89F83E0}" type="slidenum">
              <a:rPr lang="en-US" altLang="en-US" smtClean="0"/>
              <a:pPr/>
              <a:t>13</a:t>
            </a:fld>
            <a:endParaRPr lang="en-US" altLang="en-US"/>
          </a:p>
        </p:txBody>
      </p:sp>
    </p:spTree>
    <p:extLst>
      <p:ext uri="{BB962C8B-B14F-4D97-AF65-F5344CB8AC3E}">
        <p14:creationId xmlns:p14="http://schemas.microsoft.com/office/powerpoint/2010/main" val="3077100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33929C5-6233-4174-A569-E866144D2094}"/>
              </a:ext>
            </a:extLst>
          </p:cNvPr>
          <p:cNvSpPr/>
          <p:nvPr/>
        </p:nvSpPr>
        <p:spPr>
          <a:xfrm>
            <a:off x="0" y="2051051"/>
            <a:ext cx="9144000" cy="25907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D998D38-EE54-46CF-BDDD-02CD0EAC962F}"/>
              </a:ext>
            </a:extLst>
          </p:cNvPr>
          <p:cNvSpPr/>
          <p:nvPr/>
        </p:nvSpPr>
        <p:spPr>
          <a:xfrm>
            <a:off x="0" y="0"/>
            <a:ext cx="9144000" cy="970844"/>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3733324-A63B-4621-8275-038819235578}"/>
              </a:ext>
            </a:extLst>
          </p:cNvPr>
          <p:cNvSpPr txBox="1"/>
          <p:nvPr/>
        </p:nvSpPr>
        <p:spPr>
          <a:xfrm>
            <a:off x="381001" y="2438830"/>
            <a:ext cx="3603978" cy="1738296"/>
          </a:xfrm>
          <a:prstGeom prst="rect">
            <a:avLst/>
          </a:prstGeom>
          <a:noFill/>
        </p:spPr>
        <p:txBody>
          <a:bodyPr wrap="square">
            <a:spAutoFit/>
          </a:bodyPr>
          <a:lstStyle/>
          <a:p>
            <a:pPr algn="just">
              <a:lnSpc>
                <a:spcPts val="1500"/>
              </a:lnSpc>
              <a:spcBef>
                <a:spcPts val="600"/>
              </a:spcBef>
              <a:spcAft>
                <a:spcPts val="0"/>
              </a:spcAft>
            </a:pPr>
            <a:r>
              <a:rPr lang="en-IN" sz="1200" b="1" dirty="0">
                <a:latin typeface="+mn-lt"/>
              </a:rPr>
              <a:t>Promoter Perspective:</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FDI restrictions in the sector</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Rights of existing investors vis-à-vis rights of the incoming investor</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Promoter Rights - Affirmative matters, Reporting by Key Employees</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Specific indemnity disclosure</a:t>
            </a:r>
          </a:p>
        </p:txBody>
      </p:sp>
      <p:sp>
        <p:nvSpPr>
          <p:cNvPr id="6" name="Title 1">
            <a:extLst>
              <a:ext uri="{FF2B5EF4-FFF2-40B4-BE49-F238E27FC236}">
                <a16:creationId xmlns:a16="http://schemas.microsoft.com/office/drawing/2014/main" id="{686F2B2D-6D28-4EC8-96BC-1BEE795320A9}"/>
              </a:ext>
            </a:extLst>
          </p:cNvPr>
          <p:cNvSpPr>
            <a:spLocks noGrp="1"/>
          </p:cNvSpPr>
          <p:nvPr>
            <p:ph type="title"/>
          </p:nvPr>
        </p:nvSpPr>
        <p:spPr>
          <a:xfrm>
            <a:off x="381000" y="206375"/>
            <a:ext cx="8229600" cy="557213"/>
          </a:xfrm>
        </p:spPr>
        <p:txBody>
          <a:bodyPr/>
          <a:lstStyle/>
          <a:p>
            <a:r>
              <a:rPr lang="en-IN" sz="2400" dirty="0">
                <a:solidFill>
                  <a:schemeClr val="bg1"/>
                </a:solidFill>
              </a:rPr>
              <a:t>CASE STUDY</a:t>
            </a:r>
          </a:p>
        </p:txBody>
      </p:sp>
      <p:sp>
        <p:nvSpPr>
          <p:cNvPr id="7" name="TextBox 6">
            <a:extLst>
              <a:ext uri="{FF2B5EF4-FFF2-40B4-BE49-F238E27FC236}">
                <a16:creationId xmlns:a16="http://schemas.microsoft.com/office/drawing/2014/main" id="{8BD6F5C5-748E-48E5-B565-CC1F5F686FAA}"/>
              </a:ext>
            </a:extLst>
          </p:cNvPr>
          <p:cNvSpPr txBox="1"/>
          <p:nvPr/>
        </p:nvSpPr>
        <p:spPr>
          <a:xfrm>
            <a:off x="4800600" y="2438830"/>
            <a:ext cx="3603978" cy="1353576"/>
          </a:xfrm>
          <a:prstGeom prst="rect">
            <a:avLst/>
          </a:prstGeom>
          <a:noFill/>
        </p:spPr>
        <p:txBody>
          <a:bodyPr wrap="square">
            <a:spAutoFit/>
          </a:bodyPr>
          <a:lstStyle/>
          <a:p>
            <a:pPr algn="just">
              <a:lnSpc>
                <a:spcPts val="1500"/>
              </a:lnSpc>
              <a:spcBef>
                <a:spcPts val="600"/>
              </a:spcBef>
              <a:spcAft>
                <a:spcPts val="0"/>
              </a:spcAft>
            </a:pPr>
            <a:r>
              <a:rPr lang="en-IN" sz="1200" b="1" dirty="0">
                <a:latin typeface="+mn-lt"/>
              </a:rPr>
              <a:t>Investor Perspective:</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Due Diligence</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Exit bottlenecks</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Insurance for Reps and Warranties</a:t>
            </a:r>
          </a:p>
          <a:p>
            <a:pPr marL="227013" indent="-227013" algn="just">
              <a:lnSpc>
                <a:spcPts val="1500"/>
              </a:lnSpc>
              <a:spcBef>
                <a:spcPts val="600"/>
              </a:spcBef>
              <a:spcAft>
                <a:spcPts val="0"/>
              </a:spcAft>
              <a:buFont typeface="Wingdings" panose="05000000000000000000" pitchFamily="2" charset="2"/>
              <a:buChar char="ü"/>
            </a:pPr>
            <a:r>
              <a:rPr lang="en-IN" sz="1200" dirty="0">
                <a:latin typeface="+mn-lt"/>
              </a:rPr>
              <a:t>IPO- Categorisation, Waterfall and Lock-in</a:t>
            </a:r>
          </a:p>
        </p:txBody>
      </p:sp>
      <p:grpSp>
        <p:nvGrpSpPr>
          <p:cNvPr id="31" name="Group 30">
            <a:extLst>
              <a:ext uri="{FF2B5EF4-FFF2-40B4-BE49-F238E27FC236}">
                <a16:creationId xmlns:a16="http://schemas.microsoft.com/office/drawing/2014/main" id="{94364FD4-DF12-4CD2-9C42-81F2EEBDBEF1}"/>
              </a:ext>
            </a:extLst>
          </p:cNvPr>
          <p:cNvGrpSpPr/>
          <p:nvPr/>
        </p:nvGrpSpPr>
        <p:grpSpPr>
          <a:xfrm>
            <a:off x="560989" y="1272516"/>
            <a:ext cx="539083" cy="528177"/>
            <a:chOff x="595313" y="1314450"/>
            <a:chExt cx="549275" cy="538163"/>
          </a:xfrm>
          <a:solidFill>
            <a:schemeClr val="bg1"/>
          </a:solidFill>
        </p:grpSpPr>
        <p:sp>
          <p:nvSpPr>
            <p:cNvPr id="11" name="Freeform 6">
              <a:extLst>
                <a:ext uri="{FF2B5EF4-FFF2-40B4-BE49-F238E27FC236}">
                  <a16:creationId xmlns:a16="http://schemas.microsoft.com/office/drawing/2014/main" id="{D2AB67EB-E5FF-4DA2-8697-A22D6F6FECE5}"/>
                </a:ext>
              </a:extLst>
            </p:cNvPr>
            <p:cNvSpPr>
              <a:spLocks/>
            </p:cNvSpPr>
            <p:nvPr/>
          </p:nvSpPr>
          <p:spPr bwMode="auto">
            <a:xfrm>
              <a:off x="704851" y="1314450"/>
              <a:ext cx="249238" cy="290513"/>
            </a:xfrm>
            <a:custGeom>
              <a:avLst/>
              <a:gdLst>
                <a:gd name="T0" fmla="*/ 0 w 206"/>
                <a:gd name="T1" fmla="*/ 105 h 239"/>
                <a:gd name="T2" fmla="*/ 46 w 206"/>
                <a:gd name="T3" fmla="*/ 209 h 239"/>
                <a:gd name="T4" fmla="*/ 151 w 206"/>
                <a:gd name="T5" fmla="*/ 209 h 239"/>
                <a:gd name="T6" fmla="*/ 196 w 206"/>
                <a:gd name="T7" fmla="*/ 122 h 239"/>
                <a:gd name="T8" fmla="*/ 104 w 206"/>
                <a:gd name="T9" fmla="*/ 5 h 239"/>
                <a:gd name="T10" fmla="*/ 0 w 206"/>
                <a:gd name="T11" fmla="*/ 105 h 239"/>
              </a:gdLst>
              <a:ahLst/>
              <a:cxnLst>
                <a:cxn ang="0">
                  <a:pos x="T0" y="T1"/>
                </a:cxn>
                <a:cxn ang="0">
                  <a:pos x="T2" y="T3"/>
                </a:cxn>
                <a:cxn ang="0">
                  <a:pos x="T4" y="T5"/>
                </a:cxn>
                <a:cxn ang="0">
                  <a:pos x="T6" y="T7"/>
                </a:cxn>
                <a:cxn ang="0">
                  <a:pos x="T8" y="T9"/>
                </a:cxn>
                <a:cxn ang="0">
                  <a:pos x="T10" y="T11"/>
                </a:cxn>
              </a:cxnLst>
              <a:rect l="0" t="0" r="r" b="b"/>
              <a:pathLst>
                <a:path w="206" h="239">
                  <a:moveTo>
                    <a:pt x="0" y="105"/>
                  </a:moveTo>
                  <a:cubicBezTo>
                    <a:pt x="0" y="142"/>
                    <a:pt x="18" y="183"/>
                    <a:pt x="46" y="209"/>
                  </a:cubicBezTo>
                  <a:cubicBezTo>
                    <a:pt x="79" y="239"/>
                    <a:pt x="118" y="239"/>
                    <a:pt x="151" y="209"/>
                  </a:cubicBezTo>
                  <a:cubicBezTo>
                    <a:pt x="176" y="185"/>
                    <a:pt x="190" y="156"/>
                    <a:pt x="196" y="122"/>
                  </a:cubicBezTo>
                  <a:cubicBezTo>
                    <a:pt x="206" y="63"/>
                    <a:pt x="165" y="10"/>
                    <a:pt x="104" y="5"/>
                  </a:cubicBezTo>
                  <a:cubicBezTo>
                    <a:pt x="49" y="0"/>
                    <a:pt x="0" y="47"/>
                    <a:pt x="0" y="105"/>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7749A755-1263-4F70-B847-C73234D13DB7}"/>
                </a:ext>
              </a:extLst>
            </p:cNvPr>
            <p:cNvSpPr>
              <a:spLocks/>
            </p:cNvSpPr>
            <p:nvPr/>
          </p:nvSpPr>
          <p:spPr bwMode="auto">
            <a:xfrm>
              <a:off x="595313" y="1614488"/>
              <a:ext cx="255588" cy="182563"/>
            </a:xfrm>
            <a:custGeom>
              <a:avLst/>
              <a:gdLst>
                <a:gd name="T0" fmla="*/ 180 w 211"/>
                <a:gd name="T1" fmla="*/ 151 h 151"/>
                <a:gd name="T2" fmla="*/ 180 w 211"/>
                <a:gd name="T3" fmla="*/ 148 h 151"/>
                <a:gd name="T4" fmla="*/ 171 w 211"/>
                <a:gd name="T5" fmla="*/ 144 h 151"/>
                <a:gd name="T6" fmla="*/ 128 w 211"/>
                <a:gd name="T7" fmla="*/ 101 h 151"/>
                <a:gd name="T8" fmla="*/ 157 w 211"/>
                <a:gd name="T9" fmla="*/ 51 h 151"/>
                <a:gd name="T10" fmla="*/ 188 w 211"/>
                <a:gd name="T11" fmla="*/ 36 h 151"/>
                <a:gd name="T12" fmla="*/ 211 w 211"/>
                <a:gd name="T13" fmla="*/ 19 h 151"/>
                <a:gd name="T14" fmla="*/ 11 w 211"/>
                <a:gd name="T15" fmla="*/ 151 h 151"/>
                <a:gd name="T16" fmla="*/ 180 w 211"/>
                <a:gd name="T17"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151">
                  <a:moveTo>
                    <a:pt x="180" y="151"/>
                  </a:moveTo>
                  <a:cubicBezTo>
                    <a:pt x="180" y="150"/>
                    <a:pt x="180" y="149"/>
                    <a:pt x="180" y="148"/>
                  </a:cubicBezTo>
                  <a:cubicBezTo>
                    <a:pt x="177" y="147"/>
                    <a:pt x="174" y="145"/>
                    <a:pt x="171" y="144"/>
                  </a:cubicBezTo>
                  <a:cubicBezTo>
                    <a:pt x="147" y="140"/>
                    <a:pt x="132" y="124"/>
                    <a:pt x="128" y="101"/>
                  </a:cubicBezTo>
                  <a:cubicBezTo>
                    <a:pt x="125" y="81"/>
                    <a:pt x="137" y="61"/>
                    <a:pt x="157" y="51"/>
                  </a:cubicBezTo>
                  <a:cubicBezTo>
                    <a:pt x="167" y="45"/>
                    <a:pt x="178" y="41"/>
                    <a:pt x="188" y="36"/>
                  </a:cubicBezTo>
                  <a:cubicBezTo>
                    <a:pt x="196" y="31"/>
                    <a:pt x="203" y="25"/>
                    <a:pt x="211" y="19"/>
                  </a:cubicBezTo>
                  <a:cubicBezTo>
                    <a:pt x="106" y="0"/>
                    <a:pt x="0" y="71"/>
                    <a:pt x="11" y="151"/>
                  </a:cubicBezTo>
                  <a:cubicBezTo>
                    <a:pt x="67" y="151"/>
                    <a:pt x="123" y="151"/>
                    <a:pt x="180" y="151"/>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8F96478C-0085-4FE4-8CFB-B0BA796C349B}"/>
                </a:ext>
              </a:extLst>
            </p:cNvPr>
            <p:cNvSpPr>
              <a:spLocks/>
            </p:cNvSpPr>
            <p:nvPr/>
          </p:nvSpPr>
          <p:spPr bwMode="auto">
            <a:xfrm>
              <a:off x="855663" y="1558925"/>
              <a:ext cx="190500" cy="177800"/>
            </a:xfrm>
            <a:custGeom>
              <a:avLst/>
              <a:gdLst>
                <a:gd name="T0" fmla="*/ 96 w 157"/>
                <a:gd name="T1" fmla="*/ 0 h 147"/>
                <a:gd name="T2" fmla="*/ 1 w 157"/>
                <a:gd name="T3" fmla="*/ 86 h 147"/>
                <a:gd name="T4" fmla="*/ 1 w 157"/>
                <a:gd name="T5" fmla="*/ 96 h 147"/>
                <a:gd name="T6" fmla="*/ 21 w 157"/>
                <a:gd name="T7" fmla="*/ 138 h 147"/>
                <a:gd name="T8" fmla="*/ 34 w 157"/>
                <a:gd name="T9" fmla="*/ 146 h 147"/>
                <a:gd name="T10" fmla="*/ 114 w 157"/>
                <a:gd name="T11" fmla="*/ 135 h 147"/>
                <a:gd name="T12" fmla="*/ 157 w 157"/>
                <a:gd name="T13" fmla="*/ 129 h 147"/>
                <a:gd name="T14" fmla="*/ 96 w 157"/>
                <a:gd name="T15" fmla="*/ 0 h 1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7" h="147">
                  <a:moveTo>
                    <a:pt x="96" y="0"/>
                  </a:moveTo>
                  <a:cubicBezTo>
                    <a:pt x="64" y="29"/>
                    <a:pt x="32" y="58"/>
                    <a:pt x="1" y="86"/>
                  </a:cubicBezTo>
                  <a:cubicBezTo>
                    <a:pt x="0" y="88"/>
                    <a:pt x="0" y="93"/>
                    <a:pt x="1" y="96"/>
                  </a:cubicBezTo>
                  <a:cubicBezTo>
                    <a:pt x="7" y="110"/>
                    <a:pt x="14" y="124"/>
                    <a:pt x="21" y="138"/>
                  </a:cubicBezTo>
                  <a:cubicBezTo>
                    <a:pt x="23" y="144"/>
                    <a:pt x="26" y="147"/>
                    <a:pt x="34" y="146"/>
                  </a:cubicBezTo>
                  <a:cubicBezTo>
                    <a:pt x="60" y="141"/>
                    <a:pt x="87" y="138"/>
                    <a:pt x="114" y="135"/>
                  </a:cubicBezTo>
                  <a:cubicBezTo>
                    <a:pt x="128" y="133"/>
                    <a:pt x="142" y="131"/>
                    <a:pt x="157" y="129"/>
                  </a:cubicBezTo>
                  <a:cubicBezTo>
                    <a:pt x="136" y="85"/>
                    <a:pt x="117" y="43"/>
                    <a:pt x="96" y="0"/>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CB8D92AC-C614-4B03-ABF3-50AD38EEDE23}"/>
                </a:ext>
              </a:extLst>
            </p:cNvPr>
            <p:cNvSpPr>
              <a:spLocks/>
            </p:cNvSpPr>
            <p:nvPr/>
          </p:nvSpPr>
          <p:spPr bwMode="auto">
            <a:xfrm>
              <a:off x="896938" y="1743075"/>
              <a:ext cx="144463" cy="53975"/>
            </a:xfrm>
            <a:custGeom>
              <a:avLst/>
              <a:gdLst>
                <a:gd name="T0" fmla="*/ 0 w 119"/>
                <a:gd name="T1" fmla="*/ 14 h 45"/>
                <a:gd name="T2" fmla="*/ 9 w 119"/>
                <a:gd name="T3" fmla="*/ 34 h 45"/>
                <a:gd name="T4" fmla="*/ 27 w 119"/>
                <a:gd name="T5" fmla="*/ 45 h 45"/>
                <a:gd name="T6" fmla="*/ 100 w 119"/>
                <a:gd name="T7" fmla="*/ 45 h 45"/>
                <a:gd name="T8" fmla="*/ 119 w 119"/>
                <a:gd name="T9" fmla="*/ 45 h 45"/>
                <a:gd name="T10" fmla="*/ 108 w 119"/>
                <a:gd name="T11" fmla="*/ 0 h 45"/>
                <a:gd name="T12" fmla="*/ 0 w 119"/>
                <a:gd name="T13" fmla="*/ 14 h 45"/>
              </a:gdLst>
              <a:ahLst/>
              <a:cxnLst>
                <a:cxn ang="0">
                  <a:pos x="T0" y="T1"/>
                </a:cxn>
                <a:cxn ang="0">
                  <a:pos x="T2" y="T3"/>
                </a:cxn>
                <a:cxn ang="0">
                  <a:pos x="T4" y="T5"/>
                </a:cxn>
                <a:cxn ang="0">
                  <a:pos x="T6" y="T7"/>
                </a:cxn>
                <a:cxn ang="0">
                  <a:pos x="T8" y="T9"/>
                </a:cxn>
                <a:cxn ang="0">
                  <a:pos x="T10" y="T11"/>
                </a:cxn>
                <a:cxn ang="0">
                  <a:pos x="T12" y="T13"/>
                </a:cxn>
              </a:cxnLst>
              <a:rect l="0" t="0" r="r" b="b"/>
              <a:pathLst>
                <a:path w="119" h="45">
                  <a:moveTo>
                    <a:pt x="0" y="14"/>
                  </a:moveTo>
                  <a:cubicBezTo>
                    <a:pt x="3" y="22"/>
                    <a:pt x="7" y="27"/>
                    <a:pt x="9" y="34"/>
                  </a:cubicBezTo>
                  <a:cubicBezTo>
                    <a:pt x="12" y="43"/>
                    <a:pt x="17" y="45"/>
                    <a:pt x="27" y="45"/>
                  </a:cubicBezTo>
                  <a:cubicBezTo>
                    <a:pt x="51" y="44"/>
                    <a:pt x="76" y="45"/>
                    <a:pt x="100" y="45"/>
                  </a:cubicBezTo>
                  <a:cubicBezTo>
                    <a:pt x="105" y="45"/>
                    <a:pt x="111" y="45"/>
                    <a:pt x="119" y="45"/>
                  </a:cubicBezTo>
                  <a:cubicBezTo>
                    <a:pt x="115" y="28"/>
                    <a:pt x="112" y="14"/>
                    <a:pt x="108" y="0"/>
                  </a:cubicBezTo>
                  <a:cubicBezTo>
                    <a:pt x="71" y="5"/>
                    <a:pt x="37" y="9"/>
                    <a:pt x="0" y="14"/>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32C0005E-A144-4BE1-A565-2FE4ED685B14}"/>
                </a:ext>
              </a:extLst>
            </p:cNvPr>
            <p:cNvSpPr>
              <a:spLocks/>
            </p:cNvSpPr>
            <p:nvPr/>
          </p:nvSpPr>
          <p:spPr bwMode="auto">
            <a:xfrm>
              <a:off x="771526" y="1681163"/>
              <a:ext cx="90488" cy="87313"/>
            </a:xfrm>
            <a:custGeom>
              <a:avLst/>
              <a:gdLst>
                <a:gd name="T0" fmla="*/ 75 w 75"/>
                <a:gd name="T1" fmla="*/ 52 h 72"/>
                <a:gd name="T2" fmla="*/ 50 w 75"/>
                <a:gd name="T3" fmla="*/ 0 h 72"/>
                <a:gd name="T4" fmla="*/ 20 w 75"/>
                <a:gd name="T5" fmla="*/ 14 h 72"/>
                <a:gd name="T6" fmla="*/ 6 w 75"/>
                <a:gd name="T7" fmla="*/ 51 h 72"/>
                <a:gd name="T8" fmla="*/ 43 w 75"/>
                <a:gd name="T9" fmla="*/ 66 h 72"/>
                <a:gd name="T10" fmla="*/ 75 w 75"/>
                <a:gd name="T11" fmla="*/ 52 h 72"/>
              </a:gdLst>
              <a:ahLst/>
              <a:cxnLst>
                <a:cxn ang="0">
                  <a:pos x="T0" y="T1"/>
                </a:cxn>
                <a:cxn ang="0">
                  <a:pos x="T2" y="T3"/>
                </a:cxn>
                <a:cxn ang="0">
                  <a:pos x="T4" y="T5"/>
                </a:cxn>
                <a:cxn ang="0">
                  <a:pos x="T6" y="T7"/>
                </a:cxn>
                <a:cxn ang="0">
                  <a:pos x="T8" y="T9"/>
                </a:cxn>
                <a:cxn ang="0">
                  <a:pos x="T10" y="T11"/>
                </a:cxn>
              </a:cxnLst>
              <a:rect l="0" t="0" r="r" b="b"/>
              <a:pathLst>
                <a:path w="75" h="72">
                  <a:moveTo>
                    <a:pt x="75" y="52"/>
                  </a:moveTo>
                  <a:cubicBezTo>
                    <a:pt x="66" y="34"/>
                    <a:pt x="58" y="17"/>
                    <a:pt x="50" y="0"/>
                  </a:cubicBezTo>
                  <a:cubicBezTo>
                    <a:pt x="39" y="5"/>
                    <a:pt x="29" y="9"/>
                    <a:pt x="20" y="14"/>
                  </a:cubicBezTo>
                  <a:cubicBezTo>
                    <a:pt x="5" y="21"/>
                    <a:pt x="0" y="37"/>
                    <a:pt x="6" y="51"/>
                  </a:cubicBezTo>
                  <a:cubicBezTo>
                    <a:pt x="12" y="65"/>
                    <a:pt x="29" y="72"/>
                    <a:pt x="43" y="66"/>
                  </a:cubicBezTo>
                  <a:cubicBezTo>
                    <a:pt x="53" y="62"/>
                    <a:pt x="63" y="57"/>
                    <a:pt x="75" y="52"/>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BF923B30-A038-46FF-8995-D5F285C07877}"/>
                </a:ext>
              </a:extLst>
            </p:cNvPr>
            <p:cNvSpPr>
              <a:spLocks/>
            </p:cNvSpPr>
            <p:nvPr/>
          </p:nvSpPr>
          <p:spPr bwMode="auto">
            <a:xfrm>
              <a:off x="836613" y="1766888"/>
              <a:ext cx="68263" cy="85725"/>
            </a:xfrm>
            <a:custGeom>
              <a:avLst/>
              <a:gdLst>
                <a:gd name="T0" fmla="*/ 0 w 57"/>
                <a:gd name="T1" fmla="*/ 13 h 70"/>
                <a:gd name="T2" fmla="*/ 23 w 57"/>
                <a:gd name="T3" fmla="*/ 62 h 70"/>
                <a:gd name="T4" fmla="*/ 40 w 57"/>
                <a:gd name="T5" fmla="*/ 67 h 70"/>
                <a:gd name="T6" fmla="*/ 53 w 57"/>
                <a:gd name="T7" fmla="*/ 50 h 70"/>
                <a:gd name="T8" fmla="*/ 30 w 57"/>
                <a:gd name="T9" fmla="*/ 0 h 70"/>
                <a:gd name="T10" fmla="*/ 0 w 57"/>
                <a:gd name="T11" fmla="*/ 13 h 70"/>
              </a:gdLst>
              <a:ahLst/>
              <a:cxnLst>
                <a:cxn ang="0">
                  <a:pos x="T0" y="T1"/>
                </a:cxn>
                <a:cxn ang="0">
                  <a:pos x="T2" y="T3"/>
                </a:cxn>
                <a:cxn ang="0">
                  <a:pos x="T4" y="T5"/>
                </a:cxn>
                <a:cxn ang="0">
                  <a:pos x="T6" y="T7"/>
                </a:cxn>
                <a:cxn ang="0">
                  <a:pos x="T8" y="T9"/>
                </a:cxn>
                <a:cxn ang="0">
                  <a:pos x="T10" y="T11"/>
                </a:cxn>
              </a:cxnLst>
              <a:rect l="0" t="0" r="r" b="b"/>
              <a:pathLst>
                <a:path w="57" h="70">
                  <a:moveTo>
                    <a:pt x="0" y="13"/>
                  </a:moveTo>
                  <a:cubicBezTo>
                    <a:pt x="8" y="30"/>
                    <a:pt x="15" y="46"/>
                    <a:pt x="23" y="62"/>
                  </a:cubicBezTo>
                  <a:cubicBezTo>
                    <a:pt x="27" y="70"/>
                    <a:pt x="33" y="70"/>
                    <a:pt x="40" y="67"/>
                  </a:cubicBezTo>
                  <a:cubicBezTo>
                    <a:pt x="47" y="64"/>
                    <a:pt x="57" y="61"/>
                    <a:pt x="53" y="50"/>
                  </a:cubicBezTo>
                  <a:cubicBezTo>
                    <a:pt x="46" y="33"/>
                    <a:pt x="38" y="17"/>
                    <a:pt x="30" y="0"/>
                  </a:cubicBezTo>
                  <a:cubicBezTo>
                    <a:pt x="19" y="4"/>
                    <a:pt x="10" y="9"/>
                    <a:pt x="0" y="13"/>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2">
              <a:extLst>
                <a:ext uri="{FF2B5EF4-FFF2-40B4-BE49-F238E27FC236}">
                  <a16:creationId xmlns:a16="http://schemas.microsoft.com/office/drawing/2014/main" id="{BADF8E5C-F7CD-436F-8C26-59D0D6398791}"/>
                </a:ext>
              </a:extLst>
            </p:cNvPr>
            <p:cNvSpPr>
              <a:spLocks/>
            </p:cNvSpPr>
            <p:nvPr/>
          </p:nvSpPr>
          <p:spPr bwMode="auto">
            <a:xfrm>
              <a:off x="1016001" y="1593850"/>
              <a:ext cx="46038" cy="65088"/>
            </a:xfrm>
            <a:custGeom>
              <a:avLst/>
              <a:gdLst>
                <a:gd name="T0" fmla="*/ 25 w 37"/>
                <a:gd name="T1" fmla="*/ 54 h 54"/>
                <a:gd name="T2" fmla="*/ 30 w 37"/>
                <a:gd name="T3" fmla="*/ 16 h 54"/>
                <a:gd name="T4" fmla="*/ 0 w 37"/>
                <a:gd name="T5" fmla="*/ 2 h 54"/>
                <a:gd name="T6" fmla="*/ 25 w 37"/>
                <a:gd name="T7" fmla="*/ 54 h 54"/>
              </a:gdLst>
              <a:ahLst/>
              <a:cxnLst>
                <a:cxn ang="0">
                  <a:pos x="T0" y="T1"/>
                </a:cxn>
                <a:cxn ang="0">
                  <a:pos x="T2" y="T3"/>
                </a:cxn>
                <a:cxn ang="0">
                  <a:pos x="T4" y="T5"/>
                </a:cxn>
                <a:cxn ang="0">
                  <a:pos x="T6" y="T7"/>
                </a:cxn>
              </a:cxnLst>
              <a:rect l="0" t="0" r="r" b="b"/>
              <a:pathLst>
                <a:path w="37" h="54">
                  <a:moveTo>
                    <a:pt x="25" y="54"/>
                  </a:moveTo>
                  <a:cubicBezTo>
                    <a:pt x="36" y="41"/>
                    <a:pt x="37" y="29"/>
                    <a:pt x="30" y="16"/>
                  </a:cubicBezTo>
                  <a:cubicBezTo>
                    <a:pt x="24" y="5"/>
                    <a:pt x="13" y="0"/>
                    <a:pt x="0" y="2"/>
                  </a:cubicBezTo>
                  <a:cubicBezTo>
                    <a:pt x="8" y="19"/>
                    <a:pt x="16" y="36"/>
                    <a:pt x="25" y="54"/>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1D618567-CAB8-4BA5-B881-5C28EE078301}"/>
                </a:ext>
              </a:extLst>
            </p:cNvPr>
            <p:cNvSpPr>
              <a:spLocks/>
            </p:cNvSpPr>
            <p:nvPr/>
          </p:nvSpPr>
          <p:spPr bwMode="auto">
            <a:xfrm>
              <a:off x="1084263" y="1636713"/>
              <a:ext cx="60325" cy="38100"/>
            </a:xfrm>
            <a:custGeom>
              <a:avLst/>
              <a:gdLst>
                <a:gd name="T0" fmla="*/ 9 w 50"/>
                <a:gd name="T1" fmla="*/ 0 h 31"/>
                <a:gd name="T2" fmla="*/ 1 w 50"/>
                <a:gd name="T3" fmla="*/ 8 h 31"/>
                <a:gd name="T4" fmla="*/ 5 w 50"/>
                <a:gd name="T5" fmla="*/ 18 h 31"/>
                <a:gd name="T6" fmla="*/ 39 w 50"/>
                <a:gd name="T7" fmla="*/ 30 h 31"/>
                <a:gd name="T8" fmla="*/ 49 w 50"/>
                <a:gd name="T9" fmla="*/ 25 h 31"/>
                <a:gd name="T10" fmla="*/ 45 w 50"/>
                <a:gd name="T11" fmla="*/ 14 h 31"/>
                <a:gd name="T12" fmla="*/ 9 w 50"/>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50" h="31">
                  <a:moveTo>
                    <a:pt x="9" y="0"/>
                  </a:moveTo>
                  <a:cubicBezTo>
                    <a:pt x="6" y="3"/>
                    <a:pt x="2" y="5"/>
                    <a:pt x="1" y="8"/>
                  </a:cubicBezTo>
                  <a:cubicBezTo>
                    <a:pt x="0" y="11"/>
                    <a:pt x="3" y="17"/>
                    <a:pt x="5" y="18"/>
                  </a:cubicBezTo>
                  <a:cubicBezTo>
                    <a:pt x="16" y="23"/>
                    <a:pt x="27" y="27"/>
                    <a:pt x="39" y="30"/>
                  </a:cubicBezTo>
                  <a:cubicBezTo>
                    <a:pt x="42" y="31"/>
                    <a:pt x="47" y="28"/>
                    <a:pt x="49" y="25"/>
                  </a:cubicBezTo>
                  <a:cubicBezTo>
                    <a:pt x="50" y="23"/>
                    <a:pt x="48" y="16"/>
                    <a:pt x="45" y="14"/>
                  </a:cubicBezTo>
                  <a:cubicBezTo>
                    <a:pt x="34" y="9"/>
                    <a:pt x="23" y="6"/>
                    <a:pt x="9" y="0"/>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A7BAD35A-335C-4D77-824C-D3860427F414}"/>
                </a:ext>
              </a:extLst>
            </p:cNvPr>
            <p:cNvSpPr>
              <a:spLocks/>
            </p:cNvSpPr>
            <p:nvPr/>
          </p:nvSpPr>
          <p:spPr bwMode="auto">
            <a:xfrm>
              <a:off x="1042988" y="1512888"/>
              <a:ext cx="36513" cy="58738"/>
            </a:xfrm>
            <a:custGeom>
              <a:avLst/>
              <a:gdLst>
                <a:gd name="T0" fmla="*/ 30 w 30"/>
                <a:gd name="T1" fmla="*/ 9 h 49"/>
                <a:gd name="T2" fmla="*/ 23 w 30"/>
                <a:gd name="T3" fmla="*/ 1 h 49"/>
                <a:gd name="T4" fmla="*/ 13 w 30"/>
                <a:gd name="T5" fmla="*/ 4 h 49"/>
                <a:gd name="T6" fmla="*/ 0 w 30"/>
                <a:gd name="T7" fmla="*/ 39 h 49"/>
                <a:gd name="T8" fmla="*/ 6 w 30"/>
                <a:gd name="T9" fmla="*/ 48 h 49"/>
                <a:gd name="T10" fmla="*/ 16 w 30"/>
                <a:gd name="T11" fmla="*/ 45 h 49"/>
                <a:gd name="T12" fmla="*/ 30 w 30"/>
                <a:gd name="T13" fmla="*/ 9 h 49"/>
              </a:gdLst>
              <a:ahLst/>
              <a:cxnLst>
                <a:cxn ang="0">
                  <a:pos x="T0" y="T1"/>
                </a:cxn>
                <a:cxn ang="0">
                  <a:pos x="T2" y="T3"/>
                </a:cxn>
                <a:cxn ang="0">
                  <a:pos x="T4" y="T5"/>
                </a:cxn>
                <a:cxn ang="0">
                  <a:pos x="T6" y="T7"/>
                </a:cxn>
                <a:cxn ang="0">
                  <a:pos x="T8" y="T9"/>
                </a:cxn>
                <a:cxn ang="0">
                  <a:pos x="T10" y="T11"/>
                </a:cxn>
                <a:cxn ang="0">
                  <a:pos x="T12" y="T13"/>
                </a:cxn>
              </a:cxnLst>
              <a:rect l="0" t="0" r="r" b="b"/>
              <a:pathLst>
                <a:path w="30" h="49">
                  <a:moveTo>
                    <a:pt x="30" y="9"/>
                  </a:moveTo>
                  <a:cubicBezTo>
                    <a:pt x="28" y="6"/>
                    <a:pt x="26" y="1"/>
                    <a:pt x="23" y="1"/>
                  </a:cubicBezTo>
                  <a:cubicBezTo>
                    <a:pt x="20" y="0"/>
                    <a:pt x="14" y="2"/>
                    <a:pt x="13" y="4"/>
                  </a:cubicBezTo>
                  <a:cubicBezTo>
                    <a:pt x="8" y="16"/>
                    <a:pt x="4" y="27"/>
                    <a:pt x="0" y="39"/>
                  </a:cubicBezTo>
                  <a:cubicBezTo>
                    <a:pt x="0" y="42"/>
                    <a:pt x="3" y="47"/>
                    <a:pt x="6" y="48"/>
                  </a:cubicBezTo>
                  <a:cubicBezTo>
                    <a:pt x="9" y="49"/>
                    <a:pt x="15" y="47"/>
                    <a:pt x="16" y="45"/>
                  </a:cubicBezTo>
                  <a:cubicBezTo>
                    <a:pt x="22" y="34"/>
                    <a:pt x="25" y="22"/>
                    <a:pt x="30" y="9"/>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5">
              <a:extLst>
                <a:ext uri="{FF2B5EF4-FFF2-40B4-BE49-F238E27FC236}">
                  <a16:creationId xmlns:a16="http://schemas.microsoft.com/office/drawing/2014/main" id="{0DF72FB6-DC0B-4139-AFB2-63EDB1C61352}"/>
                </a:ext>
              </a:extLst>
            </p:cNvPr>
            <p:cNvSpPr>
              <a:spLocks/>
            </p:cNvSpPr>
            <p:nvPr/>
          </p:nvSpPr>
          <p:spPr bwMode="auto">
            <a:xfrm>
              <a:off x="1082676" y="1566863"/>
              <a:ext cx="57150" cy="41275"/>
            </a:xfrm>
            <a:custGeom>
              <a:avLst/>
              <a:gdLst>
                <a:gd name="T0" fmla="*/ 48 w 48"/>
                <a:gd name="T1" fmla="*/ 13 h 34"/>
                <a:gd name="T2" fmla="*/ 34 w 48"/>
                <a:gd name="T3" fmla="*/ 3 h 34"/>
                <a:gd name="T4" fmla="*/ 6 w 48"/>
                <a:gd name="T5" fmla="*/ 16 h 34"/>
                <a:gd name="T6" fmla="*/ 0 w 48"/>
                <a:gd name="T7" fmla="*/ 29 h 34"/>
                <a:gd name="T8" fmla="*/ 13 w 48"/>
                <a:gd name="T9" fmla="*/ 33 h 34"/>
                <a:gd name="T10" fmla="*/ 41 w 48"/>
                <a:gd name="T11" fmla="*/ 20 h 34"/>
                <a:gd name="T12" fmla="*/ 48 w 48"/>
                <a:gd name="T13" fmla="*/ 13 h 34"/>
              </a:gdLst>
              <a:ahLst/>
              <a:cxnLst>
                <a:cxn ang="0">
                  <a:pos x="T0" y="T1"/>
                </a:cxn>
                <a:cxn ang="0">
                  <a:pos x="T2" y="T3"/>
                </a:cxn>
                <a:cxn ang="0">
                  <a:pos x="T4" y="T5"/>
                </a:cxn>
                <a:cxn ang="0">
                  <a:pos x="T6" y="T7"/>
                </a:cxn>
                <a:cxn ang="0">
                  <a:pos x="T8" y="T9"/>
                </a:cxn>
                <a:cxn ang="0">
                  <a:pos x="T10" y="T11"/>
                </a:cxn>
                <a:cxn ang="0">
                  <a:pos x="T12" y="T13"/>
                </a:cxn>
              </a:cxnLst>
              <a:rect l="0" t="0" r="r" b="b"/>
              <a:pathLst>
                <a:path w="48" h="34">
                  <a:moveTo>
                    <a:pt x="48" y="13"/>
                  </a:moveTo>
                  <a:cubicBezTo>
                    <a:pt x="48" y="4"/>
                    <a:pt x="42" y="0"/>
                    <a:pt x="34" y="3"/>
                  </a:cubicBezTo>
                  <a:cubicBezTo>
                    <a:pt x="25" y="7"/>
                    <a:pt x="15" y="11"/>
                    <a:pt x="6" y="16"/>
                  </a:cubicBezTo>
                  <a:cubicBezTo>
                    <a:pt x="3" y="19"/>
                    <a:pt x="2" y="25"/>
                    <a:pt x="0" y="29"/>
                  </a:cubicBezTo>
                  <a:cubicBezTo>
                    <a:pt x="4" y="30"/>
                    <a:pt x="10" y="34"/>
                    <a:pt x="13" y="33"/>
                  </a:cubicBezTo>
                  <a:cubicBezTo>
                    <a:pt x="23" y="30"/>
                    <a:pt x="32" y="25"/>
                    <a:pt x="41" y="20"/>
                  </a:cubicBezTo>
                  <a:cubicBezTo>
                    <a:pt x="44" y="18"/>
                    <a:pt x="46" y="15"/>
                    <a:pt x="48" y="13"/>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B3EE5402-61BC-40E3-80AB-4A6586983FDA}"/>
                </a:ext>
              </a:extLst>
            </p:cNvPr>
            <p:cNvSpPr>
              <a:spLocks/>
            </p:cNvSpPr>
            <p:nvPr/>
          </p:nvSpPr>
          <p:spPr bwMode="auto">
            <a:xfrm>
              <a:off x="704851" y="1314450"/>
              <a:ext cx="249238" cy="290513"/>
            </a:xfrm>
            <a:custGeom>
              <a:avLst/>
              <a:gdLst>
                <a:gd name="T0" fmla="*/ 0 w 206"/>
                <a:gd name="T1" fmla="*/ 105 h 239"/>
                <a:gd name="T2" fmla="*/ 104 w 206"/>
                <a:gd name="T3" fmla="*/ 5 h 239"/>
                <a:gd name="T4" fmla="*/ 196 w 206"/>
                <a:gd name="T5" fmla="*/ 122 h 239"/>
                <a:gd name="T6" fmla="*/ 151 w 206"/>
                <a:gd name="T7" fmla="*/ 209 h 239"/>
                <a:gd name="T8" fmla="*/ 46 w 206"/>
                <a:gd name="T9" fmla="*/ 209 h 239"/>
                <a:gd name="T10" fmla="*/ 0 w 206"/>
                <a:gd name="T11" fmla="*/ 105 h 239"/>
              </a:gdLst>
              <a:ahLst/>
              <a:cxnLst>
                <a:cxn ang="0">
                  <a:pos x="T0" y="T1"/>
                </a:cxn>
                <a:cxn ang="0">
                  <a:pos x="T2" y="T3"/>
                </a:cxn>
                <a:cxn ang="0">
                  <a:pos x="T4" y="T5"/>
                </a:cxn>
                <a:cxn ang="0">
                  <a:pos x="T6" y="T7"/>
                </a:cxn>
                <a:cxn ang="0">
                  <a:pos x="T8" y="T9"/>
                </a:cxn>
                <a:cxn ang="0">
                  <a:pos x="T10" y="T11"/>
                </a:cxn>
              </a:cxnLst>
              <a:rect l="0" t="0" r="r" b="b"/>
              <a:pathLst>
                <a:path w="206" h="239">
                  <a:moveTo>
                    <a:pt x="0" y="105"/>
                  </a:moveTo>
                  <a:cubicBezTo>
                    <a:pt x="0" y="47"/>
                    <a:pt x="49" y="0"/>
                    <a:pt x="104" y="5"/>
                  </a:cubicBezTo>
                  <a:cubicBezTo>
                    <a:pt x="165" y="10"/>
                    <a:pt x="206" y="63"/>
                    <a:pt x="196" y="122"/>
                  </a:cubicBezTo>
                  <a:cubicBezTo>
                    <a:pt x="190" y="156"/>
                    <a:pt x="176" y="185"/>
                    <a:pt x="151" y="209"/>
                  </a:cubicBezTo>
                  <a:cubicBezTo>
                    <a:pt x="118" y="239"/>
                    <a:pt x="79" y="239"/>
                    <a:pt x="46" y="209"/>
                  </a:cubicBezTo>
                  <a:cubicBezTo>
                    <a:pt x="18" y="183"/>
                    <a:pt x="0" y="142"/>
                    <a:pt x="0" y="105"/>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17">
              <a:extLst>
                <a:ext uri="{FF2B5EF4-FFF2-40B4-BE49-F238E27FC236}">
                  <a16:creationId xmlns:a16="http://schemas.microsoft.com/office/drawing/2014/main" id="{14056318-A539-4924-8826-837EAD2DD25C}"/>
                </a:ext>
              </a:extLst>
            </p:cNvPr>
            <p:cNvSpPr>
              <a:spLocks/>
            </p:cNvSpPr>
            <p:nvPr/>
          </p:nvSpPr>
          <p:spPr bwMode="auto">
            <a:xfrm>
              <a:off x="595313" y="1614488"/>
              <a:ext cx="255588" cy="182563"/>
            </a:xfrm>
            <a:custGeom>
              <a:avLst/>
              <a:gdLst>
                <a:gd name="T0" fmla="*/ 180 w 211"/>
                <a:gd name="T1" fmla="*/ 151 h 151"/>
                <a:gd name="T2" fmla="*/ 11 w 211"/>
                <a:gd name="T3" fmla="*/ 151 h 151"/>
                <a:gd name="T4" fmla="*/ 211 w 211"/>
                <a:gd name="T5" fmla="*/ 19 h 151"/>
                <a:gd name="T6" fmla="*/ 188 w 211"/>
                <a:gd name="T7" fmla="*/ 36 h 151"/>
                <a:gd name="T8" fmla="*/ 157 w 211"/>
                <a:gd name="T9" fmla="*/ 51 h 151"/>
                <a:gd name="T10" fmla="*/ 128 w 211"/>
                <a:gd name="T11" fmla="*/ 101 h 151"/>
                <a:gd name="T12" fmla="*/ 171 w 211"/>
                <a:gd name="T13" fmla="*/ 144 h 151"/>
                <a:gd name="T14" fmla="*/ 180 w 211"/>
                <a:gd name="T15" fmla="*/ 148 h 151"/>
                <a:gd name="T16" fmla="*/ 180 w 211"/>
                <a:gd name="T17"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151">
                  <a:moveTo>
                    <a:pt x="180" y="151"/>
                  </a:moveTo>
                  <a:cubicBezTo>
                    <a:pt x="123" y="151"/>
                    <a:pt x="67" y="151"/>
                    <a:pt x="11" y="151"/>
                  </a:cubicBezTo>
                  <a:cubicBezTo>
                    <a:pt x="0" y="71"/>
                    <a:pt x="106" y="0"/>
                    <a:pt x="211" y="19"/>
                  </a:cubicBezTo>
                  <a:cubicBezTo>
                    <a:pt x="203" y="25"/>
                    <a:pt x="196" y="31"/>
                    <a:pt x="188" y="36"/>
                  </a:cubicBezTo>
                  <a:cubicBezTo>
                    <a:pt x="178" y="41"/>
                    <a:pt x="167" y="45"/>
                    <a:pt x="157" y="51"/>
                  </a:cubicBezTo>
                  <a:cubicBezTo>
                    <a:pt x="137" y="61"/>
                    <a:pt x="125" y="81"/>
                    <a:pt x="128" y="101"/>
                  </a:cubicBezTo>
                  <a:cubicBezTo>
                    <a:pt x="132" y="124"/>
                    <a:pt x="147" y="140"/>
                    <a:pt x="171" y="144"/>
                  </a:cubicBezTo>
                  <a:cubicBezTo>
                    <a:pt x="174" y="145"/>
                    <a:pt x="177" y="147"/>
                    <a:pt x="180" y="148"/>
                  </a:cubicBezTo>
                  <a:cubicBezTo>
                    <a:pt x="180" y="149"/>
                    <a:pt x="180" y="150"/>
                    <a:pt x="180" y="151"/>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8">
              <a:extLst>
                <a:ext uri="{FF2B5EF4-FFF2-40B4-BE49-F238E27FC236}">
                  <a16:creationId xmlns:a16="http://schemas.microsoft.com/office/drawing/2014/main" id="{60B6AC3F-46DE-40D1-B93B-11BBA2442672}"/>
                </a:ext>
              </a:extLst>
            </p:cNvPr>
            <p:cNvSpPr>
              <a:spLocks/>
            </p:cNvSpPr>
            <p:nvPr/>
          </p:nvSpPr>
          <p:spPr bwMode="auto">
            <a:xfrm>
              <a:off x="855663" y="1558925"/>
              <a:ext cx="190500" cy="177800"/>
            </a:xfrm>
            <a:custGeom>
              <a:avLst/>
              <a:gdLst>
                <a:gd name="T0" fmla="*/ 96 w 157"/>
                <a:gd name="T1" fmla="*/ 0 h 147"/>
                <a:gd name="T2" fmla="*/ 157 w 157"/>
                <a:gd name="T3" fmla="*/ 129 h 147"/>
                <a:gd name="T4" fmla="*/ 114 w 157"/>
                <a:gd name="T5" fmla="*/ 135 h 147"/>
                <a:gd name="T6" fmla="*/ 34 w 157"/>
                <a:gd name="T7" fmla="*/ 146 h 147"/>
                <a:gd name="T8" fmla="*/ 21 w 157"/>
                <a:gd name="T9" fmla="*/ 138 h 147"/>
                <a:gd name="T10" fmla="*/ 1 w 157"/>
                <a:gd name="T11" fmla="*/ 96 h 147"/>
                <a:gd name="T12" fmla="*/ 1 w 157"/>
                <a:gd name="T13" fmla="*/ 86 h 147"/>
                <a:gd name="T14" fmla="*/ 96 w 157"/>
                <a:gd name="T15" fmla="*/ 0 h 1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7" h="147">
                  <a:moveTo>
                    <a:pt x="96" y="0"/>
                  </a:moveTo>
                  <a:cubicBezTo>
                    <a:pt x="117" y="43"/>
                    <a:pt x="136" y="85"/>
                    <a:pt x="157" y="129"/>
                  </a:cubicBezTo>
                  <a:cubicBezTo>
                    <a:pt x="142" y="131"/>
                    <a:pt x="128" y="133"/>
                    <a:pt x="114" y="135"/>
                  </a:cubicBezTo>
                  <a:cubicBezTo>
                    <a:pt x="87" y="138"/>
                    <a:pt x="60" y="141"/>
                    <a:pt x="34" y="146"/>
                  </a:cubicBezTo>
                  <a:cubicBezTo>
                    <a:pt x="26" y="147"/>
                    <a:pt x="23" y="144"/>
                    <a:pt x="21" y="138"/>
                  </a:cubicBezTo>
                  <a:cubicBezTo>
                    <a:pt x="14" y="124"/>
                    <a:pt x="7" y="110"/>
                    <a:pt x="1" y="96"/>
                  </a:cubicBezTo>
                  <a:cubicBezTo>
                    <a:pt x="0" y="93"/>
                    <a:pt x="0" y="88"/>
                    <a:pt x="1" y="86"/>
                  </a:cubicBezTo>
                  <a:cubicBezTo>
                    <a:pt x="32" y="58"/>
                    <a:pt x="64" y="29"/>
                    <a:pt x="96" y="0"/>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9">
              <a:extLst>
                <a:ext uri="{FF2B5EF4-FFF2-40B4-BE49-F238E27FC236}">
                  <a16:creationId xmlns:a16="http://schemas.microsoft.com/office/drawing/2014/main" id="{BAC24F9E-C97B-45BC-A543-0CCB464FC00C}"/>
                </a:ext>
              </a:extLst>
            </p:cNvPr>
            <p:cNvSpPr>
              <a:spLocks/>
            </p:cNvSpPr>
            <p:nvPr/>
          </p:nvSpPr>
          <p:spPr bwMode="auto">
            <a:xfrm>
              <a:off x="896938" y="1743075"/>
              <a:ext cx="144463" cy="53975"/>
            </a:xfrm>
            <a:custGeom>
              <a:avLst/>
              <a:gdLst>
                <a:gd name="T0" fmla="*/ 0 w 119"/>
                <a:gd name="T1" fmla="*/ 14 h 45"/>
                <a:gd name="T2" fmla="*/ 108 w 119"/>
                <a:gd name="T3" fmla="*/ 0 h 45"/>
                <a:gd name="T4" fmla="*/ 119 w 119"/>
                <a:gd name="T5" fmla="*/ 45 h 45"/>
                <a:gd name="T6" fmla="*/ 100 w 119"/>
                <a:gd name="T7" fmla="*/ 45 h 45"/>
                <a:gd name="T8" fmla="*/ 27 w 119"/>
                <a:gd name="T9" fmla="*/ 45 h 45"/>
                <a:gd name="T10" fmla="*/ 9 w 119"/>
                <a:gd name="T11" fmla="*/ 34 h 45"/>
                <a:gd name="T12" fmla="*/ 0 w 119"/>
                <a:gd name="T13" fmla="*/ 14 h 45"/>
              </a:gdLst>
              <a:ahLst/>
              <a:cxnLst>
                <a:cxn ang="0">
                  <a:pos x="T0" y="T1"/>
                </a:cxn>
                <a:cxn ang="0">
                  <a:pos x="T2" y="T3"/>
                </a:cxn>
                <a:cxn ang="0">
                  <a:pos x="T4" y="T5"/>
                </a:cxn>
                <a:cxn ang="0">
                  <a:pos x="T6" y="T7"/>
                </a:cxn>
                <a:cxn ang="0">
                  <a:pos x="T8" y="T9"/>
                </a:cxn>
                <a:cxn ang="0">
                  <a:pos x="T10" y="T11"/>
                </a:cxn>
                <a:cxn ang="0">
                  <a:pos x="T12" y="T13"/>
                </a:cxn>
              </a:cxnLst>
              <a:rect l="0" t="0" r="r" b="b"/>
              <a:pathLst>
                <a:path w="119" h="45">
                  <a:moveTo>
                    <a:pt x="0" y="14"/>
                  </a:moveTo>
                  <a:cubicBezTo>
                    <a:pt x="37" y="9"/>
                    <a:pt x="71" y="5"/>
                    <a:pt x="108" y="0"/>
                  </a:cubicBezTo>
                  <a:cubicBezTo>
                    <a:pt x="112" y="14"/>
                    <a:pt x="115" y="28"/>
                    <a:pt x="119" y="45"/>
                  </a:cubicBezTo>
                  <a:cubicBezTo>
                    <a:pt x="111" y="45"/>
                    <a:pt x="105" y="45"/>
                    <a:pt x="100" y="45"/>
                  </a:cubicBezTo>
                  <a:cubicBezTo>
                    <a:pt x="76" y="45"/>
                    <a:pt x="51" y="44"/>
                    <a:pt x="27" y="45"/>
                  </a:cubicBezTo>
                  <a:cubicBezTo>
                    <a:pt x="17" y="45"/>
                    <a:pt x="12" y="43"/>
                    <a:pt x="9" y="34"/>
                  </a:cubicBezTo>
                  <a:cubicBezTo>
                    <a:pt x="7" y="27"/>
                    <a:pt x="3" y="22"/>
                    <a:pt x="0" y="14"/>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20">
              <a:extLst>
                <a:ext uri="{FF2B5EF4-FFF2-40B4-BE49-F238E27FC236}">
                  <a16:creationId xmlns:a16="http://schemas.microsoft.com/office/drawing/2014/main" id="{63F37488-C6F4-46F0-A5B1-8804E3E02197}"/>
                </a:ext>
              </a:extLst>
            </p:cNvPr>
            <p:cNvSpPr>
              <a:spLocks/>
            </p:cNvSpPr>
            <p:nvPr/>
          </p:nvSpPr>
          <p:spPr bwMode="auto">
            <a:xfrm>
              <a:off x="771526" y="1681163"/>
              <a:ext cx="90488" cy="87313"/>
            </a:xfrm>
            <a:custGeom>
              <a:avLst/>
              <a:gdLst>
                <a:gd name="T0" fmla="*/ 75 w 75"/>
                <a:gd name="T1" fmla="*/ 52 h 72"/>
                <a:gd name="T2" fmla="*/ 43 w 75"/>
                <a:gd name="T3" fmla="*/ 66 h 72"/>
                <a:gd name="T4" fmla="*/ 6 w 75"/>
                <a:gd name="T5" fmla="*/ 51 h 72"/>
                <a:gd name="T6" fmla="*/ 20 w 75"/>
                <a:gd name="T7" fmla="*/ 14 h 72"/>
                <a:gd name="T8" fmla="*/ 50 w 75"/>
                <a:gd name="T9" fmla="*/ 0 h 72"/>
                <a:gd name="T10" fmla="*/ 75 w 75"/>
                <a:gd name="T11" fmla="*/ 52 h 72"/>
              </a:gdLst>
              <a:ahLst/>
              <a:cxnLst>
                <a:cxn ang="0">
                  <a:pos x="T0" y="T1"/>
                </a:cxn>
                <a:cxn ang="0">
                  <a:pos x="T2" y="T3"/>
                </a:cxn>
                <a:cxn ang="0">
                  <a:pos x="T4" y="T5"/>
                </a:cxn>
                <a:cxn ang="0">
                  <a:pos x="T6" y="T7"/>
                </a:cxn>
                <a:cxn ang="0">
                  <a:pos x="T8" y="T9"/>
                </a:cxn>
                <a:cxn ang="0">
                  <a:pos x="T10" y="T11"/>
                </a:cxn>
              </a:cxnLst>
              <a:rect l="0" t="0" r="r" b="b"/>
              <a:pathLst>
                <a:path w="75" h="72">
                  <a:moveTo>
                    <a:pt x="75" y="52"/>
                  </a:moveTo>
                  <a:cubicBezTo>
                    <a:pt x="63" y="57"/>
                    <a:pt x="53" y="62"/>
                    <a:pt x="43" y="66"/>
                  </a:cubicBezTo>
                  <a:cubicBezTo>
                    <a:pt x="29" y="72"/>
                    <a:pt x="12" y="65"/>
                    <a:pt x="6" y="51"/>
                  </a:cubicBezTo>
                  <a:cubicBezTo>
                    <a:pt x="0" y="37"/>
                    <a:pt x="5" y="21"/>
                    <a:pt x="20" y="14"/>
                  </a:cubicBezTo>
                  <a:cubicBezTo>
                    <a:pt x="29" y="9"/>
                    <a:pt x="39" y="5"/>
                    <a:pt x="50" y="0"/>
                  </a:cubicBezTo>
                  <a:cubicBezTo>
                    <a:pt x="58" y="17"/>
                    <a:pt x="66" y="34"/>
                    <a:pt x="75" y="52"/>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1">
              <a:extLst>
                <a:ext uri="{FF2B5EF4-FFF2-40B4-BE49-F238E27FC236}">
                  <a16:creationId xmlns:a16="http://schemas.microsoft.com/office/drawing/2014/main" id="{A98777E2-CE7E-4ED5-9CDB-FA8EAC115524}"/>
                </a:ext>
              </a:extLst>
            </p:cNvPr>
            <p:cNvSpPr>
              <a:spLocks/>
            </p:cNvSpPr>
            <p:nvPr/>
          </p:nvSpPr>
          <p:spPr bwMode="auto">
            <a:xfrm>
              <a:off x="836613" y="1766888"/>
              <a:ext cx="68263" cy="85725"/>
            </a:xfrm>
            <a:custGeom>
              <a:avLst/>
              <a:gdLst>
                <a:gd name="T0" fmla="*/ 0 w 57"/>
                <a:gd name="T1" fmla="*/ 13 h 70"/>
                <a:gd name="T2" fmla="*/ 30 w 57"/>
                <a:gd name="T3" fmla="*/ 0 h 70"/>
                <a:gd name="T4" fmla="*/ 53 w 57"/>
                <a:gd name="T5" fmla="*/ 50 h 70"/>
                <a:gd name="T6" fmla="*/ 40 w 57"/>
                <a:gd name="T7" fmla="*/ 67 h 70"/>
                <a:gd name="T8" fmla="*/ 23 w 57"/>
                <a:gd name="T9" fmla="*/ 62 h 70"/>
                <a:gd name="T10" fmla="*/ 0 w 57"/>
                <a:gd name="T11" fmla="*/ 13 h 70"/>
              </a:gdLst>
              <a:ahLst/>
              <a:cxnLst>
                <a:cxn ang="0">
                  <a:pos x="T0" y="T1"/>
                </a:cxn>
                <a:cxn ang="0">
                  <a:pos x="T2" y="T3"/>
                </a:cxn>
                <a:cxn ang="0">
                  <a:pos x="T4" y="T5"/>
                </a:cxn>
                <a:cxn ang="0">
                  <a:pos x="T6" y="T7"/>
                </a:cxn>
                <a:cxn ang="0">
                  <a:pos x="T8" y="T9"/>
                </a:cxn>
                <a:cxn ang="0">
                  <a:pos x="T10" y="T11"/>
                </a:cxn>
              </a:cxnLst>
              <a:rect l="0" t="0" r="r" b="b"/>
              <a:pathLst>
                <a:path w="57" h="70">
                  <a:moveTo>
                    <a:pt x="0" y="13"/>
                  </a:moveTo>
                  <a:cubicBezTo>
                    <a:pt x="10" y="9"/>
                    <a:pt x="19" y="4"/>
                    <a:pt x="30" y="0"/>
                  </a:cubicBezTo>
                  <a:cubicBezTo>
                    <a:pt x="38" y="17"/>
                    <a:pt x="46" y="33"/>
                    <a:pt x="53" y="50"/>
                  </a:cubicBezTo>
                  <a:cubicBezTo>
                    <a:pt x="57" y="61"/>
                    <a:pt x="47" y="64"/>
                    <a:pt x="40" y="67"/>
                  </a:cubicBezTo>
                  <a:cubicBezTo>
                    <a:pt x="33" y="70"/>
                    <a:pt x="27" y="70"/>
                    <a:pt x="23" y="62"/>
                  </a:cubicBezTo>
                  <a:cubicBezTo>
                    <a:pt x="15" y="46"/>
                    <a:pt x="8" y="30"/>
                    <a:pt x="0" y="13"/>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a:extLst>
                <a:ext uri="{FF2B5EF4-FFF2-40B4-BE49-F238E27FC236}">
                  <a16:creationId xmlns:a16="http://schemas.microsoft.com/office/drawing/2014/main" id="{1D0C63FA-ED76-46AD-B239-9F8A5C2BD66F}"/>
                </a:ext>
              </a:extLst>
            </p:cNvPr>
            <p:cNvSpPr>
              <a:spLocks/>
            </p:cNvSpPr>
            <p:nvPr/>
          </p:nvSpPr>
          <p:spPr bwMode="auto">
            <a:xfrm>
              <a:off x="1016001" y="1593850"/>
              <a:ext cx="46038" cy="65088"/>
            </a:xfrm>
            <a:custGeom>
              <a:avLst/>
              <a:gdLst>
                <a:gd name="T0" fmla="*/ 25 w 37"/>
                <a:gd name="T1" fmla="*/ 54 h 54"/>
                <a:gd name="T2" fmla="*/ 0 w 37"/>
                <a:gd name="T3" fmla="*/ 2 h 54"/>
                <a:gd name="T4" fmla="*/ 30 w 37"/>
                <a:gd name="T5" fmla="*/ 16 h 54"/>
                <a:gd name="T6" fmla="*/ 25 w 37"/>
                <a:gd name="T7" fmla="*/ 54 h 54"/>
              </a:gdLst>
              <a:ahLst/>
              <a:cxnLst>
                <a:cxn ang="0">
                  <a:pos x="T0" y="T1"/>
                </a:cxn>
                <a:cxn ang="0">
                  <a:pos x="T2" y="T3"/>
                </a:cxn>
                <a:cxn ang="0">
                  <a:pos x="T4" y="T5"/>
                </a:cxn>
                <a:cxn ang="0">
                  <a:pos x="T6" y="T7"/>
                </a:cxn>
              </a:cxnLst>
              <a:rect l="0" t="0" r="r" b="b"/>
              <a:pathLst>
                <a:path w="37" h="54">
                  <a:moveTo>
                    <a:pt x="25" y="54"/>
                  </a:moveTo>
                  <a:cubicBezTo>
                    <a:pt x="16" y="36"/>
                    <a:pt x="8" y="19"/>
                    <a:pt x="0" y="2"/>
                  </a:cubicBezTo>
                  <a:cubicBezTo>
                    <a:pt x="13" y="0"/>
                    <a:pt x="24" y="5"/>
                    <a:pt x="30" y="16"/>
                  </a:cubicBezTo>
                  <a:cubicBezTo>
                    <a:pt x="37" y="29"/>
                    <a:pt x="36" y="41"/>
                    <a:pt x="25" y="54"/>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3">
              <a:extLst>
                <a:ext uri="{FF2B5EF4-FFF2-40B4-BE49-F238E27FC236}">
                  <a16:creationId xmlns:a16="http://schemas.microsoft.com/office/drawing/2014/main" id="{4B5F606F-1BC1-4E74-B108-92624E096BEE}"/>
                </a:ext>
              </a:extLst>
            </p:cNvPr>
            <p:cNvSpPr>
              <a:spLocks/>
            </p:cNvSpPr>
            <p:nvPr/>
          </p:nvSpPr>
          <p:spPr bwMode="auto">
            <a:xfrm>
              <a:off x="1084263" y="1636713"/>
              <a:ext cx="60325" cy="38100"/>
            </a:xfrm>
            <a:custGeom>
              <a:avLst/>
              <a:gdLst>
                <a:gd name="T0" fmla="*/ 9 w 50"/>
                <a:gd name="T1" fmla="*/ 0 h 31"/>
                <a:gd name="T2" fmla="*/ 45 w 50"/>
                <a:gd name="T3" fmla="*/ 14 h 31"/>
                <a:gd name="T4" fmla="*/ 49 w 50"/>
                <a:gd name="T5" fmla="*/ 25 h 31"/>
                <a:gd name="T6" fmla="*/ 39 w 50"/>
                <a:gd name="T7" fmla="*/ 30 h 31"/>
                <a:gd name="T8" fmla="*/ 5 w 50"/>
                <a:gd name="T9" fmla="*/ 18 h 31"/>
                <a:gd name="T10" fmla="*/ 1 w 50"/>
                <a:gd name="T11" fmla="*/ 8 h 31"/>
                <a:gd name="T12" fmla="*/ 9 w 50"/>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50" h="31">
                  <a:moveTo>
                    <a:pt x="9" y="0"/>
                  </a:moveTo>
                  <a:cubicBezTo>
                    <a:pt x="23" y="6"/>
                    <a:pt x="34" y="9"/>
                    <a:pt x="45" y="14"/>
                  </a:cubicBezTo>
                  <a:cubicBezTo>
                    <a:pt x="48" y="16"/>
                    <a:pt x="50" y="23"/>
                    <a:pt x="49" y="25"/>
                  </a:cubicBezTo>
                  <a:cubicBezTo>
                    <a:pt x="47" y="28"/>
                    <a:pt x="42" y="31"/>
                    <a:pt x="39" y="30"/>
                  </a:cubicBezTo>
                  <a:cubicBezTo>
                    <a:pt x="27" y="27"/>
                    <a:pt x="16" y="23"/>
                    <a:pt x="5" y="18"/>
                  </a:cubicBezTo>
                  <a:cubicBezTo>
                    <a:pt x="3" y="17"/>
                    <a:pt x="0" y="11"/>
                    <a:pt x="1" y="8"/>
                  </a:cubicBezTo>
                  <a:cubicBezTo>
                    <a:pt x="2" y="5"/>
                    <a:pt x="6" y="3"/>
                    <a:pt x="9" y="0"/>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24">
              <a:extLst>
                <a:ext uri="{FF2B5EF4-FFF2-40B4-BE49-F238E27FC236}">
                  <a16:creationId xmlns:a16="http://schemas.microsoft.com/office/drawing/2014/main" id="{10824F2F-7571-49C8-BCD9-FAD406E9F6C2}"/>
                </a:ext>
              </a:extLst>
            </p:cNvPr>
            <p:cNvSpPr>
              <a:spLocks/>
            </p:cNvSpPr>
            <p:nvPr/>
          </p:nvSpPr>
          <p:spPr bwMode="auto">
            <a:xfrm>
              <a:off x="1042988" y="1512888"/>
              <a:ext cx="36513" cy="58738"/>
            </a:xfrm>
            <a:custGeom>
              <a:avLst/>
              <a:gdLst>
                <a:gd name="T0" fmla="*/ 30 w 30"/>
                <a:gd name="T1" fmla="*/ 9 h 49"/>
                <a:gd name="T2" fmla="*/ 16 w 30"/>
                <a:gd name="T3" fmla="*/ 45 h 49"/>
                <a:gd name="T4" fmla="*/ 6 w 30"/>
                <a:gd name="T5" fmla="*/ 48 h 49"/>
                <a:gd name="T6" fmla="*/ 0 w 30"/>
                <a:gd name="T7" fmla="*/ 39 h 49"/>
                <a:gd name="T8" fmla="*/ 13 w 30"/>
                <a:gd name="T9" fmla="*/ 4 h 49"/>
                <a:gd name="T10" fmla="*/ 23 w 30"/>
                <a:gd name="T11" fmla="*/ 1 h 49"/>
                <a:gd name="T12" fmla="*/ 30 w 30"/>
                <a:gd name="T13" fmla="*/ 9 h 49"/>
              </a:gdLst>
              <a:ahLst/>
              <a:cxnLst>
                <a:cxn ang="0">
                  <a:pos x="T0" y="T1"/>
                </a:cxn>
                <a:cxn ang="0">
                  <a:pos x="T2" y="T3"/>
                </a:cxn>
                <a:cxn ang="0">
                  <a:pos x="T4" y="T5"/>
                </a:cxn>
                <a:cxn ang="0">
                  <a:pos x="T6" y="T7"/>
                </a:cxn>
                <a:cxn ang="0">
                  <a:pos x="T8" y="T9"/>
                </a:cxn>
                <a:cxn ang="0">
                  <a:pos x="T10" y="T11"/>
                </a:cxn>
                <a:cxn ang="0">
                  <a:pos x="T12" y="T13"/>
                </a:cxn>
              </a:cxnLst>
              <a:rect l="0" t="0" r="r" b="b"/>
              <a:pathLst>
                <a:path w="30" h="49">
                  <a:moveTo>
                    <a:pt x="30" y="9"/>
                  </a:moveTo>
                  <a:cubicBezTo>
                    <a:pt x="25" y="22"/>
                    <a:pt x="22" y="34"/>
                    <a:pt x="16" y="45"/>
                  </a:cubicBezTo>
                  <a:cubicBezTo>
                    <a:pt x="15" y="47"/>
                    <a:pt x="9" y="49"/>
                    <a:pt x="6" y="48"/>
                  </a:cubicBezTo>
                  <a:cubicBezTo>
                    <a:pt x="3" y="47"/>
                    <a:pt x="0" y="42"/>
                    <a:pt x="0" y="39"/>
                  </a:cubicBezTo>
                  <a:cubicBezTo>
                    <a:pt x="4" y="27"/>
                    <a:pt x="8" y="16"/>
                    <a:pt x="13" y="4"/>
                  </a:cubicBezTo>
                  <a:cubicBezTo>
                    <a:pt x="14" y="2"/>
                    <a:pt x="20" y="0"/>
                    <a:pt x="23" y="1"/>
                  </a:cubicBezTo>
                  <a:cubicBezTo>
                    <a:pt x="26" y="1"/>
                    <a:pt x="28" y="6"/>
                    <a:pt x="30" y="9"/>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5">
              <a:extLst>
                <a:ext uri="{FF2B5EF4-FFF2-40B4-BE49-F238E27FC236}">
                  <a16:creationId xmlns:a16="http://schemas.microsoft.com/office/drawing/2014/main" id="{4BE946E7-7837-4904-8B06-7BBA39ED3740}"/>
                </a:ext>
              </a:extLst>
            </p:cNvPr>
            <p:cNvSpPr>
              <a:spLocks/>
            </p:cNvSpPr>
            <p:nvPr/>
          </p:nvSpPr>
          <p:spPr bwMode="auto">
            <a:xfrm>
              <a:off x="1082676" y="1566863"/>
              <a:ext cx="57150" cy="41275"/>
            </a:xfrm>
            <a:custGeom>
              <a:avLst/>
              <a:gdLst>
                <a:gd name="T0" fmla="*/ 48 w 48"/>
                <a:gd name="T1" fmla="*/ 13 h 34"/>
                <a:gd name="T2" fmla="*/ 41 w 48"/>
                <a:gd name="T3" fmla="*/ 20 h 34"/>
                <a:gd name="T4" fmla="*/ 13 w 48"/>
                <a:gd name="T5" fmla="*/ 33 h 34"/>
                <a:gd name="T6" fmla="*/ 0 w 48"/>
                <a:gd name="T7" fmla="*/ 29 h 34"/>
                <a:gd name="T8" fmla="*/ 6 w 48"/>
                <a:gd name="T9" fmla="*/ 16 h 34"/>
                <a:gd name="T10" fmla="*/ 34 w 48"/>
                <a:gd name="T11" fmla="*/ 3 h 34"/>
                <a:gd name="T12" fmla="*/ 48 w 48"/>
                <a:gd name="T13" fmla="*/ 13 h 34"/>
              </a:gdLst>
              <a:ahLst/>
              <a:cxnLst>
                <a:cxn ang="0">
                  <a:pos x="T0" y="T1"/>
                </a:cxn>
                <a:cxn ang="0">
                  <a:pos x="T2" y="T3"/>
                </a:cxn>
                <a:cxn ang="0">
                  <a:pos x="T4" y="T5"/>
                </a:cxn>
                <a:cxn ang="0">
                  <a:pos x="T6" y="T7"/>
                </a:cxn>
                <a:cxn ang="0">
                  <a:pos x="T8" y="T9"/>
                </a:cxn>
                <a:cxn ang="0">
                  <a:pos x="T10" y="T11"/>
                </a:cxn>
                <a:cxn ang="0">
                  <a:pos x="T12" y="T13"/>
                </a:cxn>
              </a:cxnLst>
              <a:rect l="0" t="0" r="r" b="b"/>
              <a:pathLst>
                <a:path w="48" h="34">
                  <a:moveTo>
                    <a:pt x="48" y="13"/>
                  </a:moveTo>
                  <a:cubicBezTo>
                    <a:pt x="46" y="15"/>
                    <a:pt x="44" y="18"/>
                    <a:pt x="41" y="20"/>
                  </a:cubicBezTo>
                  <a:cubicBezTo>
                    <a:pt x="32" y="25"/>
                    <a:pt x="23" y="30"/>
                    <a:pt x="13" y="33"/>
                  </a:cubicBezTo>
                  <a:cubicBezTo>
                    <a:pt x="10" y="34"/>
                    <a:pt x="4" y="30"/>
                    <a:pt x="0" y="29"/>
                  </a:cubicBezTo>
                  <a:cubicBezTo>
                    <a:pt x="2" y="25"/>
                    <a:pt x="3" y="19"/>
                    <a:pt x="6" y="16"/>
                  </a:cubicBezTo>
                  <a:cubicBezTo>
                    <a:pt x="15" y="11"/>
                    <a:pt x="25" y="7"/>
                    <a:pt x="34" y="3"/>
                  </a:cubicBezTo>
                  <a:cubicBezTo>
                    <a:pt x="42" y="0"/>
                    <a:pt x="48" y="4"/>
                    <a:pt x="48" y="13"/>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3" name="Oval 42">
            <a:extLst>
              <a:ext uri="{FF2B5EF4-FFF2-40B4-BE49-F238E27FC236}">
                <a16:creationId xmlns:a16="http://schemas.microsoft.com/office/drawing/2014/main" id="{7246EE2A-8407-4BBF-BA20-0033D05B99F2}"/>
              </a:ext>
            </a:extLst>
          </p:cNvPr>
          <p:cNvSpPr/>
          <p:nvPr/>
        </p:nvSpPr>
        <p:spPr>
          <a:xfrm>
            <a:off x="419285" y="1125359"/>
            <a:ext cx="822493" cy="822493"/>
          </a:xfrm>
          <a:prstGeom prst="ellipse">
            <a:avLst/>
          </a:prstGeom>
          <a:noFill/>
          <a:ln>
            <a:solidFill>
              <a:srgbClr val="2B2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2" name="Group 1031">
            <a:extLst>
              <a:ext uri="{FF2B5EF4-FFF2-40B4-BE49-F238E27FC236}">
                <a16:creationId xmlns:a16="http://schemas.microsoft.com/office/drawing/2014/main" id="{195DE425-E3E2-4C61-8C6F-C6C03C42E8E4}"/>
              </a:ext>
            </a:extLst>
          </p:cNvPr>
          <p:cNvGrpSpPr/>
          <p:nvPr/>
        </p:nvGrpSpPr>
        <p:grpSpPr>
          <a:xfrm>
            <a:off x="5011922" y="1266079"/>
            <a:ext cx="566218" cy="541051"/>
            <a:chOff x="5029200" y="1514476"/>
            <a:chExt cx="642938" cy="614362"/>
          </a:xfrm>
          <a:solidFill>
            <a:schemeClr val="bg1"/>
          </a:solidFill>
        </p:grpSpPr>
        <p:sp>
          <p:nvSpPr>
            <p:cNvPr id="1029" name="Freeform 31">
              <a:extLst>
                <a:ext uri="{FF2B5EF4-FFF2-40B4-BE49-F238E27FC236}">
                  <a16:creationId xmlns:a16="http://schemas.microsoft.com/office/drawing/2014/main" id="{D133F3E6-B236-426D-85FC-5551C547D025}"/>
                </a:ext>
              </a:extLst>
            </p:cNvPr>
            <p:cNvSpPr>
              <a:spLocks/>
            </p:cNvSpPr>
            <p:nvPr/>
          </p:nvSpPr>
          <p:spPr bwMode="auto">
            <a:xfrm>
              <a:off x="5029200" y="1855788"/>
              <a:ext cx="422275" cy="238125"/>
            </a:xfrm>
            <a:custGeom>
              <a:avLst/>
              <a:gdLst>
                <a:gd name="T0" fmla="*/ 208 w 386"/>
                <a:gd name="T1" fmla="*/ 85 h 217"/>
                <a:gd name="T2" fmla="*/ 213 w 386"/>
                <a:gd name="T3" fmla="*/ 15 h 217"/>
                <a:gd name="T4" fmla="*/ 263 w 386"/>
                <a:gd name="T5" fmla="*/ 15 h 217"/>
                <a:gd name="T6" fmla="*/ 268 w 386"/>
                <a:gd name="T7" fmla="*/ 85 h 217"/>
                <a:gd name="T8" fmla="*/ 271 w 386"/>
                <a:gd name="T9" fmla="*/ 86 h 217"/>
                <a:gd name="T10" fmla="*/ 326 w 386"/>
                <a:gd name="T11" fmla="*/ 0 h 217"/>
                <a:gd name="T12" fmla="*/ 386 w 386"/>
                <a:gd name="T13" fmla="*/ 20 h 217"/>
                <a:gd name="T14" fmla="*/ 347 w 386"/>
                <a:gd name="T15" fmla="*/ 202 h 217"/>
                <a:gd name="T16" fmla="*/ 210 w 386"/>
                <a:gd name="T17" fmla="*/ 214 h 217"/>
                <a:gd name="T18" fmla="*/ 39 w 386"/>
                <a:gd name="T19" fmla="*/ 173 h 217"/>
                <a:gd name="T20" fmla="*/ 8 w 386"/>
                <a:gd name="T21" fmla="*/ 111 h 217"/>
                <a:gd name="T22" fmla="*/ 25 w 386"/>
                <a:gd name="T23" fmla="*/ 66 h 217"/>
                <a:gd name="T24" fmla="*/ 73 w 386"/>
                <a:gd name="T25" fmla="*/ 26 h 217"/>
                <a:gd name="T26" fmla="*/ 139 w 386"/>
                <a:gd name="T27" fmla="*/ 3 h 217"/>
                <a:gd name="T28" fmla="*/ 155 w 386"/>
                <a:gd name="T29" fmla="*/ 8 h 217"/>
                <a:gd name="T30" fmla="*/ 205 w 386"/>
                <a:gd name="T31" fmla="*/ 86 h 217"/>
                <a:gd name="T32" fmla="*/ 208 w 386"/>
                <a:gd name="T33" fmla="*/ 85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6" h="217">
                  <a:moveTo>
                    <a:pt x="208" y="85"/>
                  </a:moveTo>
                  <a:cubicBezTo>
                    <a:pt x="210" y="62"/>
                    <a:pt x="211" y="39"/>
                    <a:pt x="213" y="15"/>
                  </a:cubicBezTo>
                  <a:cubicBezTo>
                    <a:pt x="230" y="15"/>
                    <a:pt x="246" y="15"/>
                    <a:pt x="263" y="15"/>
                  </a:cubicBezTo>
                  <a:cubicBezTo>
                    <a:pt x="265" y="38"/>
                    <a:pt x="266" y="62"/>
                    <a:pt x="268" y="85"/>
                  </a:cubicBezTo>
                  <a:cubicBezTo>
                    <a:pt x="269" y="85"/>
                    <a:pt x="270" y="85"/>
                    <a:pt x="271" y="86"/>
                  </a:cubicBezTo>
                  <a:cubicBezTo>
                    <a:pt x="289" y="58"/>
                    <a:pt x="307" y="29"/>
                    <a:pt x="326" y="0"/>
                  </a:cubicBezTo>
                  <a:cubicBezTo>
                    <a:pt x="346" y="6"/>
                    <a:pt x="365" y="13"/>
                    <a:pt x="386" y="20"/>
                  </a:cubicBezTo>
                  <a:cubicBezTo>
                    <a:pt x="328" y="72"/>
                    <a:pt x="316" y="132"/>
                    <a:pt x="347" y="202"/>
                  </a:cubicBezTo>
                  <a:cubicBezTo>
                    <a:pt x="302" y="213"/>
                    <a:pt x="256" y="217"/>
                    <a:pt x="210" y="214"/>
                  </a:cubicBezTo>
                  <a:cubicBezTo>
                    <a:pt x="151" y="210"/>
                    <a:pt x="94" y="196"/>
                    <a:pt x="39" y="173"/>
                  </a:cubicBezTo>
                  <a:cubicBezTo>
                    <a:pt x="11" y="161"/>
                    <a:pt x="0" y="140"/>
                    <a:pt x="8" y="111"/>
                  </a:cubicBezTo>
                  <a:cubicBezTo>
                    <a:pt x="13" y="95"/>
                    <a:pt x="19" y="80"/>
                    <a:pt x="25" y="66"/>
                  </a:cubicBezTo>
                  <a:cubicBezTo>
                    <a:pt x="35" y="46"/>
                    <a:pt x="51" y="32"/>
                    <a:pt x="73" y="26"/>
                  </a:cubicBezTo>
                  <a:cubicBezTo>
                    <a:pt x="95" y="19"/>
                    <a:pt x="117" y="11"/>
                    <a:pt x="139" y="3"/>
                  </a:cubicBezTo>
                  <a:cubicBezTo>
                    <a:pt x="147" y="0"/>
                    <a:pt x="151" y="1"/>
                    <a:pt x="155" y="8"/>
                  </a:cubicBezTo>
                  <a:cubicBezTo>
                    <a:pt x="171" y="34"/>
                    <a:pt x="189" y="60"/>
                    <a:pt x="205" y="86"/>
                  </a:cubicBezTo>
                  <a:cubicBezTo>
                    <a:pt x="206" y="86"/>
                    <a:pt x="207" y="86"/>
                    <a:pt x="208" y="85"/>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Freeform 32">
              <a:extLst>
                <a:ext uri="{FF2B5EF4-FFF2-40B4-BE49-F238E27FC236}">
                  <a16:creationId xmlns:a16="http://schemas.microsoft.com/office/drawing/2014/main" id="{0FF37A5C-4A06-40C2-8321-9296FB672452}"/>
                </a:ext>
              </a:extLst>
            </p:cNvPr>
            <p:cNvSpPr>
              <a:spLocks/>
            </p:cNvSpPr>
            <p:nvPr/>
          </p:nvSpPr>
          <p:spPr bwMode="auto">
            <a:xfrm>
              <a:off x="5159375" y="1514476"/>
              <a:ext cx="266700" cy="322262"/>
            </a:xfrm>
            <a:custGeom>
              <a:avLst/>
              <a:gdLst>
                <a:gd name="T0" fmla="*/ 244 w 244"/>
                <a:gd name="T1" fmla="*/ 138 h 294"/>
                <a:gd name="T2" fmla="*/ 241 w 244"/>
                <a:gd name="T3" fmla="*/ 167 h 294"/>
                <a:gd name="T4" fmla="*/ 232 w 244"/>
                <a:gd name="T5" fmla="*/ 181 h 294"/>
                <a:gd name="T6" fmla="*/ 213 w 244"/>
                <a:gd name="T7" fmla="*/ 200 h 294"/>
                <a:gd name="T8" fmla="*/ 167 w 244"/>
                <a:gd name="T9" fmla="*/ 266 h 294"/>
                <a:gd name="T10" fmla="*/ 75 w 244"/>
                <a:gd name="T11" fmla="*/ 266 h 294"/>
                <a:gd name="T12" fmla="*/ 27 w 244"/>
                <a:gd name="T13" fmla="*/ 196 h 294"/>
                <a:gd name="T14" fmla="*/ 20 w 244"/>
                <a:gd name="T15" fmla="*/ 185 h 294"/>
                <a:gd name="T16" fmla="*/ 0 w 244"/>
                <a:gd name="T17" fmla="*/ 158 h 294"/>
                <a:gd name="T18" fmla="*/ 5 w 244"/>
                <a:gd name="T19" fmla="*/ 122 h 294"/>
                <a:gd name="T20" fmla="*/ 8 w 244"/>
                <a:gd name="T21" fmla="*/ 107 h 294"/>
                <a:gd name="T22" fmla="*/ 121 w 244"/>
                <a:gd name="T23" fmla="*/ 1 h 294"/>
                <a:gd name="T24" fmla="*/ 235 w 244"/>
                <a:gd name="T25" fmla="*/ 110 h 294"/>
                <a:gd name="T26" fmla="*/ 244 w 244"/>
                <a:gd name="T27" fmla="*/ 138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294">
                  <a:moveTo>
                    <a:pt x="244" y="138"/>
                  </a:moveTo>
                  <a:cubicBezTo>
                    <a:pt x="243" y="150"/>
                    <a:pt x="243" y="159"/>
                    <a:pt x="241" y="167"/>
                  </a:cubicBezTo>
                  <a:cubicBezTo>
                    <a:pt x="239" y="172"/>
                    <a:pt x="236" y="180"/>
                    <a:pt x="232" y="181"/>
                  </a:cubicBezTo>
                  <a:cubicBezTo>
                    <a:pt x="220" y="183"/>
                    <a:pt x="218" y="192"/>
                    <a:pt x="213" y="200"/>
                  </a:cubicBezTo>
                  <a:cubicBezTo>
                    <a:pt x="199" y="223"/>
                    <a:pt x="185" y="247"/>
                    <a:pt x="167" y="266"/>
                  </a:cubicBezTo>
                  <a:cubicBezTo>
                    <a:pt x="139" y="294"/>
                    <a:pt x="105" y="293"/>
                    <a:pt x="75" y="266"/>
                  </a:cubicBezTo>
                  <a:cubicBezTo>
                    <a:pt x="53" y="247"/>
                    <a:pt x="38" y="222"/>
                    <a:pt x="27" y="196"/>
                  </a:cubicBezTo>
                  <a:cubicBezTo>
                    <a:pt x="25" y="192"/>
                    <a:pt x="23" y="185"/>
                    <a:pt x="20" y="185"/>
                  </a:cubicBezTo>
                  <a:cubicBezTo>
                    <a:pt x="5" y="182"/>
                    <a:pt x="0" y="172"/>
                    <a:pt x="0" y="158"/>
                  </a:cubicBezTo>
                  <a:cubicBezTo>
                    <a:pt x="1" y="146"/>
                    <a:pt x="3" y="134"/>
                    <a:pt x="5" y="122"/>
                  </a:cubicBezTo>
                  <a:cubicBezTo>
                    <a:pt x="5" y="117"/>
                    <a:pt x="7" y="112"/>
                    <a:pt x="8" y="107"/>
                  </a:cubicBezTo>
                  <a:cubicBezTo>
                    <a:pt x="14" y="46"/>
                    <a:pt x="62" y="0"/>
                    <a:pt x="121" y="1"/>
                  </a:cubicBezTo>
                  <a:cubicBezTo>
                    <a:pt x="182" y="1"/>
                    <a:pt x="229" y="47"/>
                    <a:pt x="235" y="110"/>
                  </a:cubicBezTo>
                  <a:cubicBezTo>
                    <a:pt x="236" y="120"/>
                    <a:pt x="242" y="131"/>
                    <a:pt x="244" y="138"/>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33">
              <a:extLst>
                <a:ext uri="{FF2B5EF4-FFF2-40B4-BE49-F238E27FC236}">
                  <a16:creationId xmlns:a16="http://schemas.microsoft.com/office/drawing/2014/main" id="{B23E73BA-3B94-4C82-8940-843B3A2188FA}"/>
                </a:ext>
              </a:extLst>
            </p:cNvPr>
            <p:cNvSpPr>
              <a:spLocks noEditPoints="1"/>
            </p:cNvSpPr>
            <p:nvPr/>
          </p:nvSpPr>
          <p:spPr bwMode="auto">
            <a:xfrm>
              <a:off x="5418138" y="1874838"/>
              <a:ext cx="254000" cy="254000"/>
            </a:xfrm>
            <a:custGeom>
              <a:avLst/>
              <a:gdLst>
                <a:gd name="T0" fmla="*/ 0 w 232"/>
                <a:gd name="T1" fmla="*/ 116 h 232"/>
                <a:gd name="T2" fmla="*/ 115 w 232"/>
                <a:gd name="T3" fmla="*/ 0 h 232"/>
                <a:gd name="T4" fmla="*/ 232 w 232"/>
                <a:gd name="T5" fmla="*/ 117 h 232"/>
                <a:gd name="T6" fmla="*/ 116 w 232"/>
                <a:gd name="T7" fmla="*/ 232 h 232"/>
                <a:gd name="T8" fmla="*/ 0 w 232"/>
                <a:gd name="T9" fmla="*/ 116 h 232"/>
                <a:gd name="T10" fmla="*/ 140 w 232"/>
                <a:gd name="T11" fmla="*/ 158 h 232"/>
                <a:gd name="T12" fmla="*/ 126 w 232"/>
                <a:gd name="T13" fmla="*/ 174 h 232"/>
                <a:gd name="T14" fmla="*/ 98 w 232"/>
                <a:gd name="T15" fmla="*/ 169 h 232"/>
                <a:gd name="T16" fmla="*/ 79 w 232"/>
                <a:gd name="T17" fmla="*/ 169 h 232"/>
                <a:gd name="T18" fmla="*/ 83 w 232"/>
                <a:gd name="T19" fmla="*/ 186 h 232"/>
                <a:gd name="T20" fmla="*/ 92 w 232"/>
                <a:gd name="T21" fmla="*/ 194 h 232"/>
                <a:gd name="T22" fmla="*/ 105 w 232"/>
                <a:gd name="T23" fmla="*/ 209 h 232"/>
                <a:gd name="T24" fmla="*/ 116 w 232"/>
                <a:gd name="T25" fmla="*/ 218 h 232"/>
                <a:gd name="T26" fmla="*/ 127 w 232"/>
                <a:gd name="T27" fmla="*/ 208 h 232"/>
                <a:gd name="T28" fmla="*/ 137 w 232"/>
                <a:gd name="T29" fmla="*/ 195 h 232"/>
                <a:gd name="T30" fmla="*/ 163 w 232"/>
                <a:gd name="T31" fmla="*/ 143 h 232"/>
                <a:gd name="T32" fmla="*/ 118 w 232"/>
                <a:gd name="T33" fmla="*/ 105 h 232"/>
                <a:gd name="T34" fmla="*/ 93 w 232"/>
                <a:gd name="T35" fmla="*/ 86 h 232"/>
                <a:gd name="T36" fmla="*/ 103 w 232"/>
                <a:gd name="T37" fmla="*/ 61 h 232"/>
                <a:gd name="T38" fmla="*/ 134 w 232"/>
                <a:gd name="T39" fmla="*/ 64 h 232"/>
                <a:gd name="T40" fmla="*/ 151 w 232"/>
                <a:gd name="T41" fmla="*/ 66 h 232"/>
                <a:gd name="T42" fmla="*/ 150 w 232"/>
                <a:gd name="T43" fmla="*/ 47 h 232"/>
                <a:gd name="T44" fmla="*/ 141 w 232"/>
                <a:gd name="T45" fmla="*/ 40 h 232"/>
                <a:gd name="T46" fmla="*/ 126 w 232"/>
                <a:gd name="T47" fmla="*/ 22 h 232"/>
                <a:gd name="T48" fmla="*/ 117 w 232"/>
                <a:gd name="T49" fmla="*/ 15 h 232"/>
                <a:gd name="T50" fmla="*/ 107 w 232"/>
                <a:gd name="T51" fmla="*/ 19 h 232"/>
                <a:gd name="T52" fmla="*/ 84 w 232"/>
                <a:gd name="T53" fmla="*/ 45 h 232"/>
                <a:gd name="T54" fmla="*/ 70 w 232"/>
                <a:gd name="T55" fmla="*/ 69 h 232"/>
                <a:gd name="T56" fmla="*/ 115 w 232"/>
                <a:gd name="T57" fmla="*/ 128 h 232"/>
                <a:gd name="T58" fmla="*/ 140 w 232"/>
                <a:gd name="T59" fmla="*/ 158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32" h="232">
                  <a:moveTo>
                    <a:pt x="0" y="116"/>
                  </a:moveTo>
                  <a:cubicBezTo>
                    <a:pt x="0" y="52"/>
                    <a:pt x="52" y="0"/>
                    <a:pt x="115" y="0"/>
                  </a:cubicBezTo>
                  <a:cubicBezTo>
                    <a:pt x="179" y="0"/>
                    <a:pt x="232" y="53"/>
                    <a:pt x="232" y="117"/>
                  </a:cubicBezTo>
                  <a:cubicBezTo>
                    <a:pt x="231" y="180"/>
                    <a:pt x="180" y="232"/>
                    <a:pt x="116" y="232"/>
                  </a:cubicBezTo>
                  <a:cubicBezTo>
                    <a:pt x="52" y="232"/>
                    <a:pt x="0" y="180"/>
                    <a:pt x="0" y="116"/>
                  </a:cubicBezTo>
                  <a:close/>
                  <a:moveTo>
                    <a:pt x="140" y="158"/>
                  </a:moveTo>
                  <a:cubicBezTo>
                    <a:pt x="137" y="161"/>
                    <a:pt x="132" y="169"/>
                    <a:pt x="126" y="174"/>
                  </a:cubicBezTo>
                  <a:cubicBezTo>
                    <a:pt x="116" y="180"/>
                    <a:pt x="106" y="176"/>
                    <a:pt x="98" y="169"/>
                  </a:cubicBezTo>
                  <a:cubicBezTo>
                    <a:pt x="92" y="163"/>
                    <a:pt x="84" y="160"/>
                    <a:pt x="79" y="169"/>
                  </a:cubicBezTo>
                  <a:cubicBezTo>
                    <a:pt x="77" y="173"/>
                    <a:pt x="81" y="181"/>
                    <a:pt x="83" y="186"/>
                  </a:cubicBezTo>
                  <a:cubicBezTo>
                    <a:pt x="84" y="190"/>
                    <a:pt x="89" y="192"/>
                    <a:pt x="92" y="194"/>
                  </a:cubicBezTo>
                  <a:cubicBezTo>
                    <a:pt x="100" y="197"/>
                    <a:pt x="105" y="200"/>
                    <a:pt x="105" y="209"/>
                  </a:cubicBezTo>
                  <a:cubicBezTo>
                    <a:pt x="105" y="213"/>
                    <a:pt x="113" y="218"/>
                    <a:pt x="116" y="218"/>
                  </a:cubicBezTo>
                  <a:cubicBezTo>
                    <a:pt x="120" y="218"/>
                    <a:pt x="124" y="212"/>
                    <a:pt x="127" y="208"/>
                  </a:cubicBezTo>
                  <a:cubicBezTo>
                    <a:pt x="130" y="204"/>
                    <a:pt x="132" y="198"/>
                    <a:pt x="137" y="195"/>
                  </a:cubicBezTo>
                  <a:cubicBezTo>
                    <a:pt x="157" y="184"/>
                    <a:pt x="167" y="164"/>
                    <a:pt x="163" y="143"/>
                  </a:cubicBezTo>
                  <a:cubicBezTo>
                    <a:pt x="159" y="122"/>
                    <a:pt x="141" y="107"/>
                    <a:pt x="118" y="105"/>
                  </a:cubicBezTo>
                  <a:cubicBezTo>
                    <a:pt x="105" y="104"/>
                    <a:pt x="94" y="99"/>
                    <a:pt x="93" y="86"/>
                  </a:cubicBezTo>
                  <a:cubicBezTo>
                    <a:pt x="92" y="78"/>
                    <a:pt x="97" y="66"/>
                    <a:pt x="103" y="61"/>
                  </a:cubicBezTo>
                  <a:cubicBezTo>
                    <a:pt x="113" y="52"/>
                    <a:pt x="124" y="56"/>
                    <a:pt x="134" y="64"/>
                  </a:cubicBezTo>
                  <a:cubicBezTo>
                    <a:pt x="138" y="67"/>
                    <a:pt x="146" y="65"/>
                    <a:pt x="151" y="66"/>
                  </a:cubicBezTo>
                  <a:cubicBezTo>
                    <a:pt x="151" y="60"/>
                    <a:pt x="151" y="53"/>
                    <a:pt x="150" y="47"/>
                  </a:cubicBezTo>
                  <a:cubicBezTo>
                    <a:pt x="149" y="44"/>
                    <a:pt x="144" y="42"/>
                    <a:pt x="141" y="40"/>
                  </a:cubicBezTo>
                  <a:cubicBezTo>
                    <a:pt x="133" y="36"/>
                    <a:pt x="126" y="33"/>
                    <a:pt x="126" y="22"/>
                  </a:cubicBezTo>
                  <a:cubicBezTo>
                    <a:pt x="126" y="19"/>
                    <a:pt x="120" y="15"/>
                    <a:pt x="117" y="15"/>
                  </a:cubicBezTo>
                  <a:cubicBezTo>
                    <a:pt x="114" y="14"/>
                    <a:pt x="107" y="17"/>
                    <a:pt x="107" y="19"/>
                  </a:cubicBezTo>
                  <a:cubicBezTo>
                    <a:pt x="106" y="34"/>
                    <a:pt x="92" y="37"/>
                    <a:pt x="84" y="45"/>
                  </a:cubicBezTo>
                  <a:cubicBezTo>
                    <a:pt x="78" y="52"/>
                    <a:pt x="72" y="61"/>
                    <a:pt x="70" y="69"/>
                  </a:cubicBezTo>
                  <a:cubicBezTo>
                    <a:pt x="62" y="99"/>
                    <a:pt x="82" y="124"/>
                    <a:pt x="115" y="128"/>
                  </a:cubicBezTo>
                  <a:cubicBezTo>
                    <a:pt x="131" y="130"/>
                    <a:pt x="140" y="139"/>
                    <a:pt x="140" y="158"/>
                  </a:cubicBezTo>
                  <a:close/>
                </a:path>
              </a:pathLst>
            </a:custGeom>
            <a:grpFill/>
            <a:ln w="12700">
              <a:solidFill>
                <a:srgbClr val="2B2C9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1" name="Oval 100">
            <a:extLst>
              <a:ext uri="{FF2B5EF4-FFF2-40B4-BE49-F238E27FC236}">
                <a16:creationId xmlns:a16="http://schemas.microsoft.com/office/drawing/2014/main" id="{8337BBE0-E2D1-49A5-8334-524B806D8F6D}"/>
              </a:ext>
            </a:extLst>
          </p:cNvPr>
          <p:cNvSpPr/>
          <p:nvPr/>
        </p:nvSpPr>
        <p:spPr>
          <a:xfrm>
            <a:off x="4883785" y="1125359"/>
            <a:ext cx="822493" cy="822493"/>
          </a:xfrm>
          <a:prstGeom prst="ellipse">
            <a:avLst/>
          </a:prstGeom>
          <a:noFill/>
          <a:ln>
            <a:solidFill>
              <a:srgbClr val="2B2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C5DB18A9-73F3-4CDF-9CC6-2843C3A6F482}"/>
              </a:ext>
            </a:extLst>
          </p:cNvPr>
          <p:cNvSpPr>
            <a:spLocks noGrp="1"/>
          </p:cNvSpPr>
          <p:nvPr>
            <p:ph type="sldNum" sz="quarter" idx="12"/>
          </p:nvPr>
        </p:nvSpPr>
        <p:spPr/>
        <p:txBody>
          <a:bodyPr/>
          <a:lstStyle/>
          <a:p>
            <a:fld id="{228EF60C-3444-47D0-9269-EE38C89F83E0}" type="slidenum">
              <a:rPr lang="en-US" altLang="en-US" smtClean="0"/>
              <a:pPr/>
              <a:t>14</a:t>
            </a:fld>
            <a:endParaRPr lang="en-US" altLang="en-US"/>
          </a:p>
        </p:txBody>
      </p:sp>
    </p:spTree>
    <p:extLst>
      <p:ext uri="{BB962C8B-B14F-4D97-AF65-F5344CB8AC3E}">
        <p14:creationId xmlns:p14="http://schemas.microsoft.com/office/powerpoint/2010/main" val="1613906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594AF0-2DBB-43E7-B6AC-61656CEFB959}"/>
              </a:ext>
            </a:extLst>
          </p:cNvPr>
          <p:cNvSpPr/>
          <p:nvPr/>
        </p:nvSpPr>
        <p:spPr>
          <a:xfrm>
            <a:off x="0" y="1174044"/>
            <a:ext cx="9144000" cy="28786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626" name="Sticky Note">
            <a:extLst>
              <a:ext uri="{FF2B5EF4-FFF2-40B4-BE49-F238E27FC236}">
                <a16:creationId xmlns:a16="http://schemas.microsoft.com/office/drawing/2014/main" id="{B8180052-F5C2-4C60-AE55-DDAB343F4AA4}"/>
              </a:ext>
            </a:extLst>
          </p:cNvPr>
          <p:cNvGrpSpPr>
            <a:grpSpLocks noChangeAspect="1"/>
          </p:cNvGrpSpPr>
          <p:nvPr/>
        </p:nvGrpSpPr>
        <p:grpSpPr bwMode="auto">
          <a:xfrm>
            <a:off x="3255963" y="1431925"/>
            <a:ext cx="2632075" cy="2279650"/>
            <a:chOff x="373643" y="591458"/>
            <a:chExt cx="2633182" cy="2278064"/>
          </a:xfrm>
        </p:grpSpPr>
        <p:sp>
          <p:nvSpPr>
            <p:cNvPr id="13" name="Shadow">
              <a:extLst>
                <a:ext uri="{FF2B5EF4-FFF2-40B4-BE49-F238E27FC236}">
                  <a16:creationId xmlns:a16="http://schemas.microsoft.com/office/drawing/2014/main" id="{4ED28A03-B7B8-45F4-8514-C96584485279}"/>
                </a:ext>
              </a:extLst>
            </p:cNvPr>
            <p:cNvSpPr>
              <a:spLocks/>
            </p:cNvSpPr>
            <p:nvPr/>
          </p:nvSpPr>
          <p:spPr bwMode="auto">
            <a:xfrm>
              <a:off x="373643" y="591458"/>
              <a:ext cx="2633182" cy="2278064"/>
            </a:xfrm>
            <a:custGeom>
              <a:avLst/>
              <a:gdLst>
                <a:gd name="T0" fmla="*/ 89 w 8038"/>
                <a:gd name="T1" fmla="*/ 0 h 6949"/>
                <a:gd name="T2" fmla="*/ 0 w 8038"/>
                <a:gd name="T3" fmla="*/ 6949 h 6949"/>
                <a:gd name="T4" fmla="*/ 8038 w 8038"/>
                <a:gd name="T5" fmla="*/ 6874 h 6949"/>
                <a:gd name="T6" fmla="*/ 7833 w 8038"/>
                <a:gd name="T7" fmla="*/ 0 h 6949"/>
                <a:gd name="T8" fmla="*/ 89 w 8038"/>
                <a:gd name="T9" fmla="*/ 0 h 6949"/>
              </a:gdLst>
              <a:ahLst/>
              <a:cxnLst>
                <a:cxn ang="0">
                  <a:pos x="T0" y="T1"/>
                </a:cxn>
                <a:cxn ang="0">
                  <a:pos x="T2" y="T3"/>
                </a:cxn>
                <a:cxn ang="0">
                  <a:pos x="T4" y="T5"/>
                </a:cxn>
                <a:cxn ang="0">
                  <a:pos x="T6" y="T7"/>
                </a:cxn>
                <a:cxn ang="0">
                  <a:pos x="T8" y="T9"/>
                </a:cxn>
              </a:cxnLst>
              <a:rect l="0" t="0" r="r" b="b"/>
              <a:pathLst>
                <a:path w="8038" h="6949">
                  <a:moveTo>
                    <a:pt x="89" y="0"/>
                  </a:moveTo>
                  <a:cubicBezTo>
                    <a:pt x="493" y="3494"/>
                    <a:pt x="307" y="4315"/>
                    <a:pt x="0" y="6949"/>
                  </a:cubicBezTo>
                  <a:lnTo>
                    <a:pt x="8038" y="6874"/>
                  </a:lnTo>
                  <a:lnTo>
                    <a:pt x="7833" y="0"/>
                  </a:lnTo>
                  <a:lnTo>
                    <a:pt x="89" y="0"/>
                  </a:lnTo>
                  <a:close/>
                </a:path>
              </a:pathLst>
            </a:custGeom>
            <a:solidFill>
              <a:srgbClr val="808080"/>
            </a:solidFill>
            <a:ln w="0">
              <a:noFill/>
              <a:prstDash val="solid"/>
              <a:round/>
              <a:headEnd/>
              <a:tailEnd/>
            </a:ln>
            <a:effectLst>
              <a:softEdge rad="127000"/>
            </a:effectLst>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n-US"/>
            </a:p>
          </p:txBody>
        </p:sp>
        <p:sp>
          <p:nvSpPr>
            <p:cNvPr id="26632" name="Paper">
              <a:extLst>
                <a:ext uri="{FF2B5EF4-FFF2-40B4-BE49-F238E27FC236}">
                  <a16:creationId xmlns:a16="http://schemas.microsoft.com/office/drawing/2014/main" id="{2EFF3358-919E-4CA4-8DCD-EFEFEEBB7715}"/>
                </a:ext>
              </a:extLst>
            </p:cNvPr>
            <p:cNvSpPr>
              <a:spLocks/>
            </p:cNvSpPr>
            <p:nvPr/>
          </p:nvSpPr>
          <p:spPr bwMode="auto">
            <a:xfrm>
              <a:off x="575014" y="591458"/>
              <a:ext cx="2328863" cy="2160588"/>
            </a:xfrm>
            <a:custGeom>
              <a:avLst/>
              <a:gdLst>
                <a:gd name="T0" fmla="*/ 1716328 w 7950"/>
                <a:gd name="T1" fmla="*/ 8510705 h 7369"/>
                <a:gd name="T2" fmla="*/ 674405457 w 7950"/>
                <a:gd name="T3" fmla="*/ 0 h 7369"/>
                <a:gd name="T4" fmla="*/ 682214030 w 7950"/>
                <a:gd name="T5" fmla="*/ 618783267 h 7369"/>
                <a:gd name="T6" fmla="*/ 18106544 w 7950"/>
                <a:gd name="T7" fmla="*/ 589211015 h 7369"/>
                <a:gd name="T8" fmla="*/ 1716328 w 7950"/>
                <a:gd name="T9" fmla="*/ 8510705 h 7369"/>
                <a:gd name="T10" fmla="*/ 0 60000 65536"/>
                <a:gd name="T11" fmla="*/ 0 60000 65536"/>
                <a:gd name="T12" fmla="*/ 0 60000 65536"/>
                <a:gd name="T13" fmla="*/ 0 60000 65536"/>
                <a:gd name="T14" fmla="*/ 0 60000 65536"/>
                <a:gd name="T15" fmla="*/ 0 w 7950"/>
                <a:gd name="T16" fmla="*/ 0 h 7369"/>
                <a:gd name="T17" fmla="*/ 7950 w 7950"/>
                <a:gd name="T18" fmla="*/ 7369 h 7369"/>
              </a:gdLst>
              <a:ahLst/>
              <a:cxnLst>
                <a:cxn ang="T10">
                  <a:pos x="T0" y="T1"/>
                </a:cxn>
                <a:cxn ang="T11">
                  <a:pos x="T2" y="T3"/>
                </a:cxn>
                <a:cxn ang="T12">
                  <a:pos x="T4" y="T5"/>
                </a:cxn>
                <a:cxn ang="T13">
                  <a:pos x="T6" y="T7"/>
                </a:cxn>
                <a:cxn ang="T14">
                  <a:pos x="T8" y="T9"/>
                </a:cxn>
              </a:cxnLst>
              <a:rect l="T15" t="T16" r="T17" b="T18"/>
              <a:pathLst>
                <a:path w="7950" h="7369">
                  <a:moveTo>
                    <a:pt x="20" y="99"/>
                  </a:moveTo>
                  <a:lnTo>
                    <a:pt x="7859" y="0"/>
                  </a:lnTo>
                  <a:lnTo>
                    <a:pt x="7950" y="7198"/>
                  </a:lnTo>
                  <a:cubicBezTo>
                    <a:pt x="4680" y="7347"/>
                    <a:pt x="2943" y="7369"/>
                    <a:pt x="211" y="6854"/>
                  </a:cubicBezTo>
                  <a:cubicBezTo>
                    <a:pt x="0" y="5253"/>
                    <a:pt x="66" y="2364"/>
                    <a:pt x="20" y="99"/>
                  </a:cubicBezTo>
                  <a:close/>
                </a:path>
              </a:pathLst>
            </a:custGeom>
            <a:gradFill rotWithShape="0">
              <a:gsLst>
                <a:gs pos="0">
                  <a:srgbClr val="F3E37D"/>
                </a:gs>
                <a:gs pos="100000">
                  <a:srgbClr val="FEF3A4"/>
                </a:gs>
              </a:gsLst>
              <a:lin ang="8100000"/>
            </a:gradFill>
            <a:ln>
              <a:noFill/>
            </a:ln>
            <a:extLst>
              <a:ext uri="{91240B29-F687-4F45-9708-019B960494DF}">
                <a14:hiddenLine xmlns:a14="http://schemas.microsoft.com/office/drawing/2010/main" w="0">
                  <a:solidFill>
                    <a:srgbClr val="000000"/>
                  </a:solidFill>
                  <a:round/>
                  <a:headEnd/>
                  <a:tailEnd/>
                </a14:hiddenLine>
              </a:ext>
            </a:extLst>
          </p:spPr>
          <p:txBody>
            <a:bodyPr lIns="182880" tIns="91440" rIns="182880" bIns="18288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a:latin typeface="Freestyle Script" panose="030804020302050B0404" pitchFamily="66" charset="0"/>
                <a:cs typeface="Segoe UI" panose="020B0502040204020203" pitchFamily="34" charset="0"/>
              </a:endParaRPr>
            </a:p>
          </p:txBody>
        </p:sp>
      </p:grpSp>
      <p:sp>
        <p:nvSpPr>
          <p:cNvPr id="26627" name="Title 3">
            <a:extLst>
              <a:ext uri="{FF2B5EF4-FFF2-40B4-BE49-F238E27FC236}">
                <a16:creationId xmlns:a16="http://schemas.microsoft.com/office/drawing/2014/main" id="{609EC9FF-30B3-4A6A-9F7E-D8FFBBF34065}"/>
              </a:ext>
            </a:extLst>
          </p:cNvPr>
          <p:cNvSpPr>
            <a:spLocks noGrp="1"/>
          </p:cNvSpPr>
          <p:nvPr>
            <p:ph type="title"/>
          </p:nvPr>
        </p:nvSpPr>
        <p:spPr>
          <a:xfrm>
            <a:off x="3444875" y="1844675"/>
            <a:ext cx="2339975" cy="558800"/>
          </a:xfrm>
        </p:spPr>
        <p:txBody>
          <a:bodyPr/>
          <a:lstStyle/>
          <a:p>
            <a:pPr algn="ctr" eaLnBrk="1" hangingPunct="1"/>
            <a:r>
              <a:rPr lang="en-US" altLang="en-US" sz="1800"/>
              <a:t>Thank You!</a:t>
            </a:r>
          </a:p>
        </p:txBody>
      </p:sp>
      <p:sp>
        <p:nvSpPr>
          <p:cNvPr id="26628" name="Title 3">
            <a:extLst>
              <a:ext uri="{FF2B5EF4-FFF2-40B4-BE49-F238E27FC236}">
                <a16:creationId xmlns:a16="http://schemas.microsoft.com/office/drawing/2014/main" id="{A52ADA04-1F56-4443-8FC0-EDE4C2F97E51}"/>
              </a:ext>
            </a:extLst>
          </p:cNvPr>
          <p:cNvSpPr txBox="1">
            <a:spLocks/>
          </p:cNvSpPr>
          <p:nvPr/>
        </p:nvSpPr>
        <p:spPr bwMode="auto">
          <a:xfrm>
            <a:off x="3444875" y="2471738"/>
            <a:ext cx="23399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400" b="1">
                <a:solidFill>
                  <a:srgbClr val="262626"/>
                </a:solidFill>
                <a:latin typeface="Century Gothic" panose="020B0502020202020204" pitchFamily="34" charset="0"/>
              </a:rPr>
              <a:t>Q&amp;A</a:t>
            </a:r>
          </a:p>
        </p:txBody>
      </p:sp>
      <p:sp>
        <p:nvSpPr>
          <p:cNvPr id="3" name="Slide Number Placeholder 2">
            <a:extLst>
              <a:ext uri="{FF2B5EF4-FFF2-40B4-BE49-F238E27FC236}">
                <a16:creationId xmlns:a16="http://schemas.microsoft.com/office/drawing/2014/main" id="{4C571339-8E58-4593-B442-6EF2716B3859}"/>
              </a:ext>
            </a:extLst>
          </p:cNvPr>
          <p:cNvSpPr>
            <a:spLocks noGrp="1"/>
          </p:cNvSpPr>
          <p:nvPr>
            <p:ph type="sldNum" sz="quarter" idx="12"/>
          </p:nvPr>
        </p:nvSpPr>
        <p:spPr/>
        <p:txBody>
          <a:bodyPr/>
          <a:lstStyle/>
          <a:p>
            <a:fld id="{228EF60C-3444-47D0-9269-EE38C89F83E0}" type="slidenum">
              <a:rPr lang="en-US" altLang="en-US" smtClean="0"/>
              <a:pPr/>
              <a:t>15</a:t>
            </a:fld>
            <a:endParaRPr lang="en-US" altLang="en-US"/>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2B2C9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3F8493-85EF-4227-A87B-FCF45B690CDA}"/>
              </a:ext>
            </a:extLst>
          </p:cNvPr>
          <p:cNvSpPr/>
          <p:nvPr/>
        </p:nvSpPr>
        <p:spPr>
          <a:xfrm>
            <a:off x="0" y="4141788"/>
            <a:ext cx="9144000" cy="1001712"/>
          </a:xfrm>
          <a:prstGeom prst="rect">
            <a:avLst/>
          </a:prstGeom>
          <a:gradFill>
            <a:gsLst>
              <a:gs pos="0">
                <a:schemeClr val="tx1">
                  <a:lumMod val="85000"/>
                  <a:lumOff val="15000"/>
                </a:schemeClr>
              </a:gs>
              <a:gs pos="100000">
                <a:schemeClr val="tx1">
                  <a:lumMod val="75000"/>
                  <a:lumOff val="25000"/>
                </a:schemeClr>
              </a:gs>
            </a:gsLs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651" name="Title 1">
            <a:extLst>
              <a:ext uri="{FF2B5EF4-FFF2-40B4-BE49-F238E27FC236}">
                <a16:creationId xmlns:a16="http://schemas.microsoft.com/office/drawing/2014/main" id="{F654969C-49A3-4FB9-A6C1-8DB469A50E6C}"/>
              </a:ext>
            </a:extLst>
          </p:cNvPr>
          <p:cNvSpPr>
            <a:spLocks noGrp="1"/>
          </p:cNvSpPr>
          <p:nvPr>
            <p:ph type="title"/>
          </p:nvPr>
        </p:nvSpPr>
        <p:spPr>
          <a:xfrm>
            <a:off x="250825" y="2998788"/>
            <a:ext cx="8091488" cy="1143000"/>
          </a:xfrm>
        </p:spPr>
        <p:txBody>
          <a:bodyPr/>
          <a:lstStyle/>
          <a:p>
            <a:pPr eaLnBrk="1" hangingPunct="1"/>
            <a:r>
              <a:rPr lang="en-US" altLang="en-US" sz="1200">
                <a:solidFill>
                  <a:schemeClr val="bg1"/>
                </a:solidFill>
              </a:rPr>
              <a:t>Prashant Jain</a:t>
            </a:r>
            <a:br>
              <a:rPr lang="en-US" altLang="en-US" sz="1200" b="0">
                <a:solidFill>
                  <a:schemeClr val="bg1"/>
                </a:solidFill>
              </a:rPr>
            </a:br>
            <a:r>
              <a:rPr lang="en-US" altLang="en-US" sz="1200" b="0">
                <a:solidFill>
                  <a:schemeClr val="bg1"/>
                </a:solidFill>
              </a:rPr>
              <a:t>Email: prashant@samistilegal.in</a:t>
            </a:r>
            <a:br>
              <a:rPr lang="en-US" altLang="en-US" sz="1200" b="0">
                <a:solidFill>
                  <a:schemeClr val="bg1"/>
                </a:solidFill>
              </a:rPr>
            </a:br>
            <a:r>
              <a:rPr lang="en-US" altLang="en-US" sz="1200" b="0">
                <a:solidFill>
                  <a:schemeClr val="bg1"/>
                </a:solidFill>
              </a:rPr>
              <a:t>Phone: +91 9553688330</a:t>
            </a:r>
          </a:p>
        </p:txBody>
      </p:sp>
      <p:sp>
        <p:nvSpPr>
          <p:cNvPr id="7" name="TextBox 6">
            <a:extLst>
              <a:ext uri="{FF2B5EF4-FFF2-40B4-BE49-F238E27FC236}">
                <a16:creationId xmlns:a16="http://schemas.microsoft.com/office/drawing/2014/main" id="{32930C0E-477C-49DA-829A-59CA78346757}"/>
              </a:ext>
            </a:extLst>
          </p:cNvPr>
          <p:cNvSpPr txBox="1"/>
          <p:nvPr/>
        </p:nvSpPr>
        <p:spPr>
          <a:xfrm>
            <a:off x="2817813" y="4175125"/>
            <a:ext cx="3508375" cy="900113"/>
          </a:xfrm>
          <a:prstGeom prst="rect">
            <a:avLst/>
          </a:prstGeom>
          <a:noFill/>
        </p:spPr>
        <p:txBody>
          <a:bodyPr wrap="none">
            <a:spAutoFit/>
          </a:bodyPr>
          <a:lstStyle/>
          <a:p>
            <a:pPr algn="ctr" fontAlgn="auto">
              <a:spcBef>
                <a:spcPts val="0"/>
              </a:spcBef>
              <a:spcAft>
                <a:spcPts val="0"/>
              </a:spcAft>
              <a:defRPr/>
            </a:pPr>
            <a:r>
              <a:rPr lang="en-US" sz="1050" dirty="0">
                <a:solidFill>
                  <a:schemeClr val="bg1"/>
                </a:solidFill>
                <a:latin typeface="Century Gothic" pitchFamily="34" charset="0"/>
                <a:cs typeface="+mn-cs"/>
              </a:rPr>
              <a:t>Office No. T 202, </a:t>
            </a:r>
            <a:r>
              <a:rPr lang="en-US" sz="1050" dirty="0" err="1">
                <a:solidFill>
                  <a:schemeClr val="bg1"/>
                </a:solidFill>
                <a:latin typeface="Century Gothic" pitchFamily="34" charset="0"/>
                <a:cs typeface="+mn-cs"/>
              </a:rPr>
              <a:t>Technopolis</a:t>
            </a:r>
            <a:r>
              <a:rPr lang="en-US" sz="1050" dirty="0">
                <a:solidFill>
                  <a:schemeClr val="bg1"/>
                </a:solidFill>
                <a:latin typeface="Century Gothic" pitchFamily="34" charset="0"/>
                <a:cs typeface="+mn-cs"/>
              </a:rPr>
              <a:t>, 1-10-74/B, </a:t>
            </a:r>
          </a:p>
          <a:p>
            <a:pPr algn="ctr" fontAlgn="auto">
              <a:spcBef>
                <a:spcPts val="0"/>
              </a:spcBef>
              <a:spcAft>
                <a:spcPts val="0"/>
              </a:spcAft>
              <a:defRPr/>
            </a:pPr>
            <a:r>
              <a:rPr lang="en-US" sz="1050" dirty="0">
                <a:solidFill>
                  <a:schemeClr val="bg1"/>
                </a:solidFill>
                <a:latin typeface="Century Gothic" pitchFamily="34" charset="0"/>
                <a:cs typeface="+mn-cs"/>
              </a:rPr>
              <a:t>Above </a:t>
            </a:r>
            <a:r>
              <a:rPr lang="en-US" sz="1050" dirty="0" err="1">
                <a:solidFill>
                  <a:schemeClr val="bg1"/>
                </a:solidFill>
                <a:latin typeface="Century Gothic" pitchFamily="34" charset="0"/>
                <a:cs typeface="+mn-cs"/>
              </a:rPr>
              <a:t>Ratnadeep</a:t>
            </a:r>
            <a:r>
              <a:rPr lang="en-US" sz="1050" dirty="0">
                <a:solidFill>
                  <a:schemeClr val="bg1"/>
                </a:solidFill>
                <a:latin typeface="Century Gothic" pitchFamily="34" charset="0"/>
                <a:cs typeface="+mn-cs"/>
              </a:rPr>
              <a:t> Super Market, </a:t>
            </a:r>
            <a:r>
              <a:rPr lang="en-US" sz="1050" dirty="0" err="1">
                <a:solidFill>
                  <a:schemeClr val="bg1"/>
                </a:solidFill>
                <a:latin typeface="Century Gothic" pitchFamily="34" charset="0"/>
                <a:cs typeface="+mn-cs"/>
              </a:rPr>
              <a:t>Chikoti</a:t>
            </a:r>
            <a:r>
              <a:rPr lang="en-US" sz="1050" dirty="0">
                <a:solidFill>
                  <a:schemeClr val="bg1"/>
                </a:solidFill>
                <a:latin typeface="Century Gothic" pitchFamily="34" charset="0"/>
                <a:cs typeface="+mn-cs"/>
              </a:rPr>
              <a:t> Gardens, </a:t>
            </a:r>
          </a:p>
          <a:p>
            <a:pPr algn="ctr" fontAlgn="auto">
              <a:spcBef>
                <a:spcPts val="0"/>
              </a:spcBef>
              <a:spcAft>
                <a:spcPts val="0"/>
              </a:spcAft>
              <a:defRPr/>
            </a:pPr>
            <a:r>
              <a:rPr lang="en-US" sz="1050" dirty="0" err="1">
                <a:solidFill>
                  <a:schemeClr val="bg1"/>
                </a:solidFill>
                <a:latin typeface="Century Gothic" pitchFamily="34" charset="0"/>
                <a:cs typeface="+mn-cs"/>
              </a:rPr>
              <a:t>Begumpet</a:t>
            </a:r>
            <a:r>
              <a:rPr lang="en-US" sz="1050" dirty="0">
                <a:solidFill>
                  <a:schemeClr val="bg1"/>
                </a:solidFill>
                <a:latin typeface="Century Gothic" pitchFamily="34" charset="0"/>
                <a:cs typeface="+mn-cs"/>
              </a:rPr>
              <a:t>, Hyderabad, Telangana 500016</a:t>
            </a:r>
          </a:p>
          <a:p>
            <a:pPr algn="ctr" fontAlgn="auto">
              <a:spcBef>
                <a:spcPts val="0"/>
              </a:spcBef>
              <a:spcAft>
                <a:spcPts val="0"/>
              </a:spcAft>
              <a:defRPr/>
            </a:pPr>
            <a:r>
              <a:rPr lang="en-US" sz="1050" dirty="0">
                <a:solidFill>
                  <a:schemeClr val="bg1"/>
                </a:solidFill>
                <a:latin typeface="Century Gothic" pitchFamily="34" charset="0"/>
                <a:cs typeface="+mn-cs"/>
              </a:rPr>
              <a:t>Email: info@samistilegal.in</a:t>
            </a:r>
          </a:p>
          <a:p>
            <a:pPr algn="ctr" fontAlgn="auto">
              <a:spcBef>
                <a:spcPts val="0"/>
              </a:spcBef>
              <a:spcAft>
                <a:spcPts val="0"/>
              </a:spcAft>
              <a:defRPr/>
            </a:pPr>
            <a:r>
              <a:rPr lang="en-US" sz="1050" dirty="0">
                <a:solidFill>
                  <a:schemeClr val="bg1"/>
                </a:solidFill>
                <a:latin typeface="Century Gothic" pitchFamily="34" charset="0"/>
                <a:cs typeface="+mn-cs"/>
              </a:rPr>
              <a:t>Phone: 040 4003 2244 </a:t>
            </a:r>
          </a:p>
        </p:txBody>
      </p:sp>
      <p:pic>
        <p:nvPicPr>
          <p:cNvPr id="27653" name="Picture 8">
            <a:extLst>
              <a:ext uri="{FF2B5EF4-FFF2-40B4-BE49-F238E27FC236}">
                <a16:creationId xmlns:a16="http://schemas.microsoft.com/office/drawing/2014/main" id="{93BBFD00-0039-4978-826E-CA0D36D599D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0838" y="2322513"/>
            <a:ext cx="31051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FC39B772-CA9D-4F22-AAC1-259FA2F93492}"/>
              </a:ext>
            </a:extLst>
          </p:cNvPr>
          <p:cNvSpPr>
            <a:spLocks noGrp="1"/>
          </p:cNvSpPr>
          <p:nvPr>
            <p:ph type="sldNum" sz="quarter" idx="12"/>
          </p:nvPr>
        </p:nvSpPr>
        <p:spPr/>
        <p:txBody>
          <a:bodyPr/>
          <a:lstStyle/>
          <a:p>
            <a:fld id="{228EF60C-3444-47D0-9269-EE38C89F83E0}" type="slidenum">
              <a:rPr lang="en-US" altLang="en-US" smtClean="0"/>
              <a:pPr/>
              <a:t>16</a:t>
            </a:fld>
            <a:endParaRPr lang="en-US" altLang="en-US"/>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47">
            <a:extLst>
              <a:ext uri="{FF2B5EF4-FFF2-40B4-BE49-F238E27FC236}">
                <a16:creationId xmlns:a16="http://schemas.microsoft.com/office/drawing/2014/main" id="{968AAD04-8A02-4BE0-B9C6-FA2F2D043BF9}"/>
              </a:ext>
            </a:extLst>
          </p:cNvPr>
          <p:cNvSpPr>
            <a:spLocks noGrp="1"/>
          </p:cNvSpPr>
          <p:nvPr>
            <p:ph type="title"/>
          </p:nvPr>
        </p:nvSpPr>
        <p:spPr>
          <a:xfrm>
            <a:off x="457200" y="2019813"/>
            <a:ext cx="2131764" cy="557213"/>
          </a:xfrm>
        </p:spPr>
        <p:txBody>
          <a:bodyPr/>
          <a:lstStyle/>
          <a:p>
            <a:pPr eaLnBrk="1" hangingPunct="1"/>
            <a:r>
              <a:rPr lang="en-IN" altLang="en-US" sz="3200" dirty="0"/>
              <a:t>Agenda</a:t>
            </a:r>
            <a:endParaRPr lang="en-US" altLang="en-US" sz="3200" dirty="0"/>
          </a:p>
        </p:txBody>
      </p:sp>
      <p:cxnSp>
        <p:nvCxnSpPr>
          <p:cNvPr id="104" name="Google Shape;40;p7">
            <a:extLst>
              <a:ext uri="{FF2B5EF4-FFF2-40B4-BE49-F238E27FC236}">
                <a16:creationId xmlns:a16="http://schemas.microsoft.com/office/drawing/2014/main" id="{315E79A7-5F58-432B-80F4-FDE80D6C4D1C}"/>
              </a:ext>
            </a:extLst>
          </p:cNvPr>
          <p:cNvCxnSpPr>
            <a:cxnSpLocks/>
          </p:cNvCxnSpPr>
          <p:nvPr/>
        </p:nvCxnSpPr>
        <p:spPr>
          <a:xfrm>
            <a:off x="3306024" y="763557"/>
            <a:ext cx="0" cy="4091312"/>
          </a:xfrm>
          <a:prstGeom prst="straightConnector1">
            <a:avLst/>
          </a:prstGeom>
          <a:noFill/>
          <a:ln w="38100" cap="flat" cmpd="sng">
            <a:solidFill>
              <a:schemeClr val="tx1">
                <a:lumMod val="50000"/>
                <a:lumOff val="50000"/>
              </a:schemeClr>
            </a:solidFill>
            <a:prstDash val="solid"/>
            <a:miter lim="800000"/>
            <a:headEnd type="none" w="sm" len="sm"/>
            <a:tailEnd type="none" w="sm" len="sm"/>
          </a:ln>
        </p:spPr>
      </p:cxnSp>
      <p:sp>
        <p:nvSpPr>
          <p:cNvPr id="29" name="Rectangle 28">
            <a:extLst>
              <a:ext uri="{FF2B5EF4-FFF2-40B4-BE49-F238E27FC236}">
                <a16:creationId xmlns:a16="http://schemas.microsoft.com/office/drawing/2014/main" id="{CA506FF8-97AC-47AF-AF6B-9BDA61580E25}"/>
              </a:ext>
            </a:extLst>
          </p:cNvPr>
          <p:cNvSpPr/>
          <p:nvPr/>
        </p:nvSpPr>
        <p:spPr>
          <a:xfrm>
            <a:off x="308471" y="99152"/>
            <a:ext cx="286439" cy="7932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354599CD-3ECD-425A-93DF-E66B3625E266}"/>
              </a:ext>
            </a:extLst>
          </p:cNvPr>
          <p:cNvSpPr/>
          <p:nvPr/>
        </p:nvSpPr>
        <p:spPr>
          <a:xfrm rot="5400000">
            <a:off x="851291" y="1706070"/>
            <a:ext cx="44450" cy="557213"/>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a:p>
        </p:txBody>
      </p:sp>
      <p:sp>
        <p:nvSpPr>
          <p:cNvPr id="115" name="Google Shape;43;p7">
            <a:extLst>
              <a:ext uri="{FF2B5EF4-FFF2-40B4-BE49-F238E27FC236}">
                <a16:creationId xmlns:a16="http://schemas.microsoft.com/office/drawing/2014/main" id="{4A81865C-1696-44E1-87BD-248D2BAD0CEF}"/>
              </a:ext>
            </a:extLst>
          </p:cNvPr>
          <p:cNvSpPr txBox="1"/>
          <p:nvPr/>
        </p:nvSpPr>
        <p:spPr>
          <a:xfrm>
            <a:off x="3535350" y="916833"/>
            <a:ext cx="2654570"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The Beginning</a:t>
            </a:r>
          </a:p>
        </p:txBody>
      </p:sp>
      <p:sp>
        <p:nvSpPr>
          <p:cNvPr id="121" name="Google Shape;46;p7">
            <a:extLst>
              <a:ext uri="{FF2B5EF4-FFF2-40B4-BE49-F238E27FC236}">
                <a16:creationId xmlns:a16="http://schemas.microsoft.com/office/drawing/2014/main" id="{2668AC4A-E326-4458-9583-BD98B3083F0A}"/>
              </a:ext>
            </a:extLst>
          </p:cNvPr>
          <p:cNvSpPr txBox="1"/>
          <p:nvPr/>
        </p:nvSpPr>
        <p:spPr>
          <a:xfrm>
            <a:off x="3535350" y="1357612"/>
            <a:ext cx="4570282"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PE Investment Process and Estimated Time Period</a:t>
            </a:r>
          </a:p>
        </p:txBody>
      </p:sp>
      <p:sp>
        <p:nvSpPr>
          <p:cNvPr id="137" name="Google Shape;49;p7">
            <a:extLst>
              <a:ext uri="{FF2B5EF4-FFF2-40B4-BE49-F238E27FC236}">
                <a16:creationId xmlns:a16="http://schemas.microsoft.com/office/drawing/2014/main" id="{3EF6B983-196F-447D-8175-72CA63EDD26C}"/>
              </a:ext>
            </a:extLst>
          </p:cNvPr>
          <p:cNvSpPr txBox="1"/>
          <p:nvPr/>
        </p:nvSpPr>
        <p:spPr>
          <a:xfrm>
            <a:off x="3535350" y="1798391"/>
            <a:ext cx="4294860"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Modes of PE Investment and Instruments</a:t>
            </a:r>
          </a:p>
        </p:txBody>
      </p:sp>
      <p:sp>
        <p:nvSpPr>
          <p:cNvPr id="141" name="Google Shape;52;p7">
            <a:extLst>
              <a:ext uri="{FF2B5EF4-FFF2-40B4-BE49-F238E27FC236}">
                <a16:creationId xmlns:a16="http://schemas.microsoft.com/office/drawing/2014/main" id="{DA21ABFC-601A-4F15-8AA1-1A09C378795A}"/>
              </a:ext>
            </a:extLst>
          </p:cNvPr>
          <p:cNvSpPr txBox="1"/>
          <p:nvPr/>
        </p:nvSpPr>
        <p:spPr>
          <a:xfrm>
            <a:off x="3535350" y="2239170"/>
            <a:ext cx="2654570"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Valuation of Instruments</a:t>
            </a:r>
          </a:p>
        </p:txBody>
      </p:sp>
      <p:sp>
        <p:nvSpPr>
          <p:cNvPr id="156" name="Google Shape;55;p7">
            <a:extLst>
              <a:ext uri="{FF2B5EF4-FFF2-40B4-BE49-F238E27FC236}">
                <a16:creationId xmlns:a16="http://schemas.microsoft.com/office/drawing/2014/main" id="{5E7FF978-7B65-46CC-81AF-80AFB10A51A9}"/>
              </a:ext>
            </a:extLst>
          </p:cNvPr>
          <p:cNvSpPr txBox="1"/>
          <p:nvPr/>
        </p:nvSpPr>
        <p:spPr>
          <a:xfrm>
            <a:off x="3535350" y="2679949"/>
            <a:ext cx="2654570"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Key Terms - Term Sheet</a:t>
            </a:r>
          </a:p>
        </p:txBody>
      </p:sp>
      <p:sp>
        <p:nvSpPr>
          <p:cNvPr id="160" name="Google Shape;55;p7">
            <a:extLst>
              <a:ext uri="{FF2B5EF4-FFF2-40B4-BE49-F238E27FC236}">
                <a16:creationId xmlns:a16="http://schemas.microsoft.com/office/drawing/2014/main" id="{8FD7519B-EFCE-496F-A102-7EFF590F2878}"/>
              </a:ext>
            </a:extLst>
          </p:cNvPr>
          <p:cNvSpPr txBox="1"/>
          <p:nvPr/>
        </p:nvSpPr>
        <p:spPr>
          <a:xfrm>
            <a:off x="3535349" y="3120728"/>
            <a:ext cx="5281393"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Key Terms - Shareholder’s and Subscription Agreement </a:t>
            </a:r>
          </a:p>
        </p:txBody>
      </p:sp>
      <p:sp>
        <p:nvSpPr>
          <p:cNvPr id="161" name="Google Shape;55;p7">
            <a:extLst>
              <a:ext uri="{FF2B5EF4-FFF2-40B4-BE49-F238E27FC236}">
                <a16:creationId xmlns:a16="http://schemas.microsoft.com/office/drawing/2014/main" id="{7BA10E24-8B96-4491-9A80-9B6EA4DDB46F}"/>
              </a:ext>
            </a:extLst>
          </p:cNvPr>
          <p:cNvSpPr txBox="1"/>
          <p:nvPr/>
        </p:nvSpPr>
        <p:spPr>
          <a:xfrm>
            <a:off x="3535349" y="3561507"/>
            <a:ext cx="4403961"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Key Terms - Employee Agreement</a:t>
            </a:r>
          </a:p>
        </p:txBody>
      </p:sp>
      <p:sp>
        <p:nvSpPr>
          <p:cNvPr id="162" name="Google Shape;55;p7">
            <a:extLst>
              <a:ext uri="{FF2B5EF4-FFF2-40B4-BE49-F238E27FC236}">
                <a16:creationId xmlns:a16="http://schemas.microsoft.com/office/drawing/2014/main" id="{55CE7568-9D79-44C0-AA40-E39005E8A429}"/>
              </a:ext>
            </a:extLst>
          </p:cNvPr>
          <p:cNvSpPr txBox="1"/>
          <p:nvPr/>
        </p:nvSpPr>
        <p:spPr>
          <a:xfrm>
            <a:off x="3535350" y="4002286"/>
            <a:ext cx="4834688"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PE Investor Clash with Promoters - Mitigation Plan </a:t>
            </a:r>
          </a:p>
        </p:txBody>
      </p:sp>
      <p:sp>
        <p:nvSpPr>
          <p:cNvPr id="163" name="Google Shape;55;p7">
            <a:extLst>
              <a:ext uri="{FF2B5EF4-FFF2-40B4-BE49-F238E27FC236}">
                <a16:creationId xmlns:a16="http://schemas.microsoft.com/office/drawing/2014/main" id="{FBAE0631-850F-466D-84FA-04FD3E9B191B}"/>
              </a:ext>
            </a:extLst>
          </p:cNvPr>
          <p:cNvSpPr txBox="1"/>
          <p:nvPr/>
        </p:nvSpPr>
        <p:spPr>
          <a:xfrm>
            <a:off x="3535350" y="4443061"/>
            <a:ext cx="1661830" cy="258532"/>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en-US" sz="1400" b="1" dirty="0">
                <a:solidFill>
                  <a:schemeClr val="tx1">
                    <a:lumMod val="65000"/>
                    <a:lumOff val="35000"/>
                  </a:schemeClr>
                </a:solidFill>
                <a:latin typeface="+mn-lt"/>
                <a:ea typeface="Lato"/>
                <a:cs typeface="Lato"/>
                <a:sym typeface="Lato"/>
              </a:rPr>
              <a:t>Case Study</a:t>
            </a:r>
          </a:p>
        </p:txBody>
      </p:sp>
      <p:grpSp>
        <p:nvGrpSpPr>
          <p:cNvPr id="32" name="Group 31">
            <a:extLst>
              <a:ext uri="{FF2B5EF4-FFF2-40B4-BE49-F238E27FC236}">
                <a16:creationId xmlns:a16="http://schemas.microsoft.com/office/drawing/2014/main" id="{8CF7F12F-A7AF-487B-96CF-3550F2FBCA13}"/>
              </a:ext>
            </a:extLst>
          </p:cNvPr>
          <p:cNvGrpSpPr/>
          <p:nvPr/>
        </p:nvGrpSpPr>
        <p:grpSpPr>
          <a:xfrm>
            <a:off x="2696042" y="855438"/>
            <a:ext cx="381322" cy="381322"/>
            <a:chOff x="3571941" y="703037"/>
            <a:chExt cx="381322" cy="381322"/>
          </a:xfrm>
        </p:grpSpPr>
        <p:sp>
          <p:nvSpPr>
            <p:cNvPr id="118" name="Google Shape;44;p7">
              <a:extLst>
                <a:ext uri="{FF2B5EF4-FFF2-40B4-BE49-F238E27FC236}">
                  <a16:creationId xmlns:a16="http://schemas.microsoft.com/office/drawing/2014/main" id="{F30E35E0-9176-4C78-AED9-077173C23943}"/>
                </a:ext>
              </a:extLst>
            </p:cNvPr>
            <p:cNvSpPr txBox="1"/>
            <p:nvPr/>
          </p:nvSpPr>
          <p:spPr>
            <a:xfrm>
              <a:off x="3618211" y="801365"/>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01</a:t>
              </a:r>
              <a:endParaRPr sz="700" dirty="0">
                <a:solidFill>
                  <a:schemeClr val="tx1">
                    <a:lumMod val="65000"/>
                    <a:lumOff val="35000"/>
                  </a:schemeClr>
                </a:solidFill>
                <a:latin typeface="+mn-lt"/>
              </a:endParaRPr>
            </a:p>
          </p:txBody>
        </p:sp>
        <p:sp>
          <p:nvSpPr>
            <p:cNvPr id="120" name="Google Shape;45;p7">
              <a:extLst>
                <a:ext uri="{FF2B5EF4-FFF2-40B4-BE49-F238E27FC236}">
                  <a16:creationId xmlns:a16="http://schemas.microsoft.com/office/drawing/2014/main" id="{4243272B-1973-4D3D-B666-A420E39D5937}"/>
                </a:ext>
              </a:extLst>
            </p:cNvPr>
            <p:cNvSpPr/>
            <p:nvPr/>
          </p:nvSpPr>
          <p:spPr>
            <a:xfrm>
              <a:off x="3571941" y="703037"/>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31" name="Group 30">
            <a:extLst>
              <a:ext uri="{FF2B5EF4-FFF2-40B4-BE49-F238E27FC236}">
                <a16:creationId xmlns:a16="http://schemas.microsoft.com/office/drawing/2014/main" id="{1F8476D6-91AB-47DA-8C3E-EC06A774E957}"/>
              </a:ext>
            </a:extLst>
          </p:cNvPr>
          <p:cNvGrpSpPr/>
          <p:nvPr/>
        </p:nvGrpSpPr>
        <p:grpSpPr>
          <a:xfrm>
            <a:off x="2696042" y="1296217"/>
            <a:ext cx="381322" cy="381322"/>
            <a:chOff x="3571941" y="1294354"/>
            <a:chExt cx="381322" cy="381322"/>
          </a:xfrm>
        </p:grpSpPr>
        <p:sp>
          <p:nvSpPr>
            <p:cNvPr id="124" name="Google Shape;47;p7">
              <a:extLst>
                <a:ext uri="{FF2B5EF4-FFF2-40B4-BE49-F238E27FC236}">
                  <a16:creationId xmlns:a16="http://schemas.microsoft.com/office/drawing/2014/main" id="{F3898EA3-0D30-4B50-8CC2-FDFD99FF2089}"/>
                </a:ext>
              </a:extLst>
            </p:cNvPr>
            <p:cNvSpPr txBox="1"/>
            <p:nvPr/>
          </p:nvSpPr>
          <p:spPr>
            <a:xfrm>
              <a:off x="3618211" y="1392682"/>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a:solidFill>
                    <a:schemeClr val="tx1">
                      <a:lumMod val="65000"/>
                      <a:lumOff val="35000"/>
                    </a:schemeClr>
                  </a:solidFill>
                  <a:latin typeface="+mn-lt"/>
                  <a:ea typeface="Lato"/>
                  <a:cs typeface="Lato"/>
                  <a:sym typeface="Lato"/>
                </a:rPr>
                <a:t>02</a:t>
              </a:r>
              <a:endParaRPr sz="700">
                <a:solidFill>
                  <a:schemeClr val="tx1">
                    <a:lumMod val="65000"/>
                    <a:lumOff val="35000"/>
                  </a:schemeClr>
                </a:solidFill>
                <a:latin typeface="+mn-lt"/>
              </a:endParaRPr>
            </a:p>
          </p:txBody>
        </p:sp>
        <p:sp>
          <p:nvSpPr>
            <p:cNvPr id="135" name="Google Shape;48;p7">
              <a:extLst>
                <a:ext uri="{FF2B5EF4-FFF2-40B4-BE49-F238E27FC236}">
                  <a16:creationId xmlns:a16="http://schemas.microsoft.com/office/drawing/2014/main" id="{F8E8FB93-A51B-45B8-A119-0EAE5F15B6D1}"/>
                </a:ext>
              </a:extLst>
            </p:cNvPr>
            <p:cNvSpPr/>
            <p:nvPr/>
          </p:nvSpPr>
          <p:spPr>
            <a:xfrm>
              <a:off x="3571941" y="1294354"/>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30" name="Group 29">
            <a:extLst>
              <a:ext uri="{FF2B5EF4-FFF2-40B4-BE49-F238E27FC236}">
                <a16:creationId xmlns:a16="http://schemas.microsoft.com/office/drawing/2014/main" id="{8DEFB075-53F2-407D-B98A-D7C89B89CEEA}"/>
              </a:ext>
            </a:extLst>
          </p:cNvPr>
          <p:cNvGrpSpPr/>
          <p:nvPr/>
        </p:nvGrpSpPr>
        <p:grpSpPr>
          <a:xfrm>
            <a:off x="2696042" y="1736996"/>
            <a:ext cx="381322" cy="381322"/>
            <a:chOff x="3571941" y="1885671"/>
            <a:chExt cx="381322" cy="381322"/>
          </a:xfrm>
        </p:grpSpPr>
        <p:sp>
          <p:nvSpPr>
            <p:cNvPr id="138" name="Google Shape;50;p7">
              <a:extLst>
                <a:ext uri="{FF2B5EF4-FFF2-40B4-BE49-F238E27FC236}">
                  <a16:creationId xmlns:a16="http://schemas.microsoft.com/office/drawing/2014/main" id="{2F31AA73-4840-469D-9FEE-B9E9A1D5ACA7}"/>
                </a:ext>
              </a:extLst>
            </p:cNvPr>
            <p:cNvSpPr txBox="1"/>
            <p:nvPr/>
          </p:nvSpPr>
          <p:spPr>
            <a:xfrm>
              <a:off x="3618211" y="1983999"/>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a:solidFill>
                    <a:schemeClr val="tx1">
                      <a:lumMod val="65000"/>
                      <a:lumOff val="35000"/>
                    </a:schemeClr>
                  </a:solidFill>
                  <a:latin typeface="+mn-lt"/>
                  <a:ea typeface="Lato"/>
                  <a:cs typeface="Lato"/>
                  <a:sym typeface="Lato"/>
                </a:rPr>
                <a:t>03</a:t>
              </a:r>
              <a:endParaRPr sz="700">
                <a:solidFill>
                  <a:schemeClr val="tx1">
                    <a:lumMod val="65000"/>
                    <a:lumOff val="35000"/>
                  </a:schemeClr>
                </a:solidFill>
                <a:latin typeface="+mn-lt"/>
              </a:endParaRPr>
            </a:p>
          </p:txBody>
        </p:sp>
        <p:sp>
          <p:nvSpPr>
            <p:cNvPr id="140" name="Google Shape;51;p7">
              <a:extLst>
                <a:ext uri="{FF2B5EF4-FFF2-40B4-BE49-F238E27FC236}">
                  <a16:creationId xmlns:a16="http://schemas.microsoft.com/office/drawing/2014/main" id="{ADE6D649-7562-4168-AC82-9C9E2A07A0AD}"/>
                </a:ext>
              </a:extLst>
            </p:cNvPr>
            <p:cNvSpPr/>
            <p:nvPr/>
          </p:nvSpPr>
          <p:spPr>
            <a:xfrm>
              <a:off x="3571941" y="1885671"/>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23" name="Group 22">
            <a:extLst>
              <a:ext uri="{FF2B5EF4-FFF2-40B4-BE49-F238E27FC236}">
                <a16:creationId xmlns:a16="http://schemas.microsoft.com/office/drawing/2014/main" id="{1E193640-ED0F-4F06-A721-39E17606C30E}"/>
              </a:ext>
            </a:extLst>
          </p:cNvPr>
          <p:cNvGrpSpPr/>
          <p:nvPr/>
        </p:nvGrpSpPr>
        <p:grpSpPr>
          <a:xfrm>
            <a:off x="2696042" y="2177775"/>
            <a:ext cx="381322" cy="381322"/>
            <a:chOff x="3571941" y="2476989"/>
            <a:chExt cx="381322" cy="381322"/>
          </a:xfrm>
        </p:grpSpPr>
        <p:sp>
          <p:nvSpPr>
            <p:cNvPr id="144" name="Google Shape;53;p7">
              <a:extLst>
                <a:ext uri="{FF2B5EF4-FFF2-40B4-BE49-F238E27FC236}">
                  <a16:creationId xmlns:a16="http://schemas.microsoft.com/office/drawing/2014/main" id="{B47C4E7C-1A47-4175-A16B-A96170C5FE43}"/>
                </a:ext>
              </a:extLst>
            </p:cNvPr>
            <p:cNvSpPr txBox="1"/>
            <p:nvPr/>
          </p:nvSpPr>
          <p:spPr>
            <a:xfrm>
              <a:off x="3618211" y="2575317"/>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a:solidFill>
                    <a:schemeClr val="tx1">
                      <a:lumMod val="65000"/>
                      <a:lumOff val="35000"/>
                    </a:schemeClr>
                  </a:solidFill>
                  <a:latin typeface="+mn-lt"/>
                  <a:ea typeface="Lato"/>
                  <a:cs typeface="Lato"/>
                  <a:sym typeface="Lato"/>
                </a:rPr>
                <a:t>04</a:t>
              </a:r>
              <a:endParaRPr sz="700">
                <a:solidFill>
                  <a:schemeClr val="tx1">
                    <a:lumMod val="65000"/>
                    <a:lumOff val="35000"/>
                  </a:schemeClr>
                </a:solidFill>
                <a:latin typeface="+mn-lt"/>
              </a:endParaRPr>
            </a:p>
          </p:txBody>
        </p:sp>
        <p:sp>
          <p:nvSpPr>
            <p:cNvPr id="155" name="Google Shape;54;p7">
              <a:extLst>
                <a:ext uri="{FF2B5EF4-FFF2-40B4-BE49-F238E27FC236}">
                  <a16:creationId xmlns:a16="http://schemas.microsoft.com/office/drawing/2014/main" id="{7E650471-4657-4EBB-B72F-5B63C35B90E2}"/>
                </a:ext>
              </a:extLst>
            </p:cNvPr>
            <p:cNvSpPr/>
            <p:nvPr/>
          </p:nvSpPr>
          <p:spPr>
            <a:xfrm>
              <a:off x="3571941" y="2476989"/>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22" name="Group 21">
            <a:extLst>
              <a:ext uri="{FF2B5EF4-FFF2-40B4-BE49-F238E27FC236}">
                <a16:creationId xmlns:a16="http://schemas.microsoft.com/office/drawing/2014/main" id="{ADEE1788-EBB5-4CBA-8C60-F3958FB0C1BC}"/>
              </a:ext>
            </a:extLst>
          </p:cNvPr>
          <p:cNvGrpSpPr/>
          <p:nvPr/>
        </p:nvGrpSpPr>
        <p:grpSpPr>
          <a:xfrm>
            <a:off x="2696042" y="2618554"/>
            <a:ext cx="381322" cy="381322"/>
            <a:chOff x="3571941" y="3068306"/>
            <a:chExt cx="381322" cy="381322"/>
          </a:xfrm>
        </p:grpSpPr>
        <p:sp>
          <p:nvSpPr>
            <p:cNvPr id="157" name="Google Shape;56;p7">
              <a:extLst>
                <a:ext uri="{FF2B5EF4-FFF2-40B4-BE49-F238E27FC236}">
                  <a16:creationId xmlns:a16="http://schemas.microsoft.com/office/drawing/2014/main" id="{F2CB7628-DF62-421C-88A4-8A142EF63A20}"/>
                </a:ext>
              </a:extLst>
            </p:cNvPr>
            <p:cNvSpPr txBox="1"/>
            <p:nvPr/>
          </p:nvSpPr>
          <p:spPr>
            <a:xfrm>
              <a:off x="3618211" y="3166634"/>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05</a:t>
              </a:r>
              <a:endParaRPr sz="700" dirty="0">
                <a:solidFill>
                  <a:schemeClr val="tx1">
                    <a:lumMod val="65000"/>
                    <a:lumOff val="35000"/>
                  </a:schemeClr>
                </a:solidFill>
                <a:latin typeface="+mn-lt"/>
              </a:endParaRPr>
            </a:p>
          </p:txBody>
        </p:sp>
        <p:sp>
          <p:nvSpPr>
            <p:cNvPr id="158" name="Google Shape;57;p7">
              <a:extLst>
                <a:ext uri="{FF2B5EF4-FFF2-40B4-BE49-F238E27FC236}">
                  <a16:creationId xmlns:a16="http://schemas.microsoft.com/office/drawing/2014/main" id="{A118FB7D-49C9-4F7C-94DE-AE2A2B58FAEA}"/>
                </a:ext>
              </a:extLst>
            </p:cNvPr>
            <p:cNvSpPr/>
            <p:nvPr/>
          </p:nvSpPr>
          <p:spPr>
            <a:xfrm>
              <a:off x="3571941" y="3068306"/>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chemeClr val="tx1">
                    <a:lumMod val="65000"/>
                    <a:lumOff val="35000"/>
                  </a:schemeClr>
                </a:solidFill>
                <a:latin typeface="+mn-lt"/>
                <a:ea typeface="Calibri"/>
                <a:cs typeface="Calibri"/>
                <a:sym typeface="Calibri"/>
              </a:endParaRPr>
            </a:p>
          </p:txBody>
        </p:sp>
      </p:grpSp>
      <p:grpSp>
        <p:nvGrpSpPr>
          <p:cNvPr id="164" name="Group 163">
            <a:extLst>
              <a:ext uri="{FF2B5EF4-FFF2-40B4-BE49-F238E27FC236}">
                <a16:creationId xmlns:a16="http://schemas.microsoft.com/office/drawing/2014/main" id="{DBB0C749-0AA0-438E-A3F6-E554129ACE15}"/>
              </a:ext>
            </a:extLst>
          </p:cNvPr>
          <p:cNvGrpSpPr/>
          <p:nvPr/>
        </p:nvGrpSpPr>
        <p:grpSpPr>
          <a:xfrm>
            <a:off x="2696042" y="3059332"/>
            <a:ext cx="381322" cy="381322"/>
            <a:chOff x="3571941" y="1294354"/>
            <a:chExt cx="381322" cy="381322"/>
          </a:xfrm>
        </p:grpSpPr>
        <p:sp>
          <p:nvSpPr>
            <p:cNvPr id="165" name="Google Shape;47;p7">
              <a:extLst>
                <a:ext uri="{FF2B5EF4-FFF2-40B4-BE49-F238E27FC236}">
                  <a16:creationId xmlns:a16="http://schemas.microsoft.com/office/drawing/2014/main" id="{591B281E-33D8-4D59-A597-D901EA3E927D}"/>
                </a:ext>
              </a:extLst>
            </p:cNvPr>
            <p:cNvSpPr txBox="1"/>
            <p:nvPr/>
          </p:nvSpPr>
          <p:spPr>
            <a:xfrm>
              <a:off x="3618211" y="1392682"/>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06</a:t>
              </a:r>
              <a:endParaRPr sz="700" dirty="0">
                <a:solidFill>
                  <a:schemeClr val="tx1">
                    <a:lumMod val="65000"/>
                    <a:lumOff val="35000"/>
                  </a:schemeClr>
                </a:solidFill>
                <a:latin typeface="+mn-lt"/>
              </a:endParaRPr>
            </a:p>
          </p:txBody>
        </p:sp>
        <p:sp>
          <p:nvSpPr>
            <p:cNvPr id="166" name="Google Shape;48;p7">
              <a:extLst>
                <a:ext uri="{FF2B5EF4-FFF2-40B4-BE49-F238E27FC236}">
                  <a16:creationId xmlns:a16="http://schemas.microsoft.com/office/drawing/2014/main" id="{DFC6BA64-D1DB-49E7-A85B-CCC85C3EEC21}"/>
                </a:ext>
              </a:extLst>
            </p:cNvPr>
            <p:cNvSpPr/>
            <p:nvPr/>
          </p:nvSpPr>
          <p:spPr>
            <a:xfrm>
              <a:off x="3571941" y="1294354"/>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167" name="Group 166">
            <a:extLst>
              <a:ext uri="{FF2B5EF4-FFF2-40B4-BE49-F238E27FC236}">
                <a16:creationId xmlns:a16="http://schemas.microsoft.com/office/drawing/2014/main" id="{E7E5737B-F295-46CB-81A4-B227C3797231}"/>
              </a:ext>
            </a:extLst>
          </p:cNvPr>
          <p:cNvGrpSpPr/>
          <p:nvPr/>
        </p:nvGrpSpPr>
        <p:grpSpPr>
          <a:xfrm>
            <a:off x="2696042" y="3500110"/>
            <a:ext cx="381322" cy="381322"/>
            <a:chOff x="3571941" y="1885671"/>
            <a:chExt cx="381322" cy="381322"/>
          </a:xfrm>
        </p:grpSpPr>
        <p:sp>
          <p:nvSpPr>
            <p:cNvPr id="168" name="Google Shape;50;p7">
              <a:extLst>
                <a:ext uri="{FF2B5EF4-FFF2-40B4-BE49-F238E27FC236}">
                  <a16:creationId xmlns:a16="http://schemas.microsoft.com/office/drawing/2014/main" id="{277A0C58-CF03-4212-8420-5FB6DA60D806}"/>
                </a:ext>
              </a:extLst>
            </p:cNvPr>
            <p:cNvSpPr txBox="1"/>
            <p:nvPr/>
          </p:nvSpPr>
          <p:spPr>
            <a:xfrm>
              <a:off x="3618211" y="1983999"/>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07</a:t>
              </a:r>
              <a:endParaRPr sz="700" dirty="0">
                <a:solidFill>
                  <a:schemeClr val="tx1">
                    <a:lumMod val="65000"/>
                    <a:lumOff val="35000"/>
                  </a:schemeClr>
                </a:solidFill>
                <a:latin typeface="+mn-lt"/>
              </a:endParaRPr>
            </a:p>
          </p:txBody>
        </p:sp>
        <p:sp>
          <p:nvSpPr>
            <p:cNvPr id="169" name="Google Shape;51;p7">
              <a:extLst>
                <a:ext uri="{FF2B5EF4-FFF2-40B4-BE49-F238E27FC236}">
                  <a16:creationId xmlns:a16="http://schemas.microsoft.com/office/drawing/2014/main" id="{287843B5-CACB-4ED2-A8E3-E341DE1EB70F}"/>
                </a:ext>
              </a:extLst>
            </p:cNvPr>
            <p:cNvSpPr/>
            <p:nvPr/>
          </p:nvSpPr>
          <p:spPr>
            <a:xfrm>
              <a:off x="3571941" y="1885671"/>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170" name="Group 169">
            <a:extLst>
              <a:ext uri="{FF2B5EF4-FFF2-40B4-BE49-F238E27FC236}">
                <a16:creationId xmlns:a16="http://schemas.microsoft.com/office/drawing/2014/main" id="{F39A465A-EA8B-46B4-9E63-90EEE7252B28}"/>
              </a:ext>
            </a:extLst>
          </p:cNvPr>
          <p:cNvGrpSpPr/>
          <p:nvPr/>
        </p:nvGrpSpPr>
        <p:grpSpPr>
          <a:xfrm>
            <a:off x="2696042" y="3940888"/>
            <a:ext cx="381322" cy="381322"/>
            <a:chOff x="3571941" y="2476989"/>
            <a:chExt cx="381322" cy="381322"/>
          </a:xfrm>
        </p:grpSpPr>
        <p:sp>
          <p:nvSpPr>
            <p:cNvPr id="171" name="Google Shape;53;p7">
              <a:extLst>
                <a:ext uri="{FF2B5EF4-FFF2-40B4-BE49-F238E27FC236}">
                  <a16:creationId xmlns:a16="http://schemas.microsoft.com/office/drawing/2014/main" id="{152D5F15-2A50-497B-9FC9-CEC0BFB3C17A}"/>
                </a:ext>
              </a:extLst>
            </p:cNvPr>
            <p:cNvSpPr txBox="1"/>
            <p:nvPr/>
          </p:nvSpPr>
          <p:spPr>
            <a:xfrm>
              <a:off x="3618211" y="2575317"/>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08</a:t>
              </a:r>
              <a:endParaRPr sz="700" dirty="0">
                <a:solidFill>
                  <a:schemeClr val="tx1">
                    <a:lumMod val="65000"/>
                    <a:lumOff val="35000"/>
                  </a:schemeClr>
                </a:solidFill>
                <a:latin typeface="+mn-lt"/>
              </a:endParaRPr>
            </a:p>
          </p:txBody>
        </p:sp>
        <p:sp>
          <p:nvSpPr>
            <p:cNvPr id="172" name="Google Shape;54;p7">
              <a:extLst>
                <a:ext uri="{FF2B5EF4-FFF2-40B4-BE49-F238E27FC236}">
                  <a16:creationId xmlns:a16="http://schemas.microsoft.com/office/drawing/2014/main" id="{800F6BDE-DD6D-4490-81A2-913EEC311EDD}"/>
                </a:ext>
              </a:extLst>
            </p:cNvPr>
            <p:cNvSpPr/>
            <p:nvPr/>
          </p:nvSpPr>
          <p:spPr>
            <a:xfrm>
              <a:off x="3571941" y="2476989"/>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tx1">
                    <a:lumMod val="65000"/>
                    <a:lumOff val="35000"/>
                  </a:schemeClr>
                </a:solidFill>
                <a:latin typeface="+mn-lt"/>
                <a:ea typeface="Calibri"/>
                <a:cs typeface="Calibri"/>
                <a:sym typeface="Calibri"/>
              </a:endParaRPr>
            </a:p>
          </p:txBody>
        </p:sp>
      </p:grpSp>
      <p:grpSp>
        <p:nvGrpSpPr>
          <p:cNvPr id="173" name="Group 172">
            <a:extLst>
              <a:ext uri="{FF2B5EF4-FFF2-40B4-BE49-F238E27FC236}">
                <a16:creationId xmlns:a16="http://schemas.microsoft.com/office/drawing/2014/main" id="{FA316B53-97E4-4DAB-9853-D60D476B0938}"/>
              </a:ext>
            </a:extLst>
          </p:cNvPr>
          <p:cNvGrpSpPr/>
          <p:nvPr/>
        </p:nvGrpSpPr>
        <p:grpSpPr>
          <a:xfrm>
            <a:off x="2696042" y="4381666"/>
            <a:ext cx="381322" cy="381322"/>
            <a:chOff x="3571941" y="3068306"/>
            <a:chExt cx="381322" cy="381322"/>
          </a:xfrm>
        </p:grpSpPr>
        <p:sp>
          <p:nvSpPr>
            <p:cNvPr id="174" name="Google Shape;56;p7">
              <a:extLst>
                <a:ext uri="{FF2B5EF4-FFF2-40B4-BE49-F238E27FC236}">
                  <a16:creationId xmlns:a16="http://schemas.microsoft.com/office/drawing/2014/main" id="{CFE145FB-D94D-49DE-B4D1-2066D0E859B9}"/>
                </a:ext>
              </a:extLst>
            </p:cNvPr>
            <p:cNvSpPr txBox="1"/>
            <p:nvPr/>
          </p:nvSpPr>
          <p:spPr>
            <a:xfrm>
              <a:off x="3618211" y="3166634"/>
              <a:ext cx="288783" cy="184666"/>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200" b="1" dirty="0">
                  <a:solidFill>
                    <a:schemeClr val="tx1">
                      <a:lumMod val="65000"/>
                      <a:lumOff val="35000"/>
                    </a:schemeClr>
                  </a:solidFill>
                  <a:latin typeface="+mn-lt"/>
                  <a:ea typeface="Lato"/>
                  <a:cs typeface="Lato"/>
                  <a:sym typeface="Lato"/>
                </a:rPr>
                <a:t>09</a:t>
              </a:r>
              <a:endParaRPr sz="700" dirty="0">
                <a:solidFill>
                  <a:schemeClr val="tx1">
                    <a:lumMod val="65000"/>
                    <a:lumOff val="35000"/>
                  </a:schemeClr>
                </a:solidFill>
                <a:latin typeface="+mn-lt"/>
              </a:endParaRPr>
            </a:p>
          </p:txBody>
        </p:sp>
        <p:sp>
          <p:nvSpPr>
            <p:cNvPr id="175" name="Google Shape;57;p7">
              <a:extLst>
                <a:ext uri="{FF2B5EF4-FFF2-40B4-BE49-F238E27FC236}">
                  <a16:creationId xmlns:a16="http://schemas.microsoft.com/office/drawing/2014/main" id="{78574214-6AD1-4413-B95D-23F312864656}"/>
                </a:ext>
              </a:extLst>
            </p:cNvPr>
            <p:cNvSpPr/>
            <p:nvPr/>
          </p:nvSpPr>
          <p:spPr>
            <a:xfrm>
              <a:off x="3571941" y="3068306"/>
              <a:ext cx="381322" cy="381322"/>
            </a:xfrm>
            <a:prstGeom prst="ellipse">
              <a:avLst/>
            </a:prstGeom>
            <a:noFill/>
            <a:ln w="28575"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chemeClr val="tx1">
                    <a:lumMod val="65000"/>
                    <a:lumOff val="35000"/>
                  </a:schemeClr>
                </a:solidFill>
                <a:latin typeface="+mn-lt"/>
                <a:ea typeface="Calibri"/>
                <a:cs typeface="Calibri"/>
                <a:sym typeface="Calibri"/>
              </a:endParaRPr>
            </a:p>
          </p:txBody>
        </p:sp>
      </p:grpSp>
      <p:sp>
        <p:nvSpPr>
          <p:cNvPr id="2" name="Slide Number Placeholder 1">
            <a:extLst>
              <a:ext uri="{FF2B5EF4-FFF2-40B4-BE49-F238E27FC236}">
                <a16:creationId xmlns:a16="http://schemas.microsoft.com/office/drawing/2014/main" id="{BD2997A0-1D23-4671-A8B7-498333CD4E9A}"/>
              </a:ext>
            </a:extLst>
          </p:cNvPr>
          <p:cNvSpPr>
            <a:spLocks noGrp="1"/>
          </p:cNvSpPr>
          <p:nvPr>
            <p:ph type="sldNum" sz="quarter" idx="12"/>
          </p:nvPr>
        </p:nvSpPr>
        <p:spPr/>
        <p:txBody>
          <a:bodyPr/>
          <a:lstStyle/>
          <a:p>
            <a:fld id="{228EF60C-3444-47D0-9269-EE38C89F83E0}" type="slidenum">
              <a:rPr lang="en-US" altLang="en-US" smtClean="0"/>
              <a:pPr/>
              <a:t>2</a:t>
            </a:fld>
            <a:endParaRPr lang="en-US" altLang="en-US"/>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0F5EBA69-D704-4B72-B2D0-19F895831563}"/>
              </a:ext>
            </a:extLst>
          </p:cNvPr>
          <p:cNvSpPr/>
          <p:nvPr/>
        </p:nvSpPr>
        <p:spPr>
          <a:xfrm>
            <a:off x="0" y="1174044"/>
            <a:ext cx="9144000" cy="3359856"/>
          </a:xfrm>
          <a:prstGeom prst="rect">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8" name="Title 47">
            <a:extLst>
              <a:ext uri="{FF2B5EF4-FFF2-40B4-BE49-F238E27FC236}">
                <a16:creationId xmlns:a16="http://schemas.microsoft.com/office/drawing/2014/main" id="{53782650-12C9-4C87-80EC-24EA2D28783E}"/>
              </a:ext>
            </a:extLst>
          </p:cNvPr>
          <p:cNvSpPr>
            <a:spLocks noGrp="1"/>
          </p:cNvSpPr>
          <p:nvPr>
            <p:ph type="title"/>
          </p:nvPr>
        </p:nvSpPr>
        <p:spPr/>
        <p:txBody>
          <a:bodyPr/>
          <a:lstStyle/>
          <a:p>
            <a:pPr eaLnBrk="1" hangingPunct="1"/>
            <a:r>
              <a:rPr lang="en-IN" altLang="en-US" sz="1800" dirty="0"/>
              <a:t>The Beginning</a:t>
            </a:r>
            <a:endParaRPr lang="en-US" altLang="en-US" sz="1800" dirty="0"/>
          </a:p>
        </p:txBody>
      </p:sp>
      <p:sp>
        <p:nvSpPr>
          <p:cNvPr id="6" name="Rectangle 5">
            <a:extLst>
              <a:ext uri="{FF2B5EF4-FFF2-40B4-BE49-F238E27FC236}">
                <a16:creationId xmlns:a16="http://schemas.microsoft.com/office/drawing/2014/main" id="{8D92D3CA-6301-4CD9-8345-BE5B0EB3783A}"/>
              </a:ext>
            </a:extLst>
          </p:cNvPr>
          <p:cNvSpPr/>
          <p:nvPr/>
        </p:nvSpPr>
        <p:spPr>
          <a:xfrm>
            <a:off x="0" y="2728913"/>
            <a:ext cx="9144000" cy="365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a:p>
        </p:txBody>
      </p:sp>
      <p:sp>
        <p:nvSpPr>
          <p:cNvPr id="8" name="Oval 7">
            <a:extLst>
              <a:ext uri="{FF2B5EF4-FFF2-40B4-BE49-F238E27FC236}">
                <a16:creationId xmlns:a16="http://schemas.microsoft.com/office/drawing/2014/main" id="{601B3620-02FF-456B-867B-7A7746FA8CCC}"/>
              </a:ext>
            </a:extLst>
          </p:cNvPr>
          <p:cNvSpPr/>
          <p:nvPr/>
        </p:nvSpPr>
        <p:spPr>
          <a:xfrm>
            <a:off x="522228" y="2678113"/>
            <a:ext cx="138113"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a:extLst>
              <a:ext uri="{FF2B5EF4-FFF2-40B4-BE49-F238E27FC236}">
                <a16:creationId xmlns:a16="http://schemas.microsoft.com/office/drawing/2014/main" id="{4843B91F-3D9C-4601-BE69-5F54E54EB849}"/>
              </a:ext>
            </a:extLst>
          </p:cNvPr>
          <p:cNvSpPr/>
          <p:nvPr/>
        </p:nvSpPr>
        <p:spPr>
          <a:xfrm>
            <a:off x="1781116" y="2678113"/>
            <a:ext cx="138112"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a:extLst>
              <a:ext uri="{FF2B5EF4-FFF2-40B4-BE49-F238E27FC236}">
                <a16:creationId xmlns:a16="http://schemas.microsoft.com/office/drawing/2014/main" id="{8AAF9B9E-6D88-478B-9335-E13D37D7016A}"/>
              </a:ext>
            </a:extLst>
          </p:cNvPr>
          <p:cNvSpPr/>
          <p:nvPr/>
        </p:nvSpPr>
        <p:spPr>
          <a:xfrm>
            <a:off x="3041591" y="2678113"/>
            <a:ext cx="136525"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10">
            <a:extLst>
              <a:ext uri="{FF2B5EF4-FFF2-40B4-BE49-F238E27FC236}">
                <a16:creationId xmlns:a16="http://schemas.microsoft.com/office/drawing/2014/main" id="{9EE61F26-46C3-4F82-938B-D47603F24F46}"/>
              </a:ext>
            </a:extLst>
          </p:cNvPr>
          <p:cNvSpPr/>
          <p:nvPr/>
        </p:nvSpPr>
        <p:spPr>
          <a:xfrm>
            <a:off x="4300478" y="2678113"/>
            <a:ext cx="136525"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a:extLst>
              <a:ext uri="{FF2B5EF4-FFF2-40B4-BE49-F238E27FC236}">
                <a16:creationId xmlns:a16="http://schemas.microsoft.com/office/drawing/2014/main" id="{CBDC9D14-F51C-4FC4-A51C-68B7087913F4}"/>
              </a:ext>
            </a:extLst>
          </p:cNvPr>
          <p:cNvSpPr/>
          <p:nvPr/>
        </p:nvSpPr>
        <p:spPr>
          <a:xfrm>
            <a:off x="5559366" y="2678113"/>
            <a:ext cx="136525"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a:extLst>
              <a:ext uri="{FF2B5EF4-FFF2-40B4-BE49-F238E27FC236}">
                <a16:creationId xmlns:a16="http://schemas.microsoft.com/office/drawing/2014/main" id="{1AD9931A-A146-44EB-B3F1-9C8884EA862F}"/>
              </a:ext>
            </a:extLst>
          </p:cNvPr>
          <p:cNvSpPr/>
          <p:nvPr/>
        </p:nvSpPr>
        <p:spPr>
          <a:xfrm>
            <a:off x="8077141" y="2633663"/>
            <a:ext cx="227012" cy="225425"/>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106" name="Group 1">
            <a:extLst>
              <a:ext uri="{FF2B5EF4-FFF2-40B4-BE49-F238E27FC236}">
                <a16:creationId xmlns:a16="http://schemas.microsoft.com/office/drawing/2014/main" id="{A5C832BE-1B89-4745-9692-278BF626A188}"/>
              </a:ext>
            </a:extLst>
          </p:cNvPr>
          <p:cNvGrpSpPr>
            <a:grpSpLocks/>
          </p:cNvGrpSpPr>
          <p:nvPr/>
        </p:nvGrpSpPr>
        <p:grpSpPr bwMode="auto">
          <a:xfrm>
            <a:off x="5486341" y="2011363"/>
            <a:ext cx="300037" cy="301625"/>
            <a:chOff x="5518586" y="2011469"/>
            <a:chExt cx="300867" cy="300867"/>
          </a:xfrm>
        </p:grpSpPr>
        <p:sp>
          <p:nvSpPr>
            <p:cNvPr id="25" name="Teardrop 24">
              <a:extLst>
                <a:ext uri="{FF2B5EF4-FFF2-40B4-BE49-F238E27FC236}">
                  <a16:creationId xmlns:a16="http://schemas.microsoft.com/office/drawing/2014/main" id="{892CA2EC-F00C-41E0-A38E-237AFF0AF1C4}"/>
                </a:ext>
              </a:extLst>
            </p:cNvPr>
            <p:cNvSpPr/>
            <p:nvPr/>
          </p:nvSpPr>
          <p:spPr>
            <a:xfrm rot="8100000">
              <a:off x="5518586" y="2011469"/>
              <a:ext cx="300867" cy="300867"/>
            </a:xfrm>
            <a:prstGeom prst="teardrop">
              <a:avLst>
                <a:gd name="adj" fmla="val 171635"/>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Oval 25">
              <a:extLst>
                <a:ext uri="{FF2B5EF4-FFF2-40B4-BE49-F238E27FC236}">
                  <a16:creationId xmlns:a16="http://schemas.microsoft.com/office/drawing/2014/main" id="{A8374A94-706D-4451-B2BB-F0C0F46DD5D8}"/>
                </a:ext>
              </a:extLst>
            </p:cNvPr>
            <p:cNvSpPr/>
            <p:nvPr/>
          </p:nvSpPr>
          <p:spPr>
            <a:xfrm>
              <a:off x="5563159" y="2057390"/>
              <a:ext cx="211721" cy="2090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Oval 26">
              <a:extLst>
                <a:ext uri="{FF2B5EF4-FFF2-40B4-BE49-F238E27FC236}">
                  <a16:creationId xmlns:a16="http://schemas.microsoft.com/office/drawing/2014/main" id="{FC154C21-FFE1-4F44-BEB6-36C8AE0F7987}"/>
                </a:ext>
              </a:extLst>
            </p:cNvPr>
            <p:cNvSpPr/>
            <p:nvPr/>
          </p:nvSpPr>
          <p:spPr>
            <a:xfrm>
              <a:off x="5636386" y="2130232"/>
              <a:ext cx="65267" cy="63340"/>
            </a:xfrm>
            <a:prstGeom prst="ellipse">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9" name="Teardrop 28">
            <a:extLst>
              <a:ext uri="{FF2B5EF4-FFF2-40B4-BE49-F238E27FC236}">
                <a16:creationId xmlns:a16="http://schemas.microsoft.com/office/drawing/2014/main" id="{74035815-86A0-4CC4-A535-3A463DF62248}"/>
              </a:ext>
            </a:extLst>
          </p:cNvPr>
          <p:cNvSpPr/>
          <p:nvPr/>
        </p:nvSpPr>
        <p:spPr>
          <a:xfrm rot="18900000">
            <a:off x="1700153" y="3209925"/>
            <a:ext cx="301625" cy="300038"/>
          </a:xfrm>
          <a:prstGeom prst="teardrop">
            <a:avLst>
              <a:gd name="adj" fmla="val 17163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Oval 29">
            <a:extLst>
              <a:ext uri="{FF2B5EF4-FFF2-40B4-BE49-F238E27FC236}">
                <a16:creationId xmlns:a16="http://schemas.microsoft.com/office/drawing/2014/main" id="{5CF4F50C-B697-436C-975B-690A0544064B}"/>
              </a:ext>
            </a:extLst>
          </p:cNvPr>
          <p:cNvSpPr/>
          <p:nvPr/>
        </p:nvSpPr>
        <p:spPr>
          <a:xfrm rot="10800000">
            <a:off x="1746191" y="3254375"/>
            <a:ext cx="209550" cy="2111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Oval 30">
            <a:extLst>
              <a:ext uri="{FF2B5EF4-FFF2-40B4-BE49-F238E27FC236}">
                <a16:creationId xmlns:a16="http://schemas.microsoft.com/office/drawing/2014/main" id="{466BC318-A70A-423A-9B99-D54E66BF2CCF}"/>
              </a:ext>
            </a:extLst>
          </p:cNvPr>
          <p:cNvSpPr/>
          <p:nvPr/>
        </p:nvSpPr>
        <p:spPr>
          <a:xfrm rot="10800000">
            <a:off x="1819216" y="3327400"/>
            <a:ext cx="63500" cy="6508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10" name="Rectangle 40">
            <a:extLst>
              <a:ext uri="{FF2B5EF4-FFF2-40B4-BE49-F238E27FC236}">
                <a16:creationId xmlns:a16="http://schemas.microsoft.com/office/drawing/2014/main" id="{64296ABA-5E8F-47C7-ABAF-112B57730000}"/>
              </a:ext>
            </a:extLst>
          </p:cNvPr>
          <p:cNvSpPr>
            <a:spLocks noChangeArrowheads="1"/>
          </p:cNvSpPr>
          <p:nvPr/>
        </p:nvSpPr>
        <p:spPr bwMode="auto">
          <a:xfrm>
            <a:off x="1106428" y="3622675"/>
            <a:ext cx="147796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a:latin typeface="+mn-lt"/>
              </a:rPr>
              <a:t>Plan</a:t>
            </a:r>
          </a:p>
        </p:txBody>
      </p:sp>
      <p:sp>
        <p:nvSpPr>
          <p:cNvPr id="33" name="Teardrop 32">
            <a:extLst>
              <a:ext uri="{FF2B5EF4-FFF2-40B4-BE49-F238E27FC236}">
                <a16:creationId xmlns:a16="http://schemas.microsoft.com/office/drawing/2014/main" id="{6CDA2742-2925-4A30-96DD-5DA7BA0F7469}"/>
              </a:ext>
            </a:extLst>
          </p:cNvPr>
          <p:cNvSpPr/>
          <p:nvPr/>
        </p:nvSpPr>
        <p:spPr>
          <a:xfrm rot="18900000">
            <a:off x="4214753" y="3209925"/>
            <a:ext cx="301625" cy="300038"/>
          </a:xfrm>
          <a:prstGeom prst="teardrop">
            <a:avLst>
              <a:gd name="adj" fmla="val 17163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Oval 33">
            <a:extLst>
              <a:ext uri="{FF2B5EF4-FFF2-40B4-BE49-F238E27FC236}">
                <a16:creationId xmlns:a16="http://schemas.microsoft.com/office/drawing/2014/main" id="{59A164B1-C08D-434A-8E11-B975AB8AAEFA}"/>
              </a:ext>
            </a:extLst>
          </p:cNvPr>
          <p:cNvSpPr/>
          <p:nvPr/>
        </p:nvSpPr>
        <p:spPr>
          <a:xfrm rot="10800000">
            <a:off x="4260791" y="3254375"/>
            <a:ext cx="209550" cy="2111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Oval 34">
            <a:extLst>
              <a:ext uri="{FF2B5EF4-FFF2-40B4-BE49-F238E27FC236}">
                <a16:creationId xmlns:a16="http://schemas.microsoft.com/office/drawing/2014/main" id="{5AB550CF-E4DF-416F-892C-6E2EA3E6AC5E}"/>
              </a:ext>
            </a:extLst>
          </p:cNvPr>
          <p:cNvSpPr/>
          <p:nvPr/>
        </p:nvSpPr>
        <p:spPr>
          <a:xfrm rot="10800000">
            <a:off x="4333816" y="3327400"/>
            <a:ext cx="63500" cy="6508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14" name="Rectangle 42">
            <a:extLst>
              <a:ext uri="{FF2B5EF4-FFF2-40B4-BE49-F238E27FC236}">
                <a16:creationId xmlns:a16="http://schemas.microsoft.com/office/drawing/2014/main" id="{8C80B75E-0E0E-47DC-824C-F66121DD4468}"/>
              </a:ext>
            </a:extLst>
          </p:cNvPr>
          <p:cNvSpPr>
            <a:spLocks noChangeArrowheads="1"/>
          </p:cNvSpPr>
          <p:nvPr/>
        </p:nvSpPr>
        <p:spPr bwMode="auto">
          <a:xfrm>
            <a:off x="3298766" y="3622675"/>
            <a:ext cx="21685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dirty="0">
                <a:latin typeface="+mn-lt"/>
              </a:rPr>
              <a:t>Documentation</a:t>
            </a:r>
            <a:br>
              <a:rPr lang="en-IN" altLang="en-US" sz="1400" dirty="0">
                <a:latin typeface="+mn-lt"/>
              </a:rPr>
            </a:br>
            <a:r>
              <a:rPr lang="en-IN" altLang="en-US" sz="1400" dirty="0">
                <a:latin typeface="+mn-lt"/>
              </a:rPr>
              <a:t>and Market</a:t>
            </a:r>
          </a:p>
        </p:txBody>
      </p:sp>
      <p:sp>
        <p:nvSpPr>
          <p:cNvPr id="13" name="Oval 12">
            <a:extLst>
              <a:ext uri="{FF2B5EF4-FFF2-40B4-BE49-F238E27FC236}">
                <a16:creationId xmlns:a16="http://schemas.microsoft.com/office/drawing/2014/main" id="{68D3776A-D805-4364-A45E-B16626FCFCD9}"/>
              </a:ext>
            </a:extLst>
          </p:cNvPr>
          <p:cNvSpPr/>
          <p:nvPr/>
        </p:nvSpPr>
        <p:spPr>
          <a:xfrm>
            <a:off x="6818253" y="2678113"/>
            <a:ext cx="138113" cy="136525"/>
          </a:xfrm>
          <a:prstGeom prst="ellipse">
            <a:avLst/>
          </a:prstGeom>
          <a:solidFill>
            <a:schemeClr val="bg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Teardrop 36">
            <a:extLst>
              <a:ext uri="{FF2B5EF4-FFF2-40B4-BE49-F238E27FC236}">
                <a16:creationId xmlns:a16="http://schemas.microsoft.com/office/drawing/2014/main" id="{53957F18-9E80-41F6-8081-63AD363DE2CA}"/>
              </a:ext>
            </a:extLst>
          </p:cNvPr>
          <p:cNvSpPr/>
          <p:nvPr/>
        </p:nvSpPr>
        <p:spPr>
          <a:xfrm rot="18900000">
            <a:off x="6737291" y="3209925"/>
            <a:ext cx="300037" cy="300038"/>
          </a:xfrm>
          <a:prstGeom prst="teardrop">
            <a:avLst>
              <a:gd name="adj" fmla="val 17163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a:extLst>
              <a:ext uri="{FF2B5EF4-FFF2-40B4-BE49-F238E27FC236}">
                <a16:creationId xmlns:a16="http://schemas.microsoft.com/office/drawing/2014/main" id="{CA458B0C-85C1-4505-B3F5-4B95A9DABEDF}"/>
              </a:ext>
            </a:extLst>
          </p:cNvPr>
          <p:cNvSpPr/>
          <p:nvPr/>
        </p:nvSpPr>
        <p:spPr>
          <a:xfrm rot="10800000">
            <a:off x="6783328" y="3254375"/>
            <a:ext cx="209550" cy="2111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Oval 38">
            <a:extLst>
              <a:ext uri="{FF2B5EF4-FFF2-40B4-BE49-F238E27FC236}">
                <a16:creationId xmlns:a16="http://schemas.microsoft.com/office/drawing/2014/main" id="{06560715-5D63-4ABF-821A-C0E954B87503}"/>
              </a:ext>
            </a:extLst>
          </p:cNvPr>
          <p:cNvSpPr/>
          <p:nvPr/>
        </p:nvSpPr>
        <p:spPr>
          <a:xfrm rot="10800000">
            <a:off x="6856353" y="3327400"/>
            <a:ext cx="63500" cy="6508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19" name="Rectangle 43">
            <a:extLst>
              <a:ext uri="{FF2B5EF4-FFF2-40B4-BE49-F238E27FC236}">
                <a16:creationId xmlns:a16="http://schemas.microsoft.com/office/drawing/2014/main" id="{835310E7-F4A7-4F0E-92AF-00097B271441}"/>
              </a:ext>
            </a:extLst>
          </p:cNvPr>
          <p:cNvSpPr>
            <a:spLocks noChangeArrowheads="1"/>
          </p:cNvSpPr>
          <p:nvPr/>
        </p:nvSpPr>
        <p:spPr bwMode="auto">
          <a:xfrm>
            <a:off x="6099116" y="3622675"/>
            <a:ext cx="15779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a:latin typeface="+mn-lt"/>
              </a:rPr>
              <a:t>Negotiate and</a:t>
            </a:r>
          </a:p>
          <a:p>
            <a:pPr algn="ctr" eaLnBrk="1" hangingPunct="1"/>
            <a:r>
              <a:rPr lang="en-IN" altLang="en-US" sz="1400">
                <a:latin typeface="+mn-lt"/>
              </a:rPr>
              <a:t>Closure</a:t>
            </a:r>
          </a:p>
        </p:txBody>
      </p:sp>
      <p:sp>
        <p:nvSpPr>
          <p:cNvPr id="16" name="Teardrop 15">
            <a:extLst>
              <a:ext uri="{FF2B5EF4-FFF2-40B4-BE49-F238E27FC236}">
                <a16:creationId xmlns:a16="http://schemas.microsoft.com/office/drawing/2014/main" id="{CFADD17B-55EB-473F-B107-6CE8144D5366}"/>
              </a:ext>
            </a:extLst>
          </p:cNvPr>
          <p:cNvSpPr/>
          <p:nvPr/>
        </p:nvSpPr>
        <p:spPr>
          <a:xfrm rot="8100000">
            <a:off x="442853" y="2011363"/>
            <a:ext cx="300038" cy="301625"/>
          </a:xfrm>
          <a:prstGeom prst="teardrop">
            <a:avLst>
              <a:gd name="adj" fmla="val 171635"/>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a:extLst>
              <a:ext uri="{FF2B5EF4-FFF2-40B4-BE49-F238E27FC236}">
                <a16:creationId xmlns:a16="http://schemas.microsoft.com/office/drawing/2014/main" id="{92FC4644-D6CC-4C98-9D88-F50D04599AB3}"/>
              </a:ext>
            </a:extLst>
          </p:cNvPr>
          <p:cNvSpPr/>
          <p:nvPr/>
        </p:nvSpPr>
        <p:spPr>
          <a:xfrm>
            <a:off x="487303" y="2057400"/>
            <a:ext cx="211138" cy="2095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a:extLst>
              <a:ext uri="{FF2B5EF4-FFF2-40B4-BE49-F238E27FC236}">
                <a16:creationId xmlns:a16="http://schemas.microsoft.com/office/drawing/2014/main" id="{E96171B3-0090-4B96-9D81-6AC385A58D9D}"/>
              </a:ext>
            </a:extLst>
          </p:cNvPr>
          <p:cNvSpPr/>
          <p:nvPr/>
        </p:nvSpPr>
        <p:spPr>
          <a:xfrm>
            <a:off x="560328" y="2130425"/>
            <a:ext cx="65088" cy="63500"/>
          </a:xfrm>
          <a:prstGeom prst="ellipse">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23" name="Rectangle 44">
            <a:extLst>
              <a:ext uri="{FF2B5EF4-FFF2-40B4-BE49-F238E27FC236}">
                <a16:creationId xmlns:a16="http://schemas.microsoft.com/office/drawing/2014/main" id="{C16A45B6-5B75-4E18-85E2-D4BBEDCC4870}"/>
              </a:ext>
            </a:extLst>
          </p:cNvPr>
          <p:cNvSpPr>
            <a:spLocks noChangeArrowheads="1"/>
          </p:cNvSpPr>
          <p:nvPr/>
        </p:nvSpPr>
        <p:spPr bwMode="auto">
          <a:xfrm>
            <a:off x="185619" y="1571625"/>
            <a:ext cx="8049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dirty="0">
                <a:latin typeface="+mn-lt"/>
              </a:rPr>
              <a:t>Scope</a:t>
            </a:r>
          </a:p>
        </p:txBody>
      </p:sp>
      <p:sp>
        <p:nvSpPr>
          <p:cNvPr id="4124" name="Rectangle 46">
            <a:extLst>
              <a:ext uri="{FF2B5EF4-FFF2-40B4-BE49-F238E27FC236}">
                <a16:creationId xmlns:a16="http://schemas.microsoft.com/office/drawing/2014/main" id="{37E600BE-E8F4-46DF-BDA2-0DDED856CCF7}"/>
              </a:ext>
            </a:extLst>
          </p:cNvPr>
          <p:cNvSpPr>
            <a:spLocks noChangeArrowheads="1"/>
          </p:cNvSpPr>
          <p:nvPr/>
        </p:nvSpPr>
        <p:spPr bwMode="auto">
          <a:xfrm>
            <a:off x="4895791" y="1387475"/>
            <a:ext cx="14811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dirty="0">
                <a:latin typeface="+mn-lt"/>
              </a:rPr>
              <a:t>Prospect</a:t>
            </a:r>
            <a:br>
              <a:rPr lang="en-IN" altLang="en-US" sz="1400" dirty="0">
                <a:latin typeface="+mn-lt"/>
              </a:rPr>
            </a:br>
            <a:r>
              <a:rPr lang="en-IN" altLang="en-US" sz="1400" dirty="0">
                <a:latin typeface="+mn-lt"/>
              </a:rPr>
              <a:t>Identification</a:t>
            </a:r>
          </a:p>
        </p:txBody>
      </p:sp>
      <p:sp>
        <p:nvSpPr>
          <p:cNvPr id="21" name="Teardrop 20">
            <a:extLst>
              <a:ext uri="{FF2B5EF4-FFF2-40B4-BE49-F238E27FC236}">
                <a16:creationId xmlns:a16="http://schemas.microsoft.com/office/drawing/2014/main" id="{7380EE6D-6A80-4DE8-A44D-6A66C544D6FD}"/>
              </a:ext>
            </a:extLst>
          </p:cNvPr>
          <p:cNvSpPr/>
          <p:nvPr/>
        </p:nvSpPr>
        <p:spPr>
          <a:xfrm rot="8100000">
            <a:off x="2960628" y="2011363"/>
            <a:ext cx="300038" cy="301625"/>
          </a:xfrm>
          <a:prstGeom prst="teardrop">
            <a:avLst>
              <a:gd name="adj" fmla="val 171635"/>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a:extLst>
              <a:ext uri="{FF2B5EF4-FFF2-40B4-BE49-F238E27FC236}">
                <a16:creationId xmlns:a16="http://schemas.microsoft.com/office/drawing/2014/main" id="{E3E7F612-F8A5-4798-9945-CB5E3EBF8F49}"/>
              </a:ext>
            </a:extLst>
          </p:cNvPr>
          <p:cNvSpPr/>
          <p:nvPr/>
        </p:nvSpPr>
        <p:spPr>
          <a:xfrm>
            <a:off x="3005078" y="2057400"/>
            <a:ext cx="211138" cy="2095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a:extLst>
              <a:ext uri="{FF2B5EF4-FFF2-40B4-BE49-F238E27FC236}">
                <a16:creationId xmlns:a16="http://schemas.microsoft.com/office/drawing/2014/main" id="{CE0F699F-5EA1-436E-88B8-09A0375B2EA7}"/>
              </a:ext>
            </a:extLst>
          </p:cNvPr>
          <p:cNvSpPr/>
          <p:nvPr/>
        </p:nvSpPr>
        <p:spPr>
          <a:xfrm>
            <a:off x="3078103" y="2130425"/>
            <a:ext cx="65088" cy="63500"/>
          </a:xfrm>
          <a:prstGeom prst="ellipse">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28" name="Rectangle 49">
            <a:extLst>
              <a:ext uri="{FF2B5EF4-FFF2-40B4-BE49-F238E27FC236}">
                <a16:creationId xmlns:a16="http://schemas.microsoft.com/office/drawing/2014/main" id="{CD838785-81A1-4D2D-91D8-4B2A9607880A}"/>
              </a:ext>
            </a:extLst>
          </p:cNvPr>
          <p:cNvSpPr>
            <a:spLocks noChangeArrowheads="1"/>
          </p:cNvSpPr>
          <p:nvPr/>
        </p:nvSpPr>
        <p:spPr bwMode="auto">
          <a:xfrm>
            <a:off x="2612966" y="1387475"/>
            <a:ext cx="10017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dirty="0">
                <a:latin typeface="+mn-lt"/>
              </a:rPr>
              <a:t>Get right</a:t>
            </a:r>
            <a:br>
              <a:rPr lang="en-IN" altLang="en-US" sz="1400" dirty="0">
                <a:latin typeface="+mn-lt"/>
              </a:rPr>
            </a:br>
            <a:r>
              <a:rPr lang="en-IN" altLang="en-US" sz="1400" dirty="0">
                <a:latin typeface="+mn-lt"/>
              </a:rPr>
              <a:t>advisor</a:t>
            </a:r>
          </a:p>
        </p:txBody>
      </p:sp>
      <p:sp>
        <p:nvSpPr>
          <p:cNvPr id="4129" name="Rectangle 39">
            <a:extLst>
              <a:ext uri="{FF2B5EF4-FFF2-40B4-BE49-F238E27FC236}">
                <a16:creationId xmlns:a16="http://schemas.microsoft.com/office/drawing/2014/main" id="{616284A9-3277-4E80-9018-3E1E9B200F9B}"/>
              </a:ext>
            </a:extLst>
          </p:cNvPr>
          <p:cNvSpPr>
            <a:spLocks noChangeArrowheads="1"/>
          </p:cNvSpPr>
          <p:nvPr/>
        </p:nvSpPr>
        <p:spPr bwMode="auto">
          <a:xfrm>
            <a:off x="7239000" y="1571625"/>
            <a:ext cx="180492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400" b="1" dirty="0">
                <a:latin typeface="+mn-lt"/>
              </a:rPr>
              <a:t>IMPLEMENTATION</a:t>
            </a:r>
          </a:p>
        </p:txBody>
      </p:sp>
      <p:grpSp>
        <p:nvGrpSpPr>
          <p:cNvPr id="4130" name="Group 48">
            <a:extLst>
              <a:ext uri="{FF2B5EF4-FFF2-40B4-BE49-F238E27FC236}">
                <a16:creationId xmlns:a16="http://schemas.microsoft.com/office/drawing/2014/main" id="{5394592F-B61D-4EFE-B4FD-0CCCD02BBC59}"/>
              </a:ext>
            </a:extLst>
          </p:cNvPr>
          <p:cNvGrpSpPr>
            <a:grpSpLocks/>
          </p:cNvGrpSpPr>
          <p:nvPr/>
        </p:nvGrpSpPr>
        <p:grpSpPr bwMode="auto">
          <a:xfrm>
            <a:off x="8029516" y="2011363"/>
            <a:ext cx="301625" cy="301625"/>
            <a:chOff x="5518586" y="2011469"/>
            <a:chExt cx="300867" cy="300867"/>
          </a:xfrm>
        </p:grpSpPr>
        <p:sp>
          <p:nvSpPr>
            <p:cNvPr id="51" name="Teardrop 50">
              <a:extLst>
                <a:ext uri="{FF2B5EF4-FFF2-40B4-BE49-F238E27FC236}">
                  <a16:creationId xmlns:a16="http://schemas.microsoft.com/office/drawing/2014/main" id="{FF96E3A6-695E-46DB-B7A3-290BAFCF704C}"/>
                </a:ext>
              </a:extLst>
            </p:cNvPr>
            <p:cNvSpPr/>
            <p:nvPr/>
          </p:nvSpPr>
          <p:spPr>
            <a:xfrm rot="8100000">
              <a:off x="5518586" y="2011469"/>
              <a:ext cx="300867" cy="300867"/>
            </a:xfrm>
            <a:prstGeom prst="teardrop">
              <a:avLst>
                <a:gd name="adj" fmla="val 171635"/>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Oval 51">
              <a:extLst>
                <a:ext uri="{FF2B5EF4-FFF2-40B4-BE49-F238E27FC236}">
                  <a16:creationId xmlns:a16="http://schemas.microsoft.com/office/drawing/2014/main" id="{3A5D4D12-A5F5-4E0B-83B6-4AFAC11A4FB6}"/>
                </a:ext>
              </a:extLst>
            </p:cNvPr>
            <p:cNvSpPr/>
            <p:nvPr/>
          </p:nvSpPr>
          <p:spPr>
            <a:xfrm>
              <a:off x="5564507" y="2057390"/>
              <a:ext cx="209023" cy="2090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Oval 52">
              <a:extLst>
                <a:ext uri="{FF2B5EF4-FFF2-40B4-BE49-F238E27FC236}">
                  <a16:creationId xmlns:a16="http://schemas.microsoft.com/office/drawing/2014/main" id="{1D56AC8A-B958-4420-AE57-4BF9EDFB46F3}"/>
                </a:ext>
              </a:extLst>
            </p:cNvPr>
            <p:cNvSpPr/>
            <p:nvPr/>
          </p:nvSpPr>
          <p:spPr>
            <a:xfrm>
              <a:off x="5637349" y="2130232"/>
              <a:ext cx="63340" cy="63340"/>
            </a:xfrm>
            <a:prstGeom prst="ellipse">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Slide Number Placeholder 1">
            <a:extLst>
              <a:ext uri="{FF2B5EF4-FFF2-40B4-BE49-F238E27FC236}">
                <a16:creationId xmlns:a16="http://schemas.microsoft.com/office/drawing/2014/main" id="{08C80DE5-037C-4136-93D1-15896BA5D764}"/>
              </a:ext>
            </a:extLst>
          </p:cNvPr>
          <p:cNvSpPr>
            <a:spLocks noGrp="1"/>
          </p:cNvSpPr>
          <p:nvPr>
            <p:ph type="sldNum" sz="quarter" idx="12"/>
          </p:nvPr>
        </p:nvSpPr>
        <p:spPr/>
        <p:txBody>
          <a:bodyPr/>
          <a:lstStyle/>
          <a:p>
            <a:fld id="{228EF60C-3444-47D0-9269-EE38C89F83E0}" type="slidenum">
              <a:rPr lang="en-US" altLang="en-US" smtClean="0"/>
              <a:pPr/>
              <a:t>3</a:t>
            </a:fld>
            <a:endParaRPr lang="en-US" altLang="en-US"/>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0B5942D8-096B-4B1D-90D4-9DDC9934735F}"/>
              </a:ext>
            </a:extLst>
          </p:cNvPr>
          <p:cNvSpPr>
            <a:spLocks noGrp="1"/>
          </p:cNvSpPr>
          <p:nvPr>
            <p:ph type="title"/>
          </p:nvPr>
        </p:nvSpPr>
        <p:spPr/>
        <p:txBody>
          <a:bodyPr/>
          <a:lstStyle/>
          <a:p>
            <a:pPr eaLnBrk="1" hangingPunct="1"/>
            <a:r>
              <a:rPr lang="en-IN" altLang="en-US" sz="1800" dirty="0"/>
              <a:t>PE Investment Process and Estimated Time Period</a:t>
            </a:r>
            <a:endParaRPr lang="en-US" altLang="en-US" sz="1800" dirty="0"/>
          </a:p>
        </p:txBody>
      </p:sp>
      <p:grpSp>
        <p:nvGrpSpPr>
          <p:cNvPr id="2" name="Group 35">
            <a:extLst>
              <a:ext uri="{FF2B5EF4-FFF2-40B4-BE49-F238E27FC236}">
                <a16:creationId xmlns:a16="http://schemas.microsoft.com/office/drawing/2014/main" id="{45F0FD04-710F-4434-9ECE-7B9D9162EBD9}"/>
              </a:ext>
            </a:extLst>
          </p:cNvPr>
          <p:cNvGrpSpPr>
            <a:grpSpLocks/>
          </p:cNvGrpSpPr>
          <p:nvPr/>
        </p:nvGrpSpPr>
        <p:grpSpPr bwMode="auto">
          <a:xfrm>
            <a:off x="2005013" y="985838"/>
            <a:ext cx="1157287" cy="1157287"/>
            <a:chOff x="2004548" y="985574"/>
            <a:chExt cx="1157962" cy="1157962"/>
          </a:xfrm>
        </p:grpSpPr>
        <p:sp>
          <p:nvSpPr>
            <p:cNvPr id="4" name="Teardrop 3">
              <a:extLst>
                <a:ext uri="{FF2B5EF4-FFF2-40B4-BE49-F238E27FC236}">
                  <a16:creationId xmlns:a16="http://schemas.microsoft.com/office/drawing/2014/main" id="{6071D448-F4CB-4172-88D4-9DBBE106A3C6}"/>
                </a:ext>
              </a:extLst>
            </p:cNvPr>
            <p:cNvSpPr/>
            <p:nvPr/>
          </p:nvSpPr>
          <p:spPr>
            <a:xfrm rot="2700000">
              <a:off x="2004548" y="985574"/>
              <a:ext cx="1157962" cy="1157962"/>
            </a:xfrm>
            <a:prstGeom prst="teardrop">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50" name="Rectangle 4">
              <a:extLst>
                <a:ext uri="{FF2B5EF4-FFF2-40B4-BE49-F238E27FC236}">
                  <a16:creationId xmlns:a16="http://schemas.microsoft.com/office/drawing/2014/main" id="{319D1289-DA2D-4B8B-BE15-EBEB11BBF61E}"/>
                </a:ext>
              </a:extLst>
            </p:cNvPr>
            <p:cNvSpPr>
              <a:spLocks noChangeArrowheads="1"/>
            </p:cNvSpPr>
            <p:nvPr/>
          </p:nvSpPr>
          <p:spPr bwMode="auto">
            <a:xfrm>
              <a:off x="2023871" y="1300997"/>
              <a:ext cx="113554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Structuring of</a:t>
              </a:r>
              <a:br>
                <a:rPr lang="en-IN" altLang="en-US" sz="1000">
                  <a:solidFill>
                    <a:schemeClr val="bg1"/>
                  </a:solidFill>
                  <a:latin typeface="+mn-lt"/>
                </a:rPr>
              </a:br>
              <a:r>
                <a:rPr lang="en-IN" altLang="en-US" sz="1000">
                  <a:solidFill>
                    <a:schemeClr val="bg1"/>
                  </a:solidFill>
                  <a:latin typeface="+mn-lt"/>
                </a:rPr>
                <a:t>Business</a:t>
              </a:r>
            </a:p>
            <a:p>
              <a:pPr algn="ctr" eaLnBrk="1" hangingPunct="1"/>
              <a:r>
                <a:rPr lang="en-IN" altLang="en-US" sz="1000" b="1">
                  <a:solidFill>
                    <a:schemeClr val="bg1"/>
                  </a:solidFill>
                  <a:latin typeface="+mn-lt"/>
                </a:rPr>
                <a:t>(2 weeks)</a:t>
              </a:r>
            </a:p>
          </p:txBody>
        </p:sp>
      </p:grpSp>
      <p:grpSp>
        <p:nvGrpSpPr>
          <p:cNvPr id="3" name="Group 43">
            <a:extLst>
              <a:ext uri="{FF2B5EF4-FFF2-40B4-BE49-F238E27FC236}">
                <a16:creationId xmlns:a16="http://schemas.microsoft.com/office/drawing/2014/main" id="{48572387-30DF-4A83-8063-77F261E384F9}"/>
              </a:ext>
            </a:extLst>
          </p:cNvPr>
          <p:cNvGrpSpPr>
            <a:grpSpLocks/>
          </p:cNvGrpSpPr>
          <p:nvPr/>
        </p:nvGrpSpPr>
        <p:grpSpPr bwMode="auto">
          <a:xfrm>
            <a:off x="5957888" y="3819525"/>
            <a:ext cx="1160462" cy="1160463"/>
            <a:chOff x="5957692" y="3819721"/>
            <a:chExt cx="1159934" cy="1159934"/>
          </a:xfrm>
          <a:solidFill>
            <a:schemeClr val="bg1">
              <a:lumMod val="50000"/>
            </a:schemeClr>
          </a:solidFill>
        </p:grpSpPr>
        <p:sp>
          <p:nvSpPr>
            <p:cNvPr id="19" name="Oval 18">
              <a:extLst>
                <a:ext uri="{FF2B5EF4-FFF2-40B4-BE49-F238E27FC236}">
                  <a16:creationId xmlns:a16="http://schemas.microsoft.com/office/drawing/2014/main" id="{D498A609-FA90-4F2B-BEF4-FEC92668E93A}"/>
                </a:ext>
              </a:extLst>
            </p:cNvPr>
            <p:cNvSpPr/>
            <p:nvPr/>
          </p:nvSpPr>
          <p:spPr>
            <a:xfrm>
              <a:off x="5957692" y="3819721"/>
              <a:ext cx="1159934" cy="115993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48" name="Rectangle 6">
              <a:extLst>
                <a:ext uri="{FF2B5EF4-FFF2-40B4-BE49-F238E27FC236}">
                  <a16:creationId xmlns:a16="http://schemas.microsoft.com/office/drawing/2014/main" id="{B8539CA9-5973-4DA6-8CF9-99318A70E021}"/>
                </a:ext>
              </a:extLst>
            </p:cNvPr>
            <p:cNvSpPr>
              <a:spLocks noChangeArrowheads="1"/>
            </p:cNvSpPr>
            <p:nvPr/>
          </p:nvSpPr>
          <p:spPr bwMode="auto">
            <a:xfrm>
              <a:off x="6119124" y="4194976"/>
              <a:ext cx="853149" cy="4001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Funding</a:t>
              </a:r>
            </a:p>
            <a:p>
              <a:pPr algn="ctr" eaLnBrk="1" hangingPunct="1"/>
              <a:r>
                <a:rPr lang="en-IN" altLang="en-US" sz="1000" b="1">
                  <a:solidFill>
                    <a:schemeClr val="bg1"/>
                  </a:solidFill>
                  <a:latin typeface="+mn-lt"/>
                </a:rPr>
                <a:t>(3 weeks)</a:t>
              </a:r>
            </a:p>
          </p:txBody>
        </p:sp>
      </p:grpSp>
      <p:grpSp>
        <p:nvGrpSpPr>
          <p:cNvPr id="5" name="Group 40">
            <a:extLst>
              <a:ext uri="{FF2B5EF4-FFF2-40B4-BE49-F238E27FC236}">
                <a16:creationId xmlns:a16="http://schemas.microsoft.com/office/drawing/2014/main" id="{17ACE45F-7A8E-4419-B897-F7C3505DE24C}"/>
              </a:ext>
            </a:extLst>
          </p:cNvPr>
          <p:cNvGrpSpPr>
            <a:grpSpLocks/>
          </p:cNvGrpSpPr>
          <p:nvPr/>
        </p:nvGrpSpPr>
        <p:grpSpPr bwMode="auto">
          <a:xfrm>
            <a:off x="2005013" y="2422525"/>
            <a:ext cx="1157287" cy="1157288"/>
            <a:chOff x="2004548" y="2421937"/>
            <a:chExt cx="1157962" cy="1157962"/>
          </a:xfrm>
        </p:grpSpPr>
        <p:sp>
          <p:nvSpPr>
            <p:cNvPr id="14" name="Teardrop 13">
              <a:extLst>
                <a:ext uri="{FF2B5EF4-FFF2-40B4-BE49-F238E27FC236}">
                  <a16:creationId xmlns:a16="http://schemas.microsoft.com/office/drawing/2014/main" id="{3EC06360-B60D-4A3F-BF96-468AD06BA717}"/>
                </a:ext>
              </a:extLst>
            </p:cNvPr>
            <p:cNvSpPr/>
            <p:nvPr/>
          </p:nvSpPr>
          <p:spPr>
            <a:xfrm rot="8100000">
              <a:off x="2004548" y="2421937"/>
              <a:ext cx="1157962" cy="1157962"/>
            </a:xfrm>
            <a:prstGeom prst="teardrop">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46" name="Rectangle 20">
              <a:extLst>
                <a:ext uri="{FF2B5EF4-FFF2-40B4-BE49-F238E27FC236}">
                  <a16:creationId xmlns:a16="http://schemas.microsoft.com/office/drawing/2014/main" id="{406AA066-2B6A-46EB-87A5-DBBF4DA3475C}"/>
                </a:ext>
              </a:extLst>
            </p:cNvPr>
            <p:cNvSpPr>
              <a:spLocks noChangeArrowheads="1"/>
            </p:cNvSpPr>
            <p:nvPr/>
          </p:nvSpPr>
          <p:spPr bwMode="auto">
            <a:xfrm>
              <a:off x="2023871" y="2803831"/>
              <a:ext cx="1135541" cy="708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dirty="0">
                  <a:solidFill>
                    <a:schemeClr val="bg1"/>
                  </a:solidFill>
                  <a:latin typeface="+mn-lt"/>
                </a:rPr>
                <a:t>Valuation, Negotiation and Term Sheet</a:t>
              </a:r>
            </a:p>
            <a:p>
              <a:pPr algn="ctr" eaLnBrk="1" hangingPunct="1"/>
              <a:r>
                <a:rPr lang="en-IN" altLang="en-US" sz="1000" b="1" dirty="0">
                  <a:solidFill>
                    <a:schemeClr val="bg1"/>
                  </a:solidFill>
                  <a:latin typeface="+mn-lt"/>
                </a:rPr>
                <a:t>(2 weeks)</a:t>
              </a:r>
            </a:p>
          </p:txBody>
        </p:sp>
      </p:grpSp>
      <p:grpSp>
        <p:nvGrpSpPr>
          <p:cNvPr id="7" name="Group 41">
            <a:extLst>
              <a:ext uri="{FF2B5EF4-FFF2-40B4-BE49-F238E27FC236}">
                <a16:creationId xmlns:a16="http://schemas.microsoft.com/office/drawing/2014/main" id="{4F8F230E-E518-4D6B-B917-0DD2391DEF47}"/>
              </a:ext>
            </a:extLst>
          </p:cNvPr>
          <p:cNvGrpSpPr>
            <a:grpSpLocks/>
          </p:cNvGrpSpPr>
          <p:nvPr/>
        </p:nvGrpSpPr>
        <p:grpSpPr bwMode="auto">
          <a:xfrm>
            <a:off x="2005013" y="3862388"/>
            <a:ext cx="1157287" cy="1157287"/>
            <a:chOff x="2004548" y="3862097"/>
            <a:chExt cx="1157962" cy="1157962"/>
          </a:xfrm>
          <a:solidFill>
            <a:schemeClr val="bg1">
              <a:lumMod val="50000"/>
            </a:schemeClr>
          </a:solidFill>
        </p:grpSpPr>
        <p:sp>
          <p:nvSpPr>
            <p:cNvPr id="17" name="Teardrop 16">
              <a:extLst>
                <a:ext uri="{FF2B5EF4-FFF2-40B4-BE49-F238E27FC236}">
                  <a16:creationId xmlns:a16="http://schemas.microsoft.com/office/drawing/2014/main" id="{F37C808C-5112-4160-8D5D-B6BDDA6339A3}"/>
                </a:ext>
              </a:extLst>
            </p:cNvPr>
            <p:cNvSpPr/>
            <p:nvPr/>
          </p:nvSpPr>
          <p:spPr>
            <a:xfrm rot="2700000">
              <a:off x="2004548" y="3862097"/>
              <a:ext cx="1157962" cy="1157962"/>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44" name="Rectangle 8">
              <a:extLst>
                <a:ext uri="{FF2B5EF4-FFF2-40B4-BE49-F238E27FC236}">
                  <a16:creationId xmlns:a16="http://schemas.microsoft.com/office/drawing/2014/main" id="{1FFD2069-E815-4CBE-BE62-FB12167D0375}"/>
                </a:ext>
              </a:extLst>
            </p:cNvPr>
            <p:cNvSpPr>
              <a:spLocks noChangeArrowheads="1"/>
            </p:cNvSpPr>
            <p:nvPr/>
          </p:nvSpPr>
          <p:spPr bwMode="auto">
            <a:xfrm>
              <a:off x="2122409" y="4161992"/>
              <a:ext cx="938464" cy="55399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Definitive Agreement</a:t>
              </a:r>
            </a:p>
            <a:p>
              <a:pPr algn="ctr" eaLnBrk="1" hangingPunct="1"/>
              <a:r>
                <a:rPr lang="en-IN" altLang="en-US" sz="1000" b="1">
                  <a:solidFill>
                    <a:schemeClr val="bg1"/>
                  </a:solidFill>
                  <a:latin typeface="+mn-lt"/>
                </a:rPr>
                <a:t>(2 weeks)</a:t>
              </a:r>
            </a:p>
          </p:txBody>
        </p:sp>
      </p:grpSp>
      <p:grpSp>
        <p:nvGrpSpPr>
          <p:cNvPr id="9" name="Group 36">
            <a:extLst>
              <a:ext uri="{FF2B5EF4-FFF2-40B4-BE49-F238E27FC236}">
                <a16:creationId xmlns:a16="http://schemas.microsoft.com/office/drawing/2014/main" id="{D99A1E01-04BB-405E-AF15-8D695E0BFA3A}"/>
              </a:ext>
            </a:extLst>
          </p:cNvPr>
          <p:cNvGrpSpPr>
            <a:grpSpLocks/>
          </p:cNvGrpSpPr>
          <p:nvPr/>
        </p:nvGrpSpPr>
        <p:grpSpPr bwMode="auto">
          <a:xfrm>
            <a:off x="3989388" y="985838"/>
            <a:ext cx="1162050" cy="1157287"/>
            <a:chOff x="3989544" y="985574"/>
            <a:chExt cx="1161437" cy="1157962"/>
          </a:xfrm>
        </p:grpSpPr>
        <p:sp>
          <p:nvSpPr>
            <p:cNvPr id="6" name="Teardrop 5">
              <a:extLst>
                <a:ext uri="{FF2B5EF4-FFF2-40B4-BE49-F238E27FC236}">
                  <a16:creationId xmlns:a16="http://schemas.microsoft.com/office/drawing/2014/main" id="{04F603EA-704A-4265-A926-35D232916E42}"/>
                </a:ext>
              </a:extLst>
            </p:cNvPr>
            <p:cNvSpPr/>
            <p:nvPr/>
          </p:nvSpPr>
          <p:spPr>
            <a:xfrm rot="2700000">
              <a:off x="3992868" y="985423"/>
              <a:ext cx="1157962" cy="1158264"/>
            </a:xfrm>
            <a:prstGeom prst="teardrop">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42" name="Rectangle 21">
              <a:extLst>
                <a:ext uri="{FF2B5EF4-FFF2-40B4-BE49-F238E27FC236}">
                  <a16:creationId xmlns:a16="http://schemas.microsoft.com/office/drawing/2014/main" id="{6602B7E7-C0DC-46EB-B35F-B5C7700ED207}"/>
                </a:ext>
              </a:extLst>
            </p:cNvPr>
            <p:cNvSpPr>
              <a:spLocks noChangeArrowheads="1"/>
            </p:cNvSpPr>
            <p:nvPr/>
          </p:nvSpPr>
          <p:spPr bwMode="auto">
            <a:xfrm>
              <a:off x="3989544" y="1147109"/>
              <a:ext cx="113554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Prepare Business Plan and Marketing Collateral</a:t>
              </a:r>
            </a:p>
            <a:p>
              <a:pPr algn="ctr" eaLnBrk="1" hangingPunct="1"/>
              <a:r>
                <a:rPr lang="en-IN" altLang="en-US" sz="1000" b="1">
                  <a:solidFill>
                    <a:schemeClr val="bg1"/>
                  </a:solidFill>
                  <a:latin typeface="+mn-lt"/>
                </a:rPr>
                <a:t>(1weeks)</a:t>
              </a:r>
            </a:p>
          </p:txBody>
        </p:sp>
      </p:grpSp>
      <p:grpSp>
        <p:nvGrpSpPr>
          <p:cNvPr id="10" name="Group 37">
            <a:extLst>
              <a:ext uri="{FF2B5EF4-FFF2-40B4-BE49-F238E27FC236}">
                <a16:creationId xmlns:a16="http://schemas.microsoft.com/office/drawing/2014/main" id="{A10E4632-79A9-4266-8696-37A45C322FFF}"/>
              </a:ext>
            </a:extLst>
          </p:cNvPr>
          <p:cNvGrpSpPr>
            <a:grpSpLocks/>
          </p:cNvGrpSpPr>
          <p:nvPr/>
        </p:nvGrpSpPr>
        <p:grpSpPr bwMode="auto">
          <a:xfrm>
            <a:off x="5981700" y="985838"/>
            <a:ext cx="1157288" cy="1157287"/>
            <a:chOff x="5981490" y="985574"/>
            <a:chExt cx="1157962" cy="1157962"/>
          </a:xfrm>
        </p:grpSpPr>
        <p:sp>
          <p:nvSpPr>
            <p:cNvPr id="8" name="Teardrop 7">
              <a:extLst>
                <a:ext uri="{FF2B5EF4-FFF2-40B4-BE49-F238E27FC236}">
                  <a16:creationId xmlns:a16="http://schemas.microsoft.com/office/drawing/2014/main" id="{53061A4A-5F4A-4838-8989-695A6CBCE637}"/>
                </a:ext>
              </a:extLst>
            </p:cNvPr>
            <p:cNvSpPr/>
            <p:nvPr/>
          </p:nvSpPr>
          <p:spPr>
            <a:xfrm rot="8100000">
              <a:off x="5981490" y="985574"/>
              <a:ext cx="1157962" cy="1157962"/>
            </a:xfrm>
            <a:prstGeom prst="teardrop">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40" name="Rectangle 22">
              <a:extLst>
                <a:ext uri="{FF2B5EF4-FFF2-40B4-BE49-F238E27FC236}">
                  <a16:creationId xmlns:a16="http://schemas.microsoft.com/office/drawing/2014/main" id="{813D831D-383D-42E7-82B7-DCD540D50D61}"/>
                </a:ext>
              </a:extLst>
            </p:cNvPr>
            <p:cNvSpPr>
              <a:spLocks noChangeArrowheads="1"/>
            </p:cNvSpPr>
            <p:nvPr/>
          </p:nvSpPr>
          <p:spPr bwMode="auto">
            <a:xfrm>
              <a:off x="5995512" y="1147109"/>
              <a:ext cx="113554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Shortlist and evince interest from the Investors</a:t>
              </a:r>
            </a:p>
            <a:p>
              <a:pPr algn="ctr" eaLnBrk="1" hangingPunct="1"/>
              <a:r>
                <a:rPr lang="en-IN" altLang="en-US" sz="1000" b="1">
                  <a:solidFill>
                    <a:schemeClr val="bg1"/>
                  </a:solidFill>
                  <a:latin typeface="+mn-lt"/>
                </a:rPr>
                <a:t>(2 weeks)</a:t>
              </a:r>
            </a:p>
          </p:txBody>
        </p:sp>
      </p:grpSp>
      <p:grpSp>
        <p:nvGrpSpPr>
          <p:cNvPr id="11" name="Group 39">
            <a:extLst>
              <a:ext uri="{FF2B5EF4-FFF2-40B4-BE49-F238E27FC236}">
                <a16:creationId xmlns:a16="http://schemas.microsoft.com/office/drawing/2014/main" id="{03F22906-A915-47E6-B19C-BFF03CE255BF}"/>
              </a:ext>
            </a:extLst>
          </p:cNvPr>
          <p:cNvGrpSpPr>
            <a:grpSpLocks/>
          </p:cNvGrpSpPr>
          <p:nvPr/>
        </p:nvGrpSpPr>
        <p:grpSpPr bwMode="auto">
          <a:xfrm>
            <a:off x="3844925" y="2422525"/>
            <a:ext cx="1374775" cy="1157288"/>
            <a:chOff x="3844911" y="2421937"/>
            <a:chExt cx="1374005" cy="1157962"/>
          </a:xfrm>
        </p:grpSpPr>
        <p:sp>
          <p:nvSpPr>
            <p:cNvPr id="15" name="Teardrop 14">
              <a:extLst>
                <a:ext uri="{FF2B5EF4-FFF2-40B4-BE49-F238E27FC236}">
                  <a16:creationId xmlns:a16="http://schemas.microsoft.com/office/drawing/2014/main" id="{432BEA92-42CE-46A6-8BFB-D5EFC1F15576}"/>
                </a:ext>
              </a:extLst>
            </p:cNvPr>
            <p:cNvSpPr/>
            <p:nvPr/>
          </p:nvSpPr>
          <p:spPr>
            <a:xfrm rot="13500000">
              <a:off x="3992599" y="2421805"/>
              <a:ext cx="1157962" cy="1158226"/>
            </a:xfrm>
            <a:prstGeom prst="teardrop">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38" name="Rectangle 23">
              <a:extLst>
                <a:ext uri="{FF2B5EF4-FFF2-40B4-BE49-F238E27FC236}">
                  <a16:creationId xmlns:a16="http://schemas.microsoft.com/office/drawing/2014/main" id="{E9B8EB21-0FD6-48DC-8F12-865AC3C39013}"/>
                </a:ext>
              </a:extLst>
            </p:cNvPr>
            <p:cNvSpPr>
              <a:spLocks noChangeArrowheads="1"/>
            </p:cNvSpPr>
            <p:nvPr/>
          </p:nvSpPr>
          <p:spPr bwMode="auto">
            <a:xfrm>
              <a:off x="3844911" y="2803831"/>
              <a:ext cx="137400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dirty="0">
                  <a:solidFill>
                    <a:schemeClr val="bg1"/>
                  </a:solidFill>
                  <a:latin typeface="+mn-lt"/>
                </a:rPr>
                <a:t>Due Diligence </a:t>
              </a:r>
              <a:r>
                <a:rPr lang="en-IN" altLang="en-US" sz="1000" b="1" dirty="0">
                  <a:solidFill>
                    <a:schemeClr val="bg1"/>
                  </a:solidFill>
                  <a:latin typeface="+mn-lt"/>
                </a:rPr>
                <a:t>(2 weeks)</a:t>
              </a:r>
            </a:p>
          </p:txBody>
        </p:sp>
      </p:grpSp>
      <p:grpSp>
        <p:nvGrpSpPr>
          <p:cNvPr id="12" name="Group 38">
            <a:extLst>
              <a:ext uri="{FF2B5EF4-FFF2-40B4-BE49-F238E27FC236}">
                <a16:creationId xmlns:a16="http://schemas.microsoft.com/office/drawing/2014/main" id="{FED45BCA-1EA3-4F04-B1E3-47504B564062}"/>
              </a:ext>
            </a:extLst>
          </p:cNvPr>
          <p:cNvGrpSpPr>
            <a:grpSpLocks/>
          </p:cNvGrpSpPr>
          <p:nvPr/>
        </p:nvGrpSpPr>
        <p:grpSpPr bwMode="auto">
          <a:xfrm>
            <a:off x="5981700" y="2422525"/>
            <a:ext cx="1157288" cy="1157288"/>
            <a:chOff x="5981490" y="2421937"/>
            <a:chExt cx="1157962" cy="1157962"/>
          </a:xfrm>
        </p:grpSpPr>
        <p:sp>
          <p:nvSpPr>
            <p:cNvPr id="16" name="Teardrop 15">
              <a:extLst>
                <a:ext uri="{FF2B5EF4-FFF2-40B4-BE49-F238E27FC236}">
                  <a16:creationId xmlns:a16="http://schemas.microsoft.com/office/drawing/2014/main" id="{D01987C8-9F14-43AE-9D4A-F5D5A86E5932}"/>
                </a:ext>
              </a:extLst>
            </p:cNvPr>
            <p:cNvSpPr/>
            <p:nvPr/>
          </p:nvSpPr>
          <p:spPr>
            <a:xfrm rot="13500000">
              <a:off x="5981490" y="2421937"/>
              <a:ext cx="1157962" cy="1157962"/>
            </a:xfrm>
            <a:prstGeom prst="teardrop">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36" name="Rectangle 24">
              <a:extLst>
                <a:ext uri="{FF2B5EF4-FFF2-40B4-BE49-F238E27FC236}">
                  <a16:creationId xmlns:a16="http://schemas.microsoft.com/office/drawing/2014/main" id="{8353E052-E54B-4E30-BCA1-1141F4558531}"/>
                </a:ext>
              </a:extLst>
            </p:cNvPr>
            <p:cNvSpPr>
              <a:spLocks noChangeArrowheads="1"/>
            </p:cNvSpPr>
            <p:nvPr/>
          </p:nvSpPr>
          <p:spPr bwMode="auto">
            <a:xfrm>
              <a:off x="5995512" y="2649943"/>
              <a:ext cx="1135541" cy="862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dirty="0">
                  <a:solidFill>
                    <a:schemeClr val="bg1"/>
                  </a:solidFill>
                  <a:latin typeface="+mn-lt"/>
                </a:rPr>
                <a:t> Resolving key findings from due diligence, if any</a:t>
              </a:r>
            </a:p>
            <a:p>
              <a:pPr algn="ctr" eaLnBrk="1" hangingPunct="1"/>
              <a:r>
                <a:rPr lang="en-IN" altLang="en-US" sz="1000" b="1" dirty="0">
                  <a:solidFill>
                    <a:schemeClr val="bg1"/>
                  </a:solidFill>
                  <a:latin typeface="+mn-lt"/>
                </a:rPr>
                <a:t>(1 week)</a:t>
              </a:r>
            </a:p>
          </p:txBody>
        </p:sp>
      </p:grpSp>
      <p:grpSp>
        <p:nvGrpSpPr>
          <p:cNvPr id="13" name="Group 42">
            <a:extLst>
              <a:ext uri="{FF2B5EF4-FFF2-40B4-BE49-F238E27FC236}">
                <a16:creationId xmlns:a16="http://schemas.microsoft.com/office/drawing/2014/main" id="{4B7EA124-21C6-4C38-8EE1-B9E2185AD60B}"/>
              </a:ext>
            </a:extLst>
          </p:cNvPr>
          <p:cNvGrpSpPr>
            <a:grpSpLocks/>
          </p:cNvGrpSpPr>
          <p:nvPr/>
        </p:nvGrpSpPr>
        <p:grpSpPr bwMode="auto">
          <a:xfrm>
            <a:off x="3981450" y="3862388"/>
            <a:ext cx="1157288" cy="1157287"/>
            <a:chOff x="3981120" y="3862097"/>
            <a:chExt cx="1157962" cy="1157962"/>
          </a:xfrm>
          <a:solidFill>
            <a:schemeClr val="bg1">
              <a:lumMod val="50000"/>
            </a:schemeClr>
          </a:solidFill>
        </p:grpSpPr>
        <p:sp>
          <p:nvSpPr>
            <p:cNvPr id="18" name="Teardrop 17">
              <a:extLst>
                <a:ext uri="{FF2B5EF4-FFF2-40B4-BE49-F238E27FC236}">
                  <a16:creationId xmlns:a16="http://schemas.microsoft.com/office/drawing/2014/main" id="{88A31537-713F-462C-9789-1DD871140A93}"/>
                </a:ext>
              </a:extLst>
            </p:cNvPr>
            <p:cNvSpPr/>
            <p:nvPr/>
          </p:nvSpPr>
          <p:spPr>
            <a:xfrm rot="2700000">
              <a:off x="3981119" y="3862098"/>
              <a:ext cx="1157962" cy="1157962"/>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34" name="Rectangle 25">
              <a:extLst>
                <a:ext uri="{FF2B5EF4-FFF2-40B4-BE49-F238E27FC236}">
                  <a16:creationId xmlns:a16="http://schemas.microsoft.com/office/drawing/2014/main" id="{988E7A7E-3B26-49F5-AEA6-8160C8238326}"/>
                </a:ext>
              </a:extLst>
            </p:cNvPr>
            <p:cNvSpPr>
              <a:spLocks noChangeArrowheads="1"/>
            </p:cNvSpPr>
            <p:nvPr/>
          </p:nvSpPr>
          <p:spPr bwMode="auto">
            <a:xfrm>
              <a:off x="4105666" y="4153200"/>
              <a:ext cx="938464" cy="55399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1000">
                  <a:solidFill>
                    <a:schemeClr val="bg1"/>
                  </a:solidFill>
                  <a:latin typeface="+mn-lt"/>
                </a:rPr>
                <a:t>Closing Formalities</a:t>
              </a:r>
            </a:p>
            <a:p>
              <a:pPr algn="ctr" eaLnBrk="1" hangingPunct="1"/>
              <a:r>
                <a:rPr lang="en-IN" altLang="en-US" sz="1000" b="1">
                  <a:solidFill>
                    <a:schemeClr val="bg1"/>
                  </a:solidFill>
                  <a:latin typeface="+mn-lt"/>
                </a:rPr>
                <a:t>(3 weeks)</a:t>
              </a:r>
            </a:p>
          </p:txBody>
        </p:sp>
      </p:grpSp>
      <p:pic>
        <p:nvPicPr>
          <p:cNvPr id="1026" name="Picture 2" descr="https://cdn2.iconfinder.com/data/icons/windows-8-metro-style/512/money_bag.png">
            <a:extLst>
              <a:ext uri="{FF2B5EF4-FFF2-40B4-BE49-F238E27FC236}">
                <a16:creationId xmlns:a16="http://schemas.microsoft.com/office/drawing/2014/main" id="{EB8E825B-8AAF-4A2B-98F7-2B820C398B6C}"/>
              </a:ext>
            </a:extLst>
          </p:cNvPr>
          <p:cNvPicPr>
            <a:picLocks noChangeAspect="1" noChangeArrowheads="1"/>
          </p:cNvPicPr>
          <p:nvPr/>
        </p:nvPicPr>
        <p:blipFill>
          <a:blip r:embed="rId2" cstate="print">
            <a:duotone>
              <a:schemeClr val="accent6">
                <a:shade val="45000"/>
                <a:satMod val="135000"/>
              </a:schemeClr>
              <a:prstClr val="white"/>
            </a:duotone>
          </a:blip>
          <a:srcRect/>
          <a:stretch>
            <a:fillRect/>
          </a:stretch>
        </p:blipFill>
        <p:spPr bwMode="auto">
          <a:xfrm>
            <a:off x="7164288" y="4083918"/>
            <a:ext cx="552798" cy="552798"/>
          </a:xfrm>
          <a:prstGeom prst="rect">
            <a:avLst/>
          </a:prstGeom>
          <a:noFill/>
        </p:spPr>
      </p:pic>
      <p:sp>
        <p:nvSpPr>
          <p:cNvPr id="20" name="Slide Number Placeholder 19">
            <a:extLst>
              <a:ext uri="{FF2B5EF4-FFF2-40B4-BE49-F238E27FC236}">
                <a16:creationId xmlns:a16="http://schemas.microsoft.com/office/drawing/2014/main" id="{E11A54FE-E4A5-4E06-BB53-438E60343D83}"/>
              </a:ext>
            </a:extLst>
          </p:cNvPr>
          <p:cNvSpPr>
            <a:spLocks noGrp="1"/>
          </p:cNvSpPr>
          <p:nvPr>
            <p:ph type="sldNum" sz="quarter" idx="12"/>
          </p:nvPr>
        </p:nvSpPr>
        <p:spPr/>
        <p:txBody>
          <a:bodyPr/>
          <a:lstStyle/>
          <a:p>
            <a:fld id="{228EF60C-3444-47D0-9269-EE38C89F83E0}" type="slidenum">
              <a:rPr lang="en-US" altLang="en-US" smtClean="0"/>
              <a:pPr/>
              <a:t>4</a:t>
            </a:fld>
            <a:endParaRPr lang="en-US"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right)">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right)">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up)">
                                      <p:cBhvr>
                                        <p:cTn id="32" dur="500"/>
                                        <p:tgtEl>
                                          <p:spTgt spid="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500"/>
                                        <p:tgtEl>
                                          <p:spTgt spid="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wipe(left)">
                                      <p:cBhvr>
                                        <p:cTn id="47" dur="500"/>
                                        <p:tgtEl>
                                          <p:spTgt spid="3"/>
                                        </p:tgtEl>
                                      </p:cBhvr>
                                    </p:animEffect>
                                  </p:childTnLst>
                                </p:cTn>
                              </p:par>
                            </p:childTnLst>
                          </p:cTn>
                        </p:par>
                        <p:par>
                          <p:cTn id="48" fill="hold" nodeType="afterGroup">
                            <p:stCondLst>
                              <p:cond delay="500"/>
                            </p:stCondLst>
                            <p:childTnLst>
                              <p:par>
                                <p:cTn id="49" presetID="10" presetClass="entr" presetSubtype="0" fill="hold" nodeType="afterEffect">
                                  <p:stCondLst>
                                    <p:cond delay="0"/>
                                  </p:stCondLst>
                                  <p:childTnLst>
                                    <p:set>
                                      <p:cBhvr>
                                        <p:cTn id="50" dur="1" fill="hold">
                                          <p:stCondLst>
                                            <p:cond delay="0"/>
                                          </p:stCondLst>
                                        </p:cTn>
                                        <p:tgtEl>
                                          <p:spTgt spid="1026"/>
                                        </p:tgtEl>
                                        <p:attrNameLst>
                                          <p:attrName>style.visibility</p:attrName>
                                        </p:attrNameLst>
                                      </p:cBhvr>
                                      <p:to>
                                        <p:strVal val="visible"/>
                                      </p:to>
                                    </p:set>
                                    <p:animEffect transition="in" filter="fade">
                                      <p:cBhvr>
                                        <p:cTn id="51"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4C80142B-6BCA-44C5-9248-326BDD829547}"/>
              </a:ext>
            </a:extLst>
          </p:cNvPr>
          <p:cNvSpPr>
            <a:spLocks noGrp="1"/>
          </p:cNvSpPr>
          <p:nvPr>
            <p:ph type="title"/>
          </p:nvPr>
        </p:nvSpPr>
        <p:spPr/>
        <p:txBody>
          <a:bodyPr/>
          <a:lstStyle/>
          <a:p>
            <a:pPr eaLnBrk="1" hangingPunct="1"/>
            <a:r>
              <a:rPr lang="en-US" altLang="en-US" sz="1800" dirty="0"/>
              <a:t>Modes of PE Investment and Instruments</a:t>
            </a:r>
          </a:p>
        </p:txBody>
      </p:sp>
      <p:grpSp>
        <p:nvGrpSpPr>
          <p:cNvPr id="8" name="Group 7">
            <a:extLst>
              <a:ext uri="{FF2B5EF4-FFF2-40B4-BE49-F238E27FC236}">
                <a16:creationId xmlns:a16="http://schemas.microsoft.com/office/drawing/2014/main" id="{51765F4C-14AA-4030-96FD-648F9CB6D6F0}"/>
              </a:ext>
            </a:extLst>
          </p:cNvPr>
          <p:cNvGrpSpPr/>
          <p:nvPr/>
        </p:nvGrpSpPr>
        <p:grpSpPr>
          <a:xfrm>
            <a:off x="457200" y="1012146"/>
            <a:ext cx="8229600" cy="3530450"/>
            <a:chOff x="457200" y="1012146"/>
            <a:chExt cx="8229600" cy="3530450"/>
          </a:xfrm>
        </p:grpSpPr>
        <p:cxnSp>
          <p:nvCxnSpPr>
            <p:cNvPr id="42" name="Connector: Elbow 41">
              <a:extLst>
                <a:ext uri="{FF2B5EF4-FFF2-40B4-BE49-F238E27FC236}">
                  <a16:creationId xmlns:a16="http://schemas.microsoft.com/office/drawing/2014/main" id="{D25301D7-CB81-4532-A49D-EE135B4AFEEA}"/>
                </a:ext>
              </a:extLst>
            </p:cNvPr>
            <p:cNvCxnSpPr>
              <a:cxnSpLocks/>
              <a:stCxn id="29" idx="2"/>
              <a:endCxn id="34" idx="0"/>
            </p:cNvCxnSpPr>
            <p:nvPr/>
          </p:nvCxnSpPr>
          <p:spPr>
            <a:xfrm rot="5400000">
              <a:off x="2225259" y="2406313"/>
              <a:ext cx="513368" cy="2090057"/>
            </a:xfrm>
            <a:prstGeom prst="bentConnector3">
              <a:avLst>
                <a:gd name="adj1" fmla="val 50000"/>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3F044F02-A25F-47A1-93EF-A00FDA82918A}"/>
                </a:ext>
              </a:extLst>
            </p:cNvPr>
            <p:cNvCxnSpPr>
              <a:cxnSpLocks/>
              <a:stCxn id="29" idx="2"/>
              <a:endCxn id="31" idx="0"/>
            </p:cNvCxnSpPr>
            <p:nvPr/>
          </p:nvCxnSpPr>
          <p:spPr>
            <a:xfrm rot="5400000">
              <a:off x="3276637" y="3457691"/>
              <a:ext cx="513368" cy="0"/>
            </a:xfrm>
            <a:prstGeom prst="bentConnector3">
              <a:avLst>
                <a:gd name="adj1" fmla="val 50000"/>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Connector: Elbow 47">
              <a:extLst>
                <a:ext uri="{FF2B5EF4-FFF2-40B4-BE49-F238E27FC236}">
                  <a16:creationId xmlns:a16="http://schemas.microsoft.com/office/drawing/2014/main" id="{8B1357A5-3517-413B-8056-7F715BD98534}"/>
                </a:ext>
              </a:extLst>
            </p:cNvPr>
            <p:cNvCxnSpPr>
              <a:cxnSpLocks/>
              <a:stCxn id="29" idx="2"/>
              <a:endCxn id="32" idx="0"/>
            </p:cNvCxnSpPr>
            <p:nvPr/>
          </p:nvCxnSpPr>
          <p:spPr>
            <a:xfrm rot="16200000" flipH="1">
              <a:off x="4315315" y="2406312"/>
              <a:ext cx="513368" cy="2090057"/>
            </a:xfrm>
            <a:prstGeom prst="bentConnector3">
              <a:avLst>
                <a:gd name="adj1" fmla="val 50000"/>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Connector: Elbow 50">
              <a:extLst>
                <a:ext uri="{FF2B5EF4-FFF2-40B4-BE49-F238E27FC236}">
                  <a16:creationId xmlns:a16="http://schemas.microsoft.com/office/drawing/2014/main" id="{475DC87B-2B2E-4C78-B38F-7DBAF73AEDC8}"/>
                </a:ext>
              </a:extLst>
            </p:cNvPr>
            <p:cNvCxnSpPr>
              <a:cxnSpLocks/>
              <a:stCxn id="30" idx="2"/>
              <a:endCxn id="33" idx="0"/>
            </p:cNvCxnSpPr>
            <p:nvPr/>
          </p:nvCxnSpPr>
          <p:spPr>
            <a:xfrm rot="5400000">
              <a:off x="7456752" y="3457691"/>
              <a:ext cx="513368" cy="0"/>
            </a:xfrm>
            <a:prstGeom prst="bentConnector3">
              <a:avLst>
                <a:gd name="adj1" fmla="val 50000"/>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69" name="Connector: Elbow 7168">
              <a:extLst>
                <a:ext uri="{FF2B5EF4-FFF2-40B4-BE49-F238E27FC236}">
                  <a16:creationId xmlns:a16="http://schemas.microsoft.com/office/drawing/2014/main" id="{E0F4AFC8-1A80-495C-BC71-CD0317A2BDCB}"/>
                </a:ext>
              </a:extLst>
            </p:cNvPr>
            <p:cNvCxnSpPr>
              <a:stCxn id="27" idx="2"/>
              <a:endCxn id="29" idx="0"/>
            </p:cNvCxnSpPr>
            <p:nvPr/>
          </p:nvCxnSpPr>
          <p:spPr>
            <a:xfrm rot="5400000">
              <a:off x="4315316" y="1058373"/>
              <a:ext cx="513369" cy="2090057"/>
            </a:xfrm>
            <a:prstGeom prst="bentConnector3">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DAC2057B-D2A0-4BE9-863A-23E023648EA3}"/>
                </a:ext>
              </a:extLst>
            </p:cNvPr>
            <p:cNvCxnSpPr>
              <a:cxnSpLocks/>
              <a:stCxn id="27" idx="2"/>
              <a:endCxn id="30" idx="0"/>
            </p:cNvCxnSpPr>
            <p:nvPr/>
          </p:nvCxnSpPr>
          <p:spPr>
            <a:xfrm rot="16200000" flipH="1">
              <a:off x="6405373" y="1058372"/>
              <a:ext cx="513369" cy="2090058"/>
            </a:xfrm>
            <a:prstGeom prst="bentConnector3">
              <a:avLst>
                <a:gd name="adj1" fmla="val 50000"/>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Rectangle: Rounded Corners 26">
              <a:extLst>
                <a:ext uri="{FF2B5EF4-FFF2-40B4-BE49-F238E27FC236}">
                  <a16:creationId xmlns:a16="http://schemas.microsoft.com/office/drawing/2014/main" id="{1781F9ED-D276-4201-B5D5-F7E83B7DAA39}"/>
                </a:ext>
              </a:extLst>
            </p:cNvPr>
            <p:cNvSpPr/>
            <p:nvPr/>
          </p:nvSpPr>
          <p:spPr>
            <a:xfrm>
              <a:off x="4637314" y="1012146"/>
              <a:ext cx="1959428" cy="834571"/>
            </a:xfrm>
            <a:prstGeom prst="roundRect">
              <a:avLst>
                <a:gd name="adj" fmla="val 10390"/>
              </a:avLst>
            </a:prstGeom>
            <a:solidFill>
              <a:srgbClr val="2B2C90">
                <a:alpha val="90000"/>
              </a:srgbClr>
            </a:solidFill>
            <a:ln>
              <a:no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algn="ctr" defTabSz="488950">
                <a:spcAft>
                  <a:spcPct val="35000"/>
                </a:spcAft>
              </a:pPr>
              <a:r>
                <a:rPr lang="en-US" sz="1200" b="1" kern="1200" dirty="0">
                  <a:solidFill>
                    <a:schemeClr val="bg1"/>
                  </a:solidFill>
                </a:rPr>
                <a:t>Private Equity Investment</a:t>
              </a:r>
            </a:p>
          </p:txBody>
        </p:sp>
        <p:sp>
          <p:nvSpPr>
            <p:cNvPr id="29" name="Rectangle: Rounded Corners 28">
              <a:extLst>
                <a:ext uri="{FF2B5EF4-FFF2-40B4-BE49-F238E27FC236}">
                  <a16:creationId xmlns:a16="http://schemas.microsoft.com/office/drawing/2014/main" id="{AA3071AA-03D4-43F9-B1FF-2DF668A0EE73}"/>
                </a:ext>
              </a:extLst>
            </p:cNvPr>
            <p:cNvSpPr/>
            <p:nvPr/>
          </p:nvSpPr>
          <p:spPr>
            <a:xfrm>
              <a:off x="2547257" y="2360086"/>
              <a:ext cx="1959428" cy="834571"/>
            </a:xfrm>
            <a:prstGeom prst="roundRect">
              <a:avLst>
                <a:gd name="adj" fmla="val 10390"/>
              </a:avLst>
            </a:prstGeom>
            <a:solidFill>
              <a:schemeClr val="accent1">
                <a:lumMod val="40000"/>
                <a:lumOff val="60000"/>
                <a:alpha val="90000"/>
              </a:schemeClr>
            </a:solidFill>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algn="ctr" defTabSz="488950">
                <a:spcAft>
                  <a:spcPct val="35000"/>
                </a:spcAft>
              </a:pPr>
              <a:r>
                <a:rPr lang="en-US" sz="1200" b="1" kern="1200" dirty="0"/>
                <a:t>Primary </a:t>
              </a:r>
              <a:br>
                <a:rPr lang="en-US" sz="1200" b="1" kern="1200" dirty="0"/>
              </a:br>
              <a:r>
                <a:rPr lang="en-US" sz="1200" b="1" kern="1200" dirty="0"/>
                <a:t>Investment</a:t>
              </a:r>
            </a:p>
          </p:txBody>
        </p:sp>
        <p:sp>
          <p:nvSpPr>
            <p:cNvPr id="30" name="Rectangle: Rounded Corners 29">
              <a:extLst>
                <a:ext uri="{FF2B5EF4-FFF2-40B4-BE49-F238E27FC236}">
                  <a16:creationId xmlns:a16="http://schemas.microsoft.com/office/drawing/2014/main" id="{E17566B9-DB98-46A6-AA7D-95D7959FFC7C}"/>
                </a:ext>
              </a:extLst>
            </p:cNvPr>
            <p:cNvSpPr/>
            <p:nvPr/>
          </p:nvSpPr>
          <p:spPr>
            <a:xfrm>
              <a:off x="6727372" y="2360086"/>
              <a:ext cx="1959428" cy="834571"/>
            </a:xfrm>
            <a:prstGeom prst="roundRect">
              <a:avLst>
                <a:gd name="adj" fmla="val 10390"/>
              </a:avLst>
            </a:prstGeom>
            <a:solidFill>
              <a:schemeClr val="accent1">
                <a:lumMod val="40000"/>
                <a:lumOff val="60000"/>
                <a:alpha val="90000"/>
              </a:schemeClr>
            </a:solidFill>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algn="ctr" defTabSz="488950">
                <a:spcAft>
                  <a:spcPct val="35000"/>
                </a:spcAft>
              </a:pPr>
              <a:r>
                <a:rPr lang="en-US" sz="1200" b="1" kern="1200" dirty="0"/>
                <a:t>Secondary </a:t>
              </a:r>
              <a:br>
                <a:rPr lang="en-US" sz="1200" b="1" kern="1200" dirty="0"/>
              </a:br>
              <a:r>
                <a:rPr lang="en-US" sz="1200" b="1" kern="1200" dirty="0"/>
                <a:t>Investment</a:t>
              </a:r>
            </a:p>
          </p:txBody>
        </p:sp>
        <p:sp>
          <p:nvSpPr>
            <p:cNvPr id="31" name="Rectangle: Rounded Corners 30">
              <a:extLst>
                <a:ext uri="{FF2B5EF4-FFF2-40B4-BE49-F238E27FC236}">
                  <a16:creationId xmlns:a16="http://schemas.microsoft.com/office/drawing/2014/main" id="{57C61349-B8D2-469C-AFD8-3901F76BB000}"/>
                </a:ext>
              </a:extLst>
            </p:cNvPr>
            <p:cNvSpPr/>
            <p:nvPr/>
          </p:nvSpPr>
          <p:spPr>
            <a:xfrm>
              <a:off x="2547257" y="3708025"/>
              <a:ext cx="1959428" cy="834571"/>
            </a:xfrm>
            <a:prstGeom prst="roundRect">
              <a:avLst>
                <a:gd name="adj" fmla="val 10390"/>
              </a:avLst>
            </a:prstGeom>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marL="0" lvl="0" indent="0" algn="ctr" defTabSz="488950">
                <a:spcBef>
                  <a:spcPct val="0"/>
                </a:spcBef>
                <a:spcAft>
                  <a:spcPct val="35000"/>
                </a:spcAft>
                <a:buNone/>
              </a:pPr>
              <a:r>
                <a:rPr lang="en-US" sz="1200" kern="1200" dirty="0"/>
                <a:t>Convertible Preference Share/ Debentures</a:t>
              </a:r>
            </a:p>
          </p:txBody>
        </p:sp>
        <p:sp>
          <p:nvSpPr>
            <p:cNvPr id="32" name="Rectangle: Rounded Corners 31">
              <a:extLst>
                <a:ext uri="{FF2B5EF4-FFF2-40B4-BE49-F238E27FC236}">
                  <a16:creationId xmlns:a16="http://schemas.microsoft.com/office/drawing/2014/main" id="{A4FBAEAD-FC84-4222-B087-58A65040FF66}"/>
                </a:ext>
              </a:extLst>
            </p:cNvPr>
            <p:cNvSpPr/>
            <p:nvPr/>
          </p:nvSpPr>
          <p:spPr>
            <a:xfrm>
              <a:off x="4637314" y="3708025"/>
              <a:ext cx="1959428" cy="834571"/>
            </a:xfrm>
            <a:prstGeom prst="roundRect">
              <a:avLst>
                <a:gd name="adj" fmla="val 10390"/>
              </a:avLst>
            </a:prstGeom>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marL="0" lvl="0" indent="0" algn="ctr" defTabSz="488950">
                <a:spcBef>
                  <a:spcPct val="0"/>
                </a:spcBef>
                <a:spcAft>
                  <a:spcPct val="35000"/>
                </a:spcAft>
                <a:buNone/>
              </a:pPr>
              <a:r>
                <a:rPr lang="en-US" sz="1200" kern="1200" dirty="0"/>
                <a:t>Warrants</a:t>
              </a:r>
            </a:p>
          </p:txBody>
        </p:sp>
        <p:sp>
          <p:nvSpPr>
            <p:cNvPr id="33" name="Rectangle: Rounded Corners 32">
              <a:extLst>
                <a:ext uri="{FF2B5EF4-FFF2-40B4-BE49-F238E27FC236}">
                  <a16:creationId xmlns:a16="http://schemas.microsoft.com/office/drawing/2014/main" id="{05DF40B8-86E3-453E-B279-3D38B5BE9654}"/>
                </a:ext>
              </a:extLst>
            </p:cNvPr>
            <p:cNvSpPr/>
            <p:nvPr/>
          </p:nvSpPr>
          <p:spPr>
            <a:xfrm>
              <a:off x="6727372" y="3708025"/>
              <a:ext cx="1959428" cy="834571"/>
            </a:xfrm>
            <a:prstGeom prst="roundRect">
              <a:avLst>
                <a:gd name="adj" fmla="val 10390"/>
              </a:avLst>
            </a:prstGeom>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marL="0" lvl="0" indent="0" algn="ctr" defTabSz="488950">
                <a:spcBef>
                  <a:spcPct val="0"/>
                </a:spcBef>
                <a:spcAft>
                  <a:spcPct val="35000"/>
                </a:spcAft>
                <a:buNone/>
              </a:pPr>
              <a:r>
                <a:rPr lang="en-US" sz="1200" kern="1200" dirty="0"/>
                <a:t>Direct </a:t>
              </a:r>
              <a:br>
                <a:rPr lang="en-US" sz="1200" kern="1200" dirty="0"/>
              </a:br>
              <a:r>
                <a:rPr lang="en-US" sz="1200" kern="1200" dirty="0"/>
                <a:t>Equity and Other Securities</a:t>
              </a:r>
            </a:p>
          </p:txBody>
        </p:sp>
        <p:sp>
          <p:nvSpPr>
            <p:cNvPr id="34" name="Rectangle: Rounded Corners 33">
              <a:extLst>
                <a:ext uri="{FF2B5EF4-FFF2-40B4-BE49-F238E27FC236}">
                  <a16:creationId xmlns:a16="http://schemas.microsoft.com/office/drawing/2014/main" id="{685DB38E-3711-4D70-916F-6BAC0B13A48C}"/>
                </a:ext>
              </a:extLst>
            </p:cNvPr>
            <p:cNvSpPr/>
            <p:nvPr/>
          </p:nvSpPr>
          <p:spPr>
            <a:xfrm>
              <a:off x="457200" y="3708025"/>
              <a:ext cx="1959428" cy="834571"/>
            </a:xfrm>
            <a:prstGeom prst="roundRect">
              <a:avLst>
                <a:gd name="adj" fmla="val 10390"/>
              </a:avLst>
            </a:prstGeom>
            <a:ln>
              <a:solidFill>
                <a:schemeClr val="bg1">
                  <a:lumMod val="65000"/>
                </a:schemeClr>
              </a:solidFill>
            </a:ln>
            <a:effectLst>
              <a:outerShdw blurRad="50800" dist="38100" dir="5400000" algn="t" rotWithShape="0">
                <a:prstClr val="black">
                  <a:alpha val="40000"/>
                </a:prstClr>
              </a:outerShdw>
            </a:effectLst>
            <a:scene3d>
              <a:camera prst="orthographicFront"/>
              <a:lightRig rig="flat" dir="t"/>
            </a:scene3d>
            <a:sp3d z="190500" extrusionH="12700" prstMaterial="plastic"/>
          </p:spPr>
          <p:style>
            <a:lnRef idx="1">
              <a:scrgbClr r="0" g="0" b="0"/>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998" tIns="64998" rIns="64998" bIns="64998" numCol="1" spcCol="1270" anchor="ctr" anchorCtr="0">
              <a:noAutofit/>
            </a:bodyPr>
            <a:lstStyle/>
            <a:p>
              <a:pPr marL="0" lvl="0" indent="0" algn="ctr" defTabSz="488950">
                <a:spcBef>
                  <a:spcPct val="0"/>
                </a:spcBef>
                <a:spcAft>
                  <a:spcPct val="35000"/>
                </a:spcAft>
                <a:buNone/>
              </a:pPr>
              <a:r>
                <a:rPr lang="en-US" sz="1200" kern="1200" dirty="0"/>
                <a:t>Direct </a:t>
              </a:r>
              <a:br>
                <a:rPr lang="en-US" sz="1200" kern="1200" dirty="0"/>
              </a:br>
              <a:r>
                <a:rPr lang="en-US" sz="1200" kern="1200" dirty="0"/>
                <a:t>Equity</a:t>
              </a:r>
            </a:p>
          </p:txBody>
        </p:sp>
      </p:grpSp>
      <p:sp>
        <p:nvSpPr>
          <p:cNvPr id="2" name="Slide Number Placeholder 1">
            <a:extLst>
              <a:ext uri="{FF2B5EF4-FFF2-40B4-BE49-F238E27FC236}">
                <a16:creationId xmlns:a16="http://schemas.microsoft.com/office/drawing/2014/main" id="{C65355A4-5014-4A4C-BC83-368AB0D0607F}"/>
              </a:ext>
            </a:extLst>
          </p:cNvPr>
          <p:cNvSpPr>
            <a:spLocks noGrp="1"/>
          </p:cNvSpPr>
          <p:nvPr>
            <p:ph type="sldNum" sz="quarter" idx="12"/>
          </p:nvPr>
        </p:nvSpPr>
        <p:spPr/>
        <p:txBody>
          <a:bodyPr/>
          <a:lstStyle/>
          <a:p>
            <a:fld id="{228EF60C-3444-47D0-9269-EE38C89F83E0}" type="slidenum">
              <a:rPr lang="en-US" altLang="en-US" smtClean="0"/>
              <a:pPr/>
              <a:t>5</a:t>
            </a:fld>
            <a:endParaRPr lang="en-US" altLang="en-US"/>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4EFAC7-5B10-4361-81D9-91B6B271AABD}"/>
              </a:ext>
            </a:extLst>
          </p:cNvPr>
          <p:cNvSpPr/>
          <p:nvPr/>
        </p:nvSpPr>
        <p:spPr>
          <a:xfrm>
            <a:off x="530127" y="3325283"/>
            <a:ext cx="1786379" cy="228199"/>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Rectangle 5">
            <a:extLst>
              <a:ext uri="{FF2B5EF4-FFF2-40B4-BE49-F238E27FC236}">
                <a16:creationId xmlns:a16="http://schemas.microsoft.com/office/drawing/2014/main" id="{7E0A2EDD-2400-402E-AC48-264824D2E603}"/>
              </a:ext>
            </a:extLst>
          </p:cNvPr>
          <p:cNvSpPr/>
          <p:nvPr/>
        </p:nvSpPr>
        <p:spPr>
          <a:xfrm>
            <a:off x="530127" y="2476500"/>
            <a:ext cx="3279873" cy="228199"/>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Rectangle 4">
            <a:extLst>
              <a:ext uri="{FF2B5EF4-FFF2-40B4-BE49-F238E27FC236}">
                <a16:creationId xmlns:a16="http://schemas.microsoft.com/office/drawing/2014/main" id="{1D0FB933-6929-4992-920F-7AB85F5E435A}"/>
              </a:ext>
            </a:extLst>
          </p:cNvPr>
          <p:cNvSpPr/>
          <p:nvPr/>
        </p:nvSpPr>
        <p:spPr>
          <a:xfrm>
            <a:off x="530127" y="948169"/>
            <a:ext cx="1786379" cy="228199"/>
          </a:xfrm>
          <a:prstGeom prst="rect">
            <a:avLst/>
          </a:prstGeom>
          <a:solidFill>
            <a:srgbClr val="2B2C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p:txBody>
          <a:bodyPr/>
          <a:lstStyle/>
          <a:p>
            <a:r>
              <a:rPr lang="en-US" sz="2000" dirty="0"/>
              <a:t>Valuation of Instruments</a:t>
            </a:r>
          </a:p>
        </p:txBody>
      </p:sp>
      <p:sp>
        <p:nvSpPr>
          <p:cNvPr id="3" name="Content Placeholder 2"/>
          <p:cNvSpPr>
            <a:spLocks noGrp="1"/>
          </p:cNvSpPr>
          <p:nvPr>
            <p:ph idx="1"/>
          </p:nvPr>
        </p:nvSpPr>
        <p:spPr>
          <a:xfrm>
            <a:off x="520700" y="917905"/>
            <a:ext cx="8229600" cy="3930307"/>
          </a:xfrm>
        </p:spPr>
        <p:txBody>
          <a:bodyPr>
            <a:spAutoFit/>
          </a:bodyPr>
          <a:lstStyle/>
          <a:p>
            <a:pPr>
              <a:buNone/>
            </a:pPr>
            <a:r>
              <a:rPr lang="en-US" sz="1200" b="1" dirty="0">
                <a:solidFill>
                  <a:schemeClr val="bg1"/>
                </a:solidFill>
                <a:latin typeface="+mn-lt"/>
              </a:rPr>
              <a:t>Companies Act, 2013</a:t>
            </a:r>
          </a:p>
          <a:p>
            <a:pPr marL="227013" indent="-227013">
              <a:spcBef>
                <a:spcPts val="600"/>
              </a:spcBef>
            </a:pPr>
            <a:r>
              <a:rPr lang="en-US" sz="1200" dirty="0">
                <a:latin typeface="+mn-lt"/>
              </a:rPr>
              <a:t>Under Companies Act, price is determined based on valuation by a Registered Valuer (RV). </a:t>
            </a:r>
          </a:p>
          <a:p>
            <a:pPr marL="227013" lvl="0" indent="-227013">
              <a:spcBef>
                <a:spcPts val="600"/>
              </a:spcBef>
            </a:pPr>
            <a:r>
              <a:rPr lang="en-US" sz="1200" dirty="0">
                <a:latin typeface="+mn-lt"/>
              </a:rPr>
              <a:t>Where convertible securities are issued, the resultant equity share price is determined:</a:t>
            </a:r>
          </a:p>
          <a:p>
            <a:pPr marL="463550" lvl="1" indent="-174625">
              <a:buFont typeface="Century Gothic" panose="020B0502020202020204" pitchFamily="34" charset="0"/>
              <a:buChar char="–"/>
            </a:pPr>
            <a:r>
              <a:rPr lang="en-US" dirty="0">
                <a:latin typeface="+mn-lt"/>
              </a:rPr>
              <a:t>either upfront at the time of issue of convertible securities or</a:t>
            </a:r>
          </a:p>
          <a:p>
            <a:pPr marL="463550" lvl="1" indent="-174625">
              <a:buFont typeface="Century Gothic" panose="020B0502020202020204" pitchFamily="34" charset="0"/>
              <a:buChar char="–"/>
            </a:pPr>
            <a:r>
              <a:rPr lang="en-US" dirty="0" err="1">
                <a:latin typeface="+mn-lt"/>
              </a:rPr>
              <a:t>Atleast</a:t>
            </a:r>
            <a:r>
              <a:rPr lang="en-US" dirty="0">
                <a:latin typeface="+mn-lt"/>
              </a:rPr>
              <a:t> 30 days prior to the date of entitlement to apply for shares, on the basis of valuation not earlier than 60 days of such entitlement.</a:t>
            </a:r>
          </a:p>
          <a:p>
            <a:pPr lvl="0">
              <a:buNone/>
            </a:pPr>
            <a:endParaRPr lang="en-US" sz="1000" b="1" dirty="0">
              <a:latin typeface="+mn-lt"/>
            </a:endParaRPr>
          </a:p>
          <a:p>
            <a:pPr lvl="0">
              <a:buNone/>
            </a:pPr>
            <a:r>
              <a:rPr lang="en-US" sz="1200" b="1" dirty="0">
                <a:solidFill>
                  <a:schemeClr val="bg1"/>
                </a:solidFill>
                <a:latin typeface="+mn-lt"/>
              </a:rPr>
              <a:t>Foreign Exchange Management Act, 2013</a:t>
            </a:r>
          </a:p>
          <a:p>
            <a:pPr marL="227013" lvl="0" indent="-227013">
              <a:spcBef>
                <a:spcPts val="600"/>
              </a:spcBef>
            </a:pPr>
            <a:r>
              <a:rPr lang="en-US" sz="1200" dirty="0">
                <a:latin typeface="+mn-lt"/>
              </a:rPr>
              <a:t>The valuation of instruments is done as per internationally accepted pricing methodology duly certified by a Chartered Accountant or a SEBI registered Merchant Banker.</a:t>
            </a:r>
          </a:p>
          <a:p>
            <a:pPr>
              <a:buNone/>
            </a:pPr>
            <a:endParaRPr lang="en-US" sz="1000" b="1" dirty="0">
              <a:latin typeface="+mn-lt"/>
            </a:endParaRPr>
          </a:p>
          <a:p>
            <a:pPr lvl="0">
              <a:buNone/>
            </a:pPr>
            <a:r>
              <a:rPr lang="en-US" sz="1200" b="1" dirty="0">
                <a:solidFill>
                  <a:schemeClr val="bg1"/>
                </a:solidFill>
                <a:latin typeface="+mn-lt"/>
              </a:rPr>
              <a:t>Income Tax Act, 1961</a:t>
            </a:r>
          </a:p>
          <a:p>
            <a:pPr marL="227013" indent="-227013">
              <a:spcBef>
                <a:spcPts val="600"/>
              </a:spcBef>
            </a:pPr>
            <a:r>
              <a:rPr lang="en-US" sz="1200" dirty="0">
                <a:latin typeface="+mn-lt"/>
              </a:rPr>
              <a:t>The price shall not be more than the fair market value determined by a SEBI registered Merchant Banker. </a:t>
            </a:r>
          </a:p>
          <a:p>
            <a:pPr marL="227013" indent="-227013">
              <a:spcBef>
                <a:spcPts val="600"/>
              </a:spcBef>
            </a:pPr>
            <a:r>
              <a:rPr lang="en-US" sz="1200" dirty="0">
                <a:latin typeface="+mn-lt"/>
              </a:rPr>
              <a:t>If shares are issued at a price in excess of the fair market value, it is taxable as per section 56(</a:t>
            </a:r>
            <a:r>
              <a:rPr lang="en-US" sz="1200" dirty="0" err="1">
                <a:latin typeface="+mn-lt"/>
              </a:rPr>
              <a:t>viib</a:t>
            </a:r>
            <a:r>
              <a:rPr lang="en-US" sz="1200" dirty="0">
                <a:latin typeface="+mn-lt"/>
              </a:rPr>
              <a:t>) under the head Income from Other Sources, with some exceptions</a:t>
            </a:r>
            <a:r>
              <a:rPr lang="en-US" sz="1300" dirty="0">
                <a:latin typeface="+mn-lt"/>
              </a:rPr>
              <a:t>.</a:t>
            </a:r>
          </a:p>
          <a:p>
            <a:pPr marL="227013" indent="-227013">
              <a:spcBef>
                <a:spcPts val="600"/>
              </a:spcBef>
            </a:pPr>
            <a:r>
              <a:rPr lang="en-US" sz="1200" dirty="0">
                <a:latin typeface="+mn-lt"/>
              </a:rPr>
              <a:t>Section 56(</a:t>
            </a:r>
            <a:r>
              <a:rPr lang="en-US" sz="1200" dirty="0" err="1">
                <a:latin typeface="+mn-lt"/>
              </a:rPr>
              <a:t>viib</a:t>
            </a:r>
            <a:r>
              <a:rPr lang="en-US" sz="1200" dirty="0">
                <a:latin typeface="+mn-lt"/>
              </a:rPr>
              <a:t>) is exempted to a registered Startup i.e., if the issue price is in excess of the fair market value, the amount so raised will not be taxable. </a:t>
            </a:r>
            <a:endParaRPr lang="en-US" b="1" dirty="0">
              <a:latin typeface="+mn-lt"/>
            </a:endParaRPr>
          </a:p>
        </p:txBody>
      </p:sp>
      <p:sp>
        <p:nvSpPr>
          <p:cNvPr id="4" name="Slide Number Placeholder 3"/>
          <p:cNvSpPr>
            <a:spLocks noGrp="1"/>
          </p:cNvSpPr>
          <p:nvPr>
            <p:ph type="sldNum" sz="quarter" idx="12"/>
          </p:nvPr>
        </p:nvSpPr>
        <p:spPr/>
        <p:txBody>
          <a:bodyPr/>
          <a:lstStyle/>
          <a:p>
            <a:fld id="{40E77D74-41F2-44CD-9E71-F89A9BCF0E08}" type="slidenum">
              <a:rPr lang="en-US" altLang="en-US" smtClean="0"/>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FF5BFA1-58E0-4824-B6E8-B2BA19DEAE31}"/>
              </a:ext>
            </a:extLst>
          </p:cNvPr>
          <p:cNvSpPr>
            <a:spLocks noGrp="1"/>
          </p:cNvSpPr>
          <p:nvPr>
            <p:ph type="title"/>
          </p:nvPr>
        </p:nvSpPr>
        <p:spPr/>
        <p:txBody>
          <a:bodyPr/>
          <a:lstStyle/>
          <a:p>
            <a:pPr eaLnBrk="1" hangingPunct="1"/>
            <a:r>
              <a:rPr lang="en-US" altLang="en-US" sz="1800" dirty="0"/>
              <a:t>Key Terms in a Term Sheet</a:t>
            </a:r>
          </a:p>
        </p:txBody>
      </p:sp>
      <p:sp>
        <p:nvSpPr>
          <p:cNvPr id="3" name="Content Placeholder 2">
            <a:extLst>
              <a:ext uri="{FF2B5EF4-FFF2-40B4-BE49-F238E27FC236}">
                <a16:creationId xmlns:a16="http://schemas.microsoft.com/office/drawing/2014/main" id="{AF83C43F-1DA6-4AF1-ACAB-1325833CBCC7}"/>
              </a:ext>
            </a:extLst>
          </p:cNvPr>
          <p:cNvSpPr>
            <a:spLocks noGrp="1"/>
          </p:cNvSpPr>
          <p:nvPr>
            <p:ph idx="1"/>
          </p:nvPr>
        </p:nvSpPr>
        <p:spPr>
          <a:xfrm>
            <a:off x="2327275" y="1030491"/>
            <a:ext cx="6197600" cy="3959545"/>
          </a:xfrm>
        </p:spPr>
        <p:txBody>
          <a:bodyPr wrap="square" rtlCol="0" anchor="t">
            <a:spAutoFit/>
          </a:bodyPr>
          <a:lstStyle/>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Background of the Company, Investors and Proposed Transaction</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Usage of Funds and Current Share Holding Pattern</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Valuation of the Company </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New ESOP Pool, if any. </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Customary Condition Precedent </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Anticipated level of management participation by the investor</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Pre-emptive Rights</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Anti Dilution Rights</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ROFO or ROFR</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Tag Along &amp; Drag Along Rights</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Liquidation Preference</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Agreed time period for providing exit to investors</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Upside Sharing for Promoters, if any</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Nature of term sheet – Non-Binding </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Cost Sharing</a:t>
            </a:r>
          </a:p>
          <a:p>
            <a:pPr marL="225425" indent="-225425" eaLnBrk="1" fontAlgn="auto" hangingPunct="1">
              <a:spcBef>
                <a:spcPts val="500"/>
              </a:spcBef>
              <a:spcAft>
                <a:spcPts val="0"/>
              </a:spcAft>
              <a:defRPr/>
            </a:pPr>
            <a:r>
              <a:rPr lang="en-IN" sz="1180" dirty="0">
                <a:solidFill>
                  <a:schemeClr val="tx1">
                    <a:lumMod val="85000"/>
                    <a:lumOff val="15000"/>
                  </a:schemeClr>
                </a:solidFill>
                <a:latin typeface="+mn-lt"/>
              </a:rPr>
              <a:t>Exclusivity Period</a:t>
            </a:r>
          </a:p>
        </p:txBody>
      </p:sp>
      <p:grpSp>
        <p:nvGrpSpPr>
          <p:cNvPr id="8" name="Group 7">
            <a:extLst>
              <a:ext uri="{FF2B5EF4-FFF2-40B4-BE49-F238E27FC236}">
                <a16:creationId xmlns:a16="http://schemas.microsoft.com/office/drawing/2014/main" id="{33EAF4E4-34F7-471A-A9C3-421303C12BF6}"/>
              </a:ext>
            </a:extLst>
          </p:cNvPr>
          <p:cNvGrpSpPr/>
          <p:nvPr/>
        </p:nvGrpSpPr>
        <p:grpSpPr>
          <a:xfrm>
            <a:off x="6808050" y="3393461"/>
            <a:ext cx="1878750" cy="1089889"/>
            <a:chOff x="6693746" y="3666891"/>
            <a:chExt cx="1718400" cy="962259"/>
          </a:xfrm>
        </p:grpSpPr>
        <p:sp>
          <p:nvSpPr>
            <p:cNvPr id="6" name="Rectangle 5">
              <a:extLst>
                <a:ext uri="{FF2B5EF4-FFF2-40B4-BE49-F238E27FC236}">
                  <a16:creationId xmlns:a16="http://schemas.microsoft.com/office/drawing/2014/main" id="{03A60028-84A7-48FB-8D76-B5EB4EB52284}"/>
                </a:ext>
              </a:extLst>
            </p:cNvPr>
            <p:cNvSpPr/>
            <p:nvPr/>
          </p:nvSpPr>
          <p:spPr>
            <a:xfrm>
              <a:off x="6693746" y="3666891"/>
              <a:ext cx="1718400" cy="9622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700"/>
                </a:lnSpc>
              </a:pPr>
              <a:endParaRPr lang="en-US"/>
            </a:p>
          </p:txBody>
        </p:sp>
        <p:sp>
          <p:nvSpPr>
            <p:cNvPr id="7" name="TextBox 6">
              <a:extLst>
                <a:ext uri="{FF2B5EF4-FFF2-40B4-BE49-F238E27FC236}">
                  <a16:creationId xmlns:a16="http://schemas.microsoft.com/office/drawing/2014/main" id="{CBBB5141-578A-4670-926A-E1E191A9F0A7}"/>
                </a:ext>
              </a:extLst>
            </p:cNvPr>
            <p:cNvSpPr txBox="1"/>
            <p:nvPr/>
          </p:nvSpPr>
          <p:spPr>
            <a:xfrm>
              <a:off x="6736080" y="3732522"/>
              <a:ext cx="1676066" cy="838415"/>
            </a:xfrm>
            <a:prstGeom prst="rect">
              <a:avLst/>
            </a:prstGeom>
            <a:noFill/>
          </p:spPr>
          <p:txBody>
            <a:bodyPr wrap="square">
              <a:spAutoFit/>
            </a:bodyPr>
            <a:lstStyle/>
            <a:p>
              <a:pPr marL="0" indent="0" algn="just" eaLnBrk="1" fontAlgn="auto" hangingPunct="1">
                <a:lnSpc>
                  <a:spcPts val="1700"/>
                </a:lnSpc>
                <a:spcBef>
                  <a:spcPts val="600"/>
                </a:spcBef>
                <a:spcAft>
                  <a:spcPts val="0"/>
                </a:spcAft>
                <a:buNone/>
                <a:defRPr/>
              </a:pPr>
              <a:r>
                <a:rPr lang="en-US" sz="1200" b="1" u="sng" dirty="0">
                  <a:latin typeface="+mn-lt"/>
                </a:rPr>
                <a:t>Note for founders</a:t>
              </a:r>
              <a:r>
                <a:rPr lang="en-US" sz="1200" dirty="0">
                  <a:latin typeface="+mn-lt"/>
                </a:rPr>
                <a:t>: </a:t>
              </a:r>
              <a:br>
                <a:rPr lang="en-US" sz="1200" dirty="0">
                  <a:latin typeface="+mn-lt"/>
                </a:rPr>
              </a:br>
              <a:r>
                <a:rPr lang="en-US" sz="1200" dirty="0">
                  <a:latin typeface="+mn-lt"/>
                </a:rPr>
                <a:t>Please involve a lawyer </a:t>
              </a:r>
              <a:br>
                <a:rPr lang="en-US" sz="1200" dirty="0">
                  <a:latin typeface="+mn-lt"/>
                </a:rPr>
              </a:br>
              <a:r>
                <a:rPr lang="en-US" sz="1200" dirty="0">
                  <a:latin typeface="+mn-lt"/>
                </a:rPr>
                <a:t>at the stage of </a:t>
              </a:r>
              <a:br>
                <a:rPr lang="en-US" sz="1200" dirty="0">
                  <a:latin typeface="+mn-lt"/>
                </a:rPr>
              </a:br>
              <a:r>
                <a:rPr lang="en-US" sz="1200" dirty="0">
                  <a:latin typeface="+mn-lt"/>
                </a:rPr>
                <a:t>term-sheet itself!</a:t>
              </a:r>
              <a:endParaRPr lang="en-US" sz="1200" dirty="0">
                <a:solidFill>
                  <a:schemeClr val="tx1">
                    <a:lumMod val="85000"/>
                    <a:lumOff val="15000"/>
                  </a:schemeClr>
                </a:solidFill>
                <a:latin typeface="+mn-lt"/>
              </a:endParaRPr>
            </a:p>
          </p:txBody>
        </p:sp>
      </p:grpSp>
      <p:grpSp>
        <p:nvGrpSpPr>
          <p:cNvPr id="25" name="Group 24">
            <a:extLst>
              <a:ext uri="{FF2B5EF4-FFF2-40B4-BE49-F238E27FC236}">
                <a16:creationId xmlns:a16="http://schemas.microsoft.com/office/drawing/2014/main" id="{5D67C7C8-B89A-4B95-A657-2E0388465B3E}"/>
              </a:ext>
            </a:extLst>
          </p:cNvPr>
          <p:cNvGrpSpPr/>
          <p:nvPr/>
        </p:nvGrpSpPr>
        <p:grpSpPr>
          <a:xfrm>
            <a:off x="623781" y="2284457"/>
            <a:ext cx="1459511" cy="941311"/>
            <a:chOff x="736741" y="2521754"/>
            <a:chExt cx="1459511" cy="941311"/>
          </a:xfrm>
        </p:grpSpPr>
        <p:sp>
          <p:nvSpPr>
            <p:cNvPr id="4" name="Rectangle 3">
              <a:extLst>
                <a:ext uri="{FF2B5EF4-FFF2-40B4-BE49-F238E27FC236}">
                  <a16:creationId xmlns:a16="http://schemas.microsoft.com/office/drawing/2014/main" id="{235617BE-21EA-418B-B5E2-314083CF442A}"/>
                </a:ext>
              </a:extLst>
            </p:cNvPr>
            <p:cNvSpPr/>
            <p:nvPr/>
          </p:nvSpPr>
          <p:spPr>
            <a:xfrm>
              <a:off x="736741" y="3105150"/>
              <a:ext cx="1459511" cy="357915"/>
            </a:xfrm>
            <a:prstGeom prst="rect">
              <a:avLst/>
            </a:prstGeom>
            <a:solidFill>
              <a:srgbClr val="080A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b="1" dirty="0"/>
                <a:t>Term Sheet</a:t>
              </a:r>
            </a:p>
          </p:txBody>
        </p:sp>
        <p:grpSp>
          <p:nvGrpSpPr>
            <p:cNvPr id="24" name="Group 23">
              <a:extLst>
                <a:ext uri="{FF2B5EF4-FFF2-40B4-BE49-F238E27FC236}">
                  <a16:creationId xmlns:a16="http://schemas.microsoft.com/office/drawing/2014/main" id="{F15F0309-2285-40EB-B9A1-8D7F8348CB3A}"/>
                </a:ext>
              </a:extLst>
            </p:cNvPr>
            <p:cNvGrpSpPr/>
            <p:nvPr/>
          </p:nvGrpSpPr>
          <p:grpSpPr>
            <a:xfrm>
              <a:off x="1146445" y="2521754"/>
              <a:ext cx="640102" cy="484972"/>
              <a:chOff x="544513" y="1984375"/>
              <a:chExt cx="1349375" cy="1022351"/>
            </a:xfrm>
            <a:solidFill>
              <a:srgbClr val="2B2C90"/>
            </a:solidFill>
          </p:grpSpPr>
          <p:sp>
            <p:nvSpPr>
              <p:cNvPr id="13" name="Freeform 6">
                <a:extLst>
                  <a:ext uri="{FF2B5EF4-FFF2-40B4-BE49-F238E27FC236}">
                    <a16:creationId xmlns:a16="http://schemas.microsoft.com/office/drawing/2014/main" id="{E045AC23-7AB4-423C-9CC1-8041B516E056}"/>
                  </a:ext>
                </a:extLst>
              </p:cNvPr>
              <p:cNvSpPr>
                <a:spLocks noEditPoints="1"/>
              </p:cNvSpPr>
              <p:nvPr/>
            </p:nvSpPr>
            <p:spPr bwMode="auto">
              <a:xfrm>
                <a:off x="820738" y="1984375"/>
                <a:ext cx="796925" cy="673100"/>
              </a:xfrm>
              <a:custGeom>
                <a:avLst/>
                <a:gdLst>
                  <a:gd name="T0" fmla="*/ 26 w 426"/>
                  <a:gd name="T1" fmla="*/ 176 h 359"/>
                  <a:gd name="T2" fmla="*/ 0 w 426"/>
                  <a:gd name="T3" fmla="*/ 176 h 359"/>
                  <a:gd name="T4" fmla="*/ 1 w 426"/>
                  <a:gd name="T5" fmla="*/ 106 h 359"/>
                  <a:gd name="T6" fmla="*/ 7 w 426"/>
                  <a:gd name="T7" fmla="*/ 96 h 359"/>
                  <a:gd name="T8" fmla="*/ 97 w 426"/>
                  <a:gd name="T9" fmla="*/ 6 h 359"/>
                  <a:gd name="T10" fmla="*/ 110 w 426"/>
                  <a:gd name="T11" fmla="*/ 0 h 359"/>
                  <a:gd name="T12" fmla="*/ 426 w 426"/>
                  <a:gd name="T13" fmla="*/ 0 h 359"/>
                  <a:gd name="T14" fmla="*/ 426 w 426"/>
                  <a:gd name="T15" fmla="*/ 359 h 359"/>
                  <a:gd name="T16" fmla="*/ 403 w 426"/>
                  <a:gd name="T17" fmla="*/ 359 h 359"/>
                  <a:gd name="T18" fmla="*/ 403 w 426"/>
                  <a:gd name="T19" fmla="*/ 27 h 359"/>
                  <a:gd name="T20" fmla="*/ 120 w 426"/>
                  <a:gd name="T21" fmla="*/ 27 h 359"/>
                  <a:gd name="T22" fmla="*/ 121 w 426"/>
                  <a:gd name="T23" fmla="*/ 96 h 359"/>
                  <a:gd name="T24" fmla="*/ 96 w 426"/>
                  <a:gd name="T25" fmla="*/ 120 h 359"/>
                  <a:gd name="T26" fmla="*/ 26 w 426"/>
                  <a:gd name="T27" fmla="*/ 120 h 359"/>
                  <a:gd name="T28" fmla="*/ 26 w 426"/>
                  <a:gd name="T29" fmla="*/ 176 h 359"/>
                  <a:gd name="T30" fmla="*/ 45 w 426"/>
                  <a:gd name="T31" fmla="*/ 95 h 359"/>
                  <a:gd name="T32" fmla="*/ 94 w 426"/>
                  <a:gd name="T33" fmla="*/ 95 h 359"/>
                  <a:gd name="T34" fmla="*/ 94 w 426"/>
                  <a:gd name="T35" fmla="*/ 46 h 359"/>
                  <a:gd name="T36" fmla="*/ 45 w 426"/>
                  <a:gd name="T37" fmla="*/ 95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6" h="359">
                    <a:moveTo>
                      <a:pt x="26" y="176"/>
                    </a:moveTo>
                    <a:cubicBezTo>
                      <a:pt x="16" y="176"/>
                      <a:pt x="9" y="176"/>
                      <a:pt x="0" y="176"/>
                    </a:cubicBezTo>
                    <a:cubicBezTo>
                      <a:pt x="0" y="152"/>
                      <a:pt x="0" y="129"/>
                      <a:pt x="1" y="106"/>
                    </a:cubicBezTo>
                    <a:cubicBezTo>
                      <a:pt x="1" y="102"/>
                      <a:pt x="4" y="99"/>
                      <a:pt x="7" y="96"/>
                    </a:cubicBezTo>
                    <a:cubicBezTo>
                      <a:pt x="37" y="66"/>
                      <a:pt x="67" y="36"/>
                      <a:pt x="97" y="6"/>
                    </a:cubicBezTo>
                    <a:cubicBezTo>
                      <a:pt x="100" y="3"/>
                      <a:pt x="106" y="0"/>
                      <a:pt x="110" y="0"/>
                    </a:cubicBezTo>
                    <a:cubicBezTo>
                      <a:pt x="215" y="0"/>
                      <a:pt x="320" y="0"/>
                      <a:pt x="426" y="0"/>
                    </a:cubicBezTo>
                    <a:cubicBezTo>
                      <a:pt x="426" y="120"/>
                      <a:pt x="426" y="239"/>
                      <a:pt x="426" y="359"/>
                    </a:cubicBezTo>
                    <a:cubicBezTo>
                      <a:pt x="419" y="359"/>
                      <a:pt x="412" y="359"/>
                      <a:pt x="403" y="359"/>
                    </a:cubicBezTo>
                    <a:cubicBezTo>
                      <a:pt x="403" y="248"/>
                      <a:pt x="403" y="138"/>
                      <a:pt x="403" y="27"/>
                    </a:cubicBezTo>
                    <a:cubicBezTo>
                      <a:pt x="308" y="27"/>
                      <a:pt x="215" y="27"/>
                      <a:pt x="120" y="27"/>
                    </a:cubicBezTo>
                    <a:cubicBezTo>
                      <a:pt x="120" y="50"/>
                      <a:pt x="120" y="73"/>
                      <a:pt x="121" y="96"/>
                    </a:cubicBezTo>
                    <a:cubicBezTo>
                      <a:pt x="121" y="123"/>
                      <a:pt x="124" y="121"/>
                      <a:pt x="96" y="120"/>
                    </a:cubicBezTo>
                    <a:cubicBezTo>
                      <a:pt x="73" y="120"/>
                      <a:pt x="50" y="120"/>
                      <a:pt x="26" y="120"/>
                    </a:cubicBezTo>
                    <a:cubicBezTo>
                      <a:pt x="26" y="139"/>
                      <a:pt x="26" y="157"/>
                      <a:pt x="26" y="176"/>
                    </a:cubicBezTo>
                    <a:close/>
                    <a:moveTo>
                      <a:pt x="45" y="95"/>
                    </a:moveTo>
                    <a:cubicBezTo>
                      <a:pt x="62" y="95"/>
                      <a:pt x="78" y="95"/>
                      <a:pt x="94" y="95"/>
                    </a:cubicBezTo>
                    <a:cubicBezTo>
                      <a:pt x="94" y="78"/>
                      <a:pt x="94" y="62"/>
                      <a:pt x="94" y="46"/>
                    </a:cubicBezTo>
                    <a:cubicBezTo>
                      <a:pt x="78" y="62"/>
                      <a:pt x="62" y="78"/>
                      <a:pt x="45"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4" name="Freeform 7">
                <a:extLst>
                  <a:ext uri="{FF2B5EF4-FFF2-40B4-BE49-F238E27FC236}">
                    <a16:creationId xmlns:a16="http://schemas.microsoft.com/office/drawing/2014/main" id="{80F842C2-EABD-47A0-84B6-723E2A6EFE7D}"/>
                  </a:ext>
                </a:extLst>
              </p:cNvPr>
              <p:cNvSpPr>
                <a:spLocks/>
              </p:cNvSpPr>
              <p:nvPr/>
            </p:nvSpPr>
            <p:spPr bwMode="auto">
              <a:xfrm>
                <a:off x="822325" y="2389188"/>
                <a:ext cx="795338" cy="617538"/>
              </a:xfrm>
              <a:custGeom>
                <a:avLst/>
                <a:gdLst>
                  <a:gd name="T0" fmla="*/ 402 w 425"/>
                  <a:gd name="T1" fmla="*/ 303 h 329"/>
                  <a:gd name="T2" fmla="*/ 402 w 425"/>
                  <a:gd name="T3" fmla="*/ 182 h 329"/>
                  <a:gd name="T4" fmla="*/ 425 w 425"/>
                  <a:gd name="T5" fmla="*/ 181 h 329"/>
                  <a:gd name="T6" fmla="*/ 425 w 425"/>
                  <a:gd name="T7" fmla="*/ 329 h 329"/>
                  <a:gd name="T8" fmla="*/ 0 w 425"/>
                  <a:gd name="T9" fmla="*/ 329 h 329"/>
                  <a:gd name="T10" fmla="*/ 0 w 425"/>
                  <a:gd name="T11" fmla="*/ 0 h 329"/>
                  <a:gd name="T12" fmla="*/ 24 w 425"/>
                  <a:gd name="T13" fmla="*/ 0 h 329"/>
                  <a:gd name="T14" fmla="*/ 24 w 425"/>
                  <a:gd name="T15" fmla="*/ 303 h 329"/>
                  <a:gd name="T16" fmla="*/ 402 w 425"/>
                  <a:gd name="T17" fmla="*/ 303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329">
                    <a:moveTo>
                      <a:pt x="402" y="303"/>
                    </a:moveTo>
                    <a:cubicBezTo>
                      <a:pt x="402" y="263"/>
                      <a:pt x="402" y="223"/>
                      <a:pt x="402" y="182"/>
                    </a:cubicBezTo>
                    <a:cubicBezTo>
                      <a:pt x="410" y="182"/>
                      <a:pt x="417" y="182"/>
                      <a:pt x="425" y="181"/>
                    </a:cubicBezTo>
                    <a:cubicBezTo>
                      <a:pt x="425" y="231"/>
                      <a:pt x="425" y="279"/>
                      <a:pt x="425" y="329"/>
                    </a:cubicBezTo>
                    <a:cubicBezTo>
                      <a:pt x="283" y="329"/>
                      <a:pt x="142" y="329"/>
                      <a:pt x="0" y="329"/>
                    </a:cubicBezTo>
                    <a:cubicBezTo>
                      <a:pt x="0" y="219"/>
                      <a:pt x="0" y="110"/>
                      <a:pt x="0" y="0"/>
                    </a:cubicBezTo>
                    <a:cubicBezTo>
                      <a:pt x="8" y="0"/>
                      <a:pt x="15" y="0"/>
                      <a:pt x="24" y="0"/>
                    </a:cubicBezTo>
                    <a:cubicBezTo>
                      <a:pt x="24" y="100"/>
                      <a:pt x="24" y="201"/>
                      <a:pt x="24" y="303"/>
                    </a:cubicBezTo>
                    <a:cubicBezTo>
                      <a:pt x="151" y="303"/>
                      <a:pt x="275" y="303"/>
                      <a:pt x="402" y="30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5" name="Freeform 8">
                <a:extLst>
                  <a:ext uri="{FF2B5EF4-FFF2-40B4-BE49-F238E27FC236}">
                    <a16:creationId xmlns:a16="http://schemas.microsoft.com/office/drawing/2014/main" id="{3E9BE6DA-C86B-43D2-AFFE-F1CD5C907C32}"/>
                  </a:ext>
                </a:extLst>
              </p:cNvPr>
              <p:cNvSpPr>
                <a:spLocks noEditPoints="1"/>
              </p:cNvSpPr>
              <p:nvPr/>
            </p:nvSpPr>
            <p:spPr bwMode="auto">
              <a:xfrm>
                <a:off x="544513" y="2254250"/>
                <a:ext cx="731838" cy="193675"/>
              </a:xfrm>
              <a:custGeom>
                <a:avLst/>
                <a:gdLst>
                  <a:gd name="T0" fmla="*/ 392 w 392"/>
                  <a:gd name="T1" fmla="*/ 40 h 103"/>
                  <a:gd name="T2" fmla="*/ 392 w 392"/>
                  <a:gd name="T3" fmla="*/ 64 h 103"/>
                  <a:gd name="T4" fmla="*/ 332 w 392"/>
                  <a:gd name="T5" fmla="*/ 64 h 103"/>
                  <a:gd name="T6" fmla="*/ 119 w 392"/>
                  <a:gd name="T7" fmla="*/ 63 h 103"/>
                  <a:gd name="T8" fmla="*/ 86 w 392"/>
                  <a:gd name="T9" fmla="*/ 80 h 103"/>
                  <a:gd name="T10" fmla="*/ 32 w 392"/>
                  <a:gd name="T11" fmla="*/ 96 h 103"/>
                  <a:gd name="T12" fmla="*/ 1 w 392"/>
                  <a:gd name="T13" fmla="*/ 48 h 103"/>
                  <a:gd name="T14" fmla="*/ 38 w 392"/>
                  <a:gd name="T15" fmla="*/ 5 h 103"/>
                  <a:gd name="T16" fmla="*/ 90 w 392"/>
                  <a:gd name="T17" fmla="*/ 28 h 103"/>
                  <a:gd name="T18" fmla="*/ 108 w 392"/>
                  <a:gd name="T19" fmla="*/ 39 h 103"/>
                  <a:gd name="T20" fmla="*/ 387 w 392"/>
                  <a:gd name="T21" fmla="*/ 39 h 103"/>
                  <a:gd name="T22" fmla="*/ 392 w 392"/>
                  <a:gd name="T23" fmla="*/ 40 h 103"/>
                  <a:gd name="T24" fmla="*/ 71 w 392"/>
                  <a:gd name="T25" fmla="*/ 52 h 103"/>
                  <a:gd name="T26" fmla="*/ 49 w 392"/>
                  <a:gd name="T27" fmla="*/ 29 h 103"/>
                  <a:gd name="T28" fmla="*/ 26 w 392"/>
                  <a:gd name="T29" fmla="*/ 50 h 103"/>
                  <a:gd name="T30" fmla="*/ 49 w 392"/>
                  <a:gd name="T31" fmla="*/ 74 h 103"/>
                  <a:gd name="T32" fmla="*/ 71 w 392"/>
                  <a:gd name="T33" fmla="*/ 5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2" h="103">
                    <a:moveTo>
                      <a:pt x="392" y="40"/>
                    </a:moveTo>
                    <a:cubicBezTo>
                      <a:pt x="392" y="47"/>
                      <a:pt x="392" y="54"/>
                      <a:pt x="392" y="64"/>
                    </a:cubicBezTo>
                    <a:cubicBezTo>
                      <a:pt x="371" y="64"/>
                      <a:pt x="351" y="64"/>
                      <a:pt x="332" y="64"/>
                    </a:cubicBezTo>
                    <a:cubicBezTo>
                      <a:pt x="261" y="64"/>
                      <a:pt x="190" y="64"/>
                      <a:pt x="119" y="63"/>
                    </a:cubicBezTo>
                    <a:cubicBezTo>
                      <a:pt x="105" y="63"/>
                      <a:pt x="94" y="64"/>
                      <a:pt x="86" y="80"/>
                    </a:cubicBezTo>
                    <a:cubicBezTo>
                      <a:pt x="77" y="98"/>
                      <a:pt x="53" y="103"/>
                      <a:pt x="32" y="96"/>
                    </a:cubicBezTo>
                    <a:cubicBezTo>
                      <a:pt x="13" y="89"/>
                      <a:pt x="0" y="70"/>
                      <a:pt x="1" y="48"/>
                    </a:cubicBezTo>
                    <a:cubicBezTo>
                      <a:pt x="2" y="28"/>
                      <a:pt x="17" y="10"/>
                      <a:pt x="38" y="5"/>
                    </a:cubicBezTo>
                    <a:cubicBezTo>
                      <a:pt x="58" y="0"/>
                      <a:pt x="81" y="10"/>
                      <a:pt x="90" y="28"/>
                    </a:cubicBezTo>
                    <a:cubicBezTo>
                      <a:pt x="95" y="38"/>
                      <a:pt x="100" y="39"/>
                      <a:pt x="108" y="39"/>
                    </a:cubicBezTo>
                    <a:cubicBezTo>
                      <a:pt x="201" y="39"/>
                      <a:pt x="294" y="39"/>
                      <a:pt x="387" y="39"/>
                    </a:cubicBezTo>
                    <a:cubicBezTo>
                      <a:pt x="388" y="39"/>
                      <a:pt x="390" y="39"/>
                      <a:pt x="392" y="40"/>
                    </a:cubicBezTo>
                    <a:close/>
                    <a:moveTo>
                      <a:pt x="71" y="52"/>
                    </a:moveTo>
                    <a:cubicBezTo>
                      <a:pt x="71" y="39"/>
                      <a:pt x="62" y="29"/>
                      <a:pt x="49" y="29"/>
                    </a:cubicBezTo>
                    <a:cubicBezTo>
                      <a:pt x="37" y="29"/>
                      <a:pt x="26" y="39"/>
                      <a:pt x="26" y="50"/>
                    </a:cubicBezTo>
                    <a:cubicBezTo>
                      <a:pt x="26" y="64"/>
                      <a:pt x="36" y="74"/>
                      <a:pt x="49" y="74"/>
                    </a:cubicBezTo>
                    <a:cubicBezTo>
                      <a:pt x="61" y="74"/>
                      <a:pt x="71" y="63"/>
                      <a:pt x="71"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6" name="Freeform 9">
                <a:extLst>
                  <a:ext uri="{FF2B5EF4-FFF2-40B4-BE49-F238E27FC236}">
                    <a16:creationId xmlns:a16="http://schemas.microsoft.com/office/drawing/2014/main" id="{496C81E5-6F9D-43DA-93AE-AF20DD8D860A}"/>
                  </a:ext>
                </a:extLst>
              </p:cNvPr>
              <p:cNvSpPr>
                <a:spLocks noEditPoints="1"/>
              </p:cNvSpPr>
              <p:nvPr/>
            </p:nvSpPr>
            <p:spPr bwMode="auto">
              <a:xfrm>
                <a:off x="1385888" y="2597150"/>
                <a:ext cx="508000" cy="193675"/>
              </a:xfrm>
              <a:custGeom>
                <a:avLst/>
                <a:gdLst>
                  <a:gd name="T0" fmla="*/ 0 w 272"/>
                  <a:gd name="T1" fmla="*/ 62 h 103"/>
                  <a:gd name="T2" fmla="*/ 0 w 272"/>
                  <a:gd name="T3" fmla="*/ 39 h 103"/>
                  <a:gd name="T4" fmla="*/ 74 w 272"/>
                  <a:gd name="T5" fmla="*/ 39 h 103"/>
                  <a:gd name="T6" fmla="*/ 167 w 272"/>
                  <a:gd name="T7" fmla="*/ 39 h 103"/>
                  <a:gd name="T8" fmla="*/ 183 w 272"/>
                  <a:gd name="T9" fmla="*/ 30 h 103"/>
                  <a:gd name="T10" fmla="*/ 236 w 272"/>
                  <a:gd name="T11" fmla="*/ 5 h 103"/>
                  <a:gd name="T12" fmla="*/ 272 w 272"/>
                  <a:gd name="T13" fmla="*/ 51 h 103"/>
                  <a:gd name="T14" fmla="*/ 237 w 272"/>
                  <a:gd name="T15" fmla="*/ 97 h 103"/>
                  <a:gd name="T16" fmla="*/ 183 w 272"/>
                  <a:gd name="T17" fmla="*/ 73 h 103"/>
                  <a:gd name="T18" fmla="*/ 166 w 272"/>
                  <a:gd name="T19" fmla="*/ 63 h 103"/>
                  <a:gd name="T20" fmla="*/ 5 w 272"/>
                  <a:gd name="T21" fmla="*/ 64 h 103"/>
                  <a:gd name="T22" fmla="*/ 0 w 272"/>
                  <a:gd name="T23" fmla="*/ 62 h 103"/>
                  <a:gd name="T24" fmla="*/ 224 w 272"/>
                  <a:gd name="T25" fmla="*/ 74 h 103"/>
                  <a:gd name="T26" fmla="*/ 247 w 272"/>
                  <a:gd name="T27" fmla="*/ 52 h 103"/>
                  <a:gd name="T28" fmla="*/ 223 w 272"/>
                  <a:gd name="T29" fmla="*/ 29 h 103"/>
                  <a:gd name="T30" fmla="*/ 203 w 272"/>
                  <a:gd name="T31" fmla="*/ 52 h 103"/>
                  <a:gd name="T32" fmla="*/ 224 w 272"/>
                  <a:gd name="T33" fmla="*/ 74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2" h="103">
                    <a:moveTo>
                      <a:pt x="0" y="62"/>
                    </a:moveTo>
                    <a:cubicBezTo>
                      <a:pt x="0" y="55"/>
                      <a:pt x="0" y="48"/>
                      <a:pt x="0" y="39"/>
                    </a:cubicBezTo>
                    <a:cubicBezTo>
                      <a:pt x="25" y="39"/>
                      <a:pt x="50" y="38"/>
                      <a:pt x="74" y="39"/>
                    </a:cubicBezTo>
                    <a:cubicBezTo>
                      <a:pt x="105" y="39"/>
                      <a:pt x="136" y="38"/>
                      <a:pt x="167" y="39"/>
                    </a:cubicBezTo>
                    <a:cubicBezTo>
                      <a:pt x="175" y="39"/>
                      <a:pt x="179" y="37"/>
                      <a:pt x="183" y="30"/>
                    </a:cubicBezTo>
                    <a:cubicBezTo>
                      <a:pt x="193" y="9"/>
                      <a:pt x="215" y="0"/>
                      <a:pt x="236" y="5"/>
                    </a:cubicBezTo>
                    <a:cubicBezTo>
                      <a:pt x="259" y="11"/>
                      <a:pt x="272" y="28"/>
                      <a:pt x="272" y="51"/>
                    </a:cubicBezTo>
                    <a:cubicBezTo>
                      <a:pt x="272" y="74"/>
                      <a:pt x="259" y="92"/>
                      <a:pt x="237" y="97"/>
                    </a:cubicBezTo>
                    <a:cubicBezTo>
                      <a:pt x="215" y="103"/>
                      <a:pt x="194" y="94"/>
                      <a:pt x="183" y="73"/>
                    </a:cubicBezTo>
                    <a:cubicBezTo>
                      <a:pt x="179" y="65"/>
                      <a:pt x="175" y="63"/>
                      <a:pt x="166" y="63"/>
                    </a:cubicBezTo>
                    <a:cubicBezTo>
                      <a:pt x="112" y="64"/>
                      <a:pt x="58" y="64"/>
                      <a:pt x="5" y="64"/>
                    </a:cubicBezTo>
                    <a:cubicBezTo>
                      <a:pt x="3" y="64"/>
                      <a:pt x="2" y="63"/>
                      <a:pt x="0" y="62"/>
                    </a:cubicBezTo>
                    <a:close/>
                    <a:moveTo>
                      <a:pt x="224" y="74"/>
                    </a:moveTo>
                    <a:cubicBezTo>
                      <a:pt x="237" y="74"/>
                      <a:pt x="247" y="64"/>
                      <a:pt x="247" y="52"/>
                    </a:cubicBezTo>
                    <a:cubicBezTo>
                      <a:pt x="248" y="39"/>
                      <a:pt x="237" y="29"/>
                      <a:pt x="223" y="29"/>
                    </a:cubicBezTo>
                    <a:cubicBezTo>
                      <a:pt x="211" y="29"/>
                      <a:pt x="202" y="40"/>
                      <a:pt x="203" y="52"/>
                    </a:cubicBezTo>
                    <a:cubicBezTo>
                      <a:pt x="203" y="64"/>
                      <a:pt x="213" y="74"/>
                      <a:pt x="224"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7" name="Freeform 10">
                <a:extLst>
                  <a:ext uri="{FF2B5EF4-FFF2-40B4-BE49-F238E27FC236}">
                    <a16:creationId xmlns:a16="http://schemas.microsoft.com/office/drawing/2014/main" id="{45D2E894-2332-4491-A537-F8EA34716C2D}"/>
                  </a:ext>
                </a:extLst>
              </p:cNvPr>
              <p:cNvSpPr>
                <a:spLocks/>
              </p:cNvSpPr>
              <p:nvPr/>
            </p:nvSpPr>
            <p:spPr bwMode="auto">
              <a:xfrm>
                <a:off x="981075" y="2559050"/>
                <a:ext cx="477838" cy="42863"/>
              </a:xfrm>
              <a:custGeom>
                <a:avLst/>
                <a:gdLst>
                  <a:gd name="T0" fmla="*/ 0 w 255"/>
                  <a:gd name="T1" fmla="*/ 23 h 23"/>
                  <a:gd name="T2" fmla="*/ 0 w 255"/>
                  <a:gd name="T3" fmla="*/ 0 h 23"/>
                  <a:gd name="T4" fmla="*/ 255 w 255"/>
                  <a:gd name="T5" fmla="*/ 0 h 23"/>
                  <a:gd name="T6" fmla="*/ 255 w 255"/>
                  <a:gd name="T7" fmla="*/ 23 h 23"/>
                  <a:gd name="T8" fmla="*/ 0 w 255"/>
                  <a:gd name="T9" fmla="*/ 23 h 23"/>
                </a:gdLst>
                <a:ahLst/>
                <a:cxnLst>
                  <a:cxn ang="0">
                    <a:pos x="T0" y="T1"/>
                  </a:cxn>
                  <a:cxn ang="0">
                    <a:pos x="T2" y="T3"/>
                  </a:cxn>
                  <a:cxn ang="0">
                    <a:pos x="T4" y="T5"/>
                  </a:cxn>
                  <a:cxn ang="0">
                    <a:pos x="T6" y="T7"/>
                  </a:cxn>
                  <a:cxn ang="0">
                    <a:pos x="T8" y="T9"/>
                  </a:cxn>
                </a:cxnLst>
                <a:rect l="0" t="0" r="r" b="b"/>
                <a:pathLst>
                  <a:path w="255" h="23">
                    <a:moveTo>
                      <a:pt x="0" y="23"/>
                    </a:moveTo>
                    <a:cubicBezTo>
                      <a:pt x="0" y="15"/>
                      <a:pt x="0" y="8"/>
                      <a:pt x="0" y="0"/>
                    </a:cubicBezTo>
                    <a:cubicBezTo>
                      <a:pt x="85" y="0"/>
                      <a:pt x="170" y="0"/>
                      <a:pt x="255" y="0"/>
                    </a:cubicBezTo>
                    <a:cubicBezTo>
                      <a:pt x="255" y="8"/>
                      <a:pt x="255" y="15"/>
                      <a:pt x="255" y="23"/>
                    </a:cubicBezTo>
                    <a:cubicBezTo>
                      <a:pt x="171" y="23"/>
                      <a:pt x="86" y="23"/>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8" name="Freeform 11">
                <a:extLst>
                  <a:ext uri="{FF2B5EF4-FFF2-40B4-BE49-F238E27FC236}">
                    <a16:creationId xmlns:a16="http://schemas.microsoft.com/office/drawing/2014/main" id="{6E3D29AE-D5A1-457B-8A9A-E1C7556DC120}"/>
                  </a:ext>
                </a:extLst>
              </p:cNvPr>
              <p:cNvSpPr>
                <a:spLocks/>
              </p:cNvSpPr>
              <p:nvPr/>
            </p:nvSpPr>
            <p:spPr bwMode="auto">
              <a:xfrm>
                <a:off x="1149350" y="2444750"/>
                <a:ext cx="309563" cy="42863"/>
              </a:xfrm>
              <a:custGeom>
                <a:avLst/>
                <a:gdLst>
                  <a:gd name="T0" fmla="*/ 0 w 165"/>
                  <a:gd name="T1" fmla="*/ 23 h 23"/>
                  <a:gd name="T2" fmla="*/ 0 w 165"/>
                  <a:gd name="T3" fmla="*/ 0 h 23"/>
                  <a:gd name="T4" fmla="*/ 165 w 165"/>
                  <a:gd name="T5" fmla="*/ 0 h 23"/>
                  <a:gd name="T6" fmla="*/ 165 w 165"/>
                  <a:gd name="T7" fmla="*/ 23 h 23"/>
                  <a:gd name="T8" fmla="*/ 0 w 165"/>
                  <a:gd name="T9" fmla="*/ 23 h 23"/>
                </a:gdLst>
                <a:ahLst/>
                <a:cxnLst>
                  <a:cxn ang="0">
                    <a:pos x="T0" y="T1"/>
                  </a:cxn>
                  <a:cxn ang="0">
                    <a:pos x="T2" y="T3"/>
                  </a:cxn>
                  <a:cxn ang="0">
                    <a:pos x="T4" y="T5"/>
                  </a:cxn>
                  <a:cxn ang="0">
                    <a:pos x="T6" y="T7"/>
                  </a:cxn>
                  <a:cxn ang="0">
                    <a:pos x="T8" y="T9"/>
                  </a:cxn>
                </a:cxnLst>
                <a:rect l="0" t="0" r="r" b="b"/>
                <a:pathLst>
                  <a:path w="165" h="23">
                    <a:moveTo>
                      <a:pt x="0" y="23"/>
                    </a:moveTo>
                    <a:cubicBezTo>
                      <a:pt x="0" y="15"/>
                      <a:pt x="0" y="8"/>
                      <a:pt x="0" y="0"/>
                    </a:cubicBezTo>
                    <a:cubicBezTo>
                      <a:pt x="55" y="0"/>
                      <a:pt x="109" y="0"/>
                      <a:pt x="165" y="0"/>
                    </a:cubicBezTo>
                    <a:cubicBezTo>
                      <a:pt x="165" y="7"/>
                      <a:pt x="165" y="14"/>
                      <a:pt x="165" y="23"/>
                    </a:cubicBezTo>
                    <a:cubicBezTo>
                      <a:pt x="110" y="23"/>
                      <a:pt x="56" y="23"/>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19" name="Freeform 12">
                <a:extLst>
                  <a:ext uri="{FF2B5EF4-FFF2-40B4-BE49-F238E27FC236}">
                    <a16:creationId xmlns:a16="http://schemas.microsoft.com/office/drawing/2014/main" id="{0431A0C5-4F1A-456B-B403-FF356AD29C12}"/>
                  </a:ext>
                </a:extLst>
              </p:cNvPr>
              <p:cNvSpPr>
                <a:spLocks/>
              </p:cNvSpPr>
              <p:nvPr/>
            </p:nvSpPr>
            <p:spPr bwMode="auto">
              <a:xfrm>
                <a:off x="981075" y="2673350"/>
                <a:ext cx="336550" cy="42863"/>
              </a:xfrm>
              <a:custGeom>
                <a:avLst/>
                <a:gdLst>
                  <a:gd name="T0" fmla="*/ 0 w 180"/>
                  <a:gd name="T1" fmla="*/ 23 h 23"/>
                  <a:gd name="T2" fmla="*/ 0 w 180"/>
                  <a:gd name="T3" fmla="*/ 0 h 23"/>
                  <a:gd name="T4" fmla="*/ 180 w 180"/>
                  <a:gd name="T5" fmla="*/ 0 h 23"/>
                  <a:gd name="T6" fmla="*/ 180 w 180"/>
                  <a:gd name="T7" fmla="*/ 23 h 23"/>
                  <a:gd name="T8" fmla="*/ 0 w 180"/>
                  <a:gd name="T9" fmla="*/ 23 h 23"/>
                </a:gdLst>
                <a:ahLst/>
                <a:cxnLst>
                  <a:cxn ang="0">
                    <a:pos x="T0" y="T1"/>
                  </a:cxn>
                  <a:cxn ang="0">
                    <a:pos x="T2" y="T3"/>
                  </a:cxn>
                  <a:cxn ang="0">
                    <a:pos x="T4" y="T5"/>
                  </a:cxn>
                  <a:cxn ang="0">
                    <a:pos x="T6" y="T7"/>
                  </a:cxn>
                  <a:cxn ang="0">
                    <a:pos x="T8" y="T9"/>
                  </a:cxn>
                </a:cxnLst>
                <a:rect l="0" t="0" r="r" b="b"/>
                <a:pathLst>
                  <a:path w="180" h="23">
                    <a:moveTo>
                      <a:pt x="0" y="23"/>
                    </a:moveTo>
                    <a:cubicBezTo>
                      <a:pt x="0" y="15"/>
                      <a:pt x="0" y="8"/>
                      <a:pt x="0" y="0"/>
                    </a:cubicBezTo>
                    <a:cubicBezTo>
                      <a:pt x="60" y="0"/>
                      <a:pt x="120" y="0"/>
                      <a:pt x="180" y="0"/>
                    </a:cubicBezTo>
                    <a:cubicBezTo>
                      <a:pt x="180" y="7"/>
                      <a:pt x="180" y="15"/>
                      <a:pt x="180" y="23"/>
                    </a:cubicBezTo>
                    <a:cubicBezTo>
                      <a:pt x="120" y="23"/>
                      <a:pt x="60" y="23"/>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20" name="Freeform 13">
                <a:extLst>
                  <a:ext uri="{FF2B5EF4-FFF2-40B4-BE49-F238E27FC236}">
                    <a16:creationId xmlns:a16="http://schemas.microsoft.com/office/drawing/2014/main" id="{5881BBBF-3873-4A2D-B397-D6EB40E4C496}"/>
                  </a:ext>
                </a:extLst>
              </p:cNvPr>
              <p:cNvSpPr>
                <a:spLocks/>
              </p:cNvSpPr>
              <p:nvPr/>
            </p:nvSpPr>
            <p:spPr bwMode="auto">
              <a:xfrm>
                <a:off x="1190625" y="2782888"/>
                <a:ext cx="273050" cy="49213"/>
              </a:xfrm>
              <a:custGeom>
                <a:avLst/>
                <a:gdLst>
                  <a:gd name="T0" fmla="*/ 0 w 146"/>
                  <a:gd name="T1" fmla="*/ 26 h 26"/>
                  <a:gd name="T2" fmla="*/ 0 w 146"/>
                  <a:gd name="T3" fmla="*/ 0 h 26"/>
                  <a:gd name="T4" fmla="*/ 92 w 146"/>
                  <a:gd name="T5" fmla="*/ 0 h 26"/>
                  <a:gd name="T6" fmla="*/ 135 w 146"/>
                  <a:gd name="T7" fmla="*/ 1 h 26"/>
                  <a:gd name="T8" fmla="*/ 144 w 146"/>
                  <a:gd name="T9" fmla="*/ 13 h 26"/>
                  <a:gd name="T10" fmla="*/ 135 w 146"/>
                  <a:gd name="T11" fmla="*/ 26 h 26"/>
                  <a:gd name="T12" fmla="*/ 0 w 146"/>
                  <a:gd name="T13" fmla="*/ 26 h 26"/>
                </a:gdLst>
                <a:ahLst/>
                <a:cxnLst>
                  <a:cxn ang="0">
                    <a:pos x="T0" y="T1"/>
                  </a:cxn>
                  <a:cxn ang="0">
                    <a:pos x="T2" y="T3"/>
                  </a:cxn>
                  <a:cxn ang="0">
                    <a:pos x="T4" y="T5"/>
                  </a:cxn>
                  <a:cxn ang="0">
                    <a:pos x="T6" y="T7"/>
                  </a:cxn>
                  <a:cxn ang="0">
                    <a:pos x="T8" y="T9"/>
                  </a:cxn>
                  <a:cxn ang="0">
                    <a:pos x="T10" y="T11"/>
                  </a:cxn>
                  <a:cxn ang="0">
                    <a:pos x="T12" y="T13"/>
                  </a:cxn>
                </a:cxnLst>
                <a:rect l="0" t="0" r="r" b="b"/>
                <a:pathLst>
                  <a:path w="146" h="26">
                    <a:moveTo>
                      <a:pt x="0" y="26"/>
                    </a:moveTo>
                    <a:cubicBezTo>
                      <a:pt x="0" y="17"/>
                      <a:pt x="0" y="10"/>
                      <a:pt x="0" y="0"/>
                    </a:cubicBezTo>
                    <a:cubicBezTo>
                      <a:pt x="31" y="0"/>
                      <a:pt x="62" y="0"/>
                      <a:pt x="92" y="0"/>
                    </a:cubicBezTo>
                    <a:cubicBezTo>
                      <a:pt x="106" y="0"/>
                      <a:pt x="121" y="0"/>
                      <a:pt x="135" y="1"/>
                    </a:cubicBezTo>
                    <a:cubicBezTo>
                      <a:pt x="139" y="2"/>
                      <a:pt x="143" y="8"/>
                      <a:pt x="144" y="13"/>
                    </a:cubicBezTo>
                    <a:cubicBezTo>
                      <a:pt x="145" y="19"/>
                      <a:pt x="146" y="26"/>
                      <a:pt x="135" y="26"/>
                    </a:cubicBezTo>
                    <a:cubicBezTo>
                      <a:pt x="91" y="26"/>
                      <a:pt x="46" y="26"/>
                      <a:pt x="0"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21" name="Freeform 14">
                <a:extLst>
                  <a:ext uri="{FF2B5EF4-FFF2-40B4-BE49-F238E27FC236}">
                    <a16:creationId xmlns:a16="http://schemas.microsoft.com/office/drawing/2014/main" id="{65B67AFD-169D-4901-92D6-560F5D6C0F23}"/>
                  </a:ext>
                </a:extLst>
              </p:cNvPr>
              <p:cNvSpPr>
                <a:spLocks/>
              </p:cNvSpPr>
              <p:nvPr/>
            </p:nvSpPr>
            <p:spPr bwMode="auto">
              <a:xfrm>
                <a:off x="981075" y="2786063"/>
                <a:ext cx="142875" cy="44450"/>
              </a:xfrm>
              <a:custGeom>
                <a:avLst/>
                <a:gdLst>
                  <a:gd name="T0" fmla="*/ 0 w 76"/>
                  <a:gd name="T1" fmla="*/ 24 h 24"/>
                  <a:gd name="T2" fmla="*/ 0 w 76"/>
                  <a:gd name="T3" fmla="*/ 0 h 24"/>
                  <a:gd name="T4" fmla="*/ 76 w 76"/>
                  <a:gd name="T5" fmla="*/ 0 h 24"/>
                  <a:gd name="T6" fmla="*/ 76 w 76"/>
                  <a:gd name="T7" fmla="*/ 24 h 24"/>
                  <a:gd name="T8" fmla="*/ 0 w 76"/>
                  <a:gd name="T9" fmla="*/ 24 h 24"/>
                </a:gdLst>
                <a:ahLst/>
                <a:cxnLst>
                  <a:cxn ang="0">
                    <a:pos x="T0" y="T1"/>
                  </a:cxn>
                  <a:cxn ang="0">
                    <a:pos x="T2" y="T3"/>
                  </a:cxn>
                  <a:cxn ang="0">
                    <a:pos x="T4" y="T5"/>
                  </a:cxn>
                  <a:cxn ang="0">
                    <a:pos x="T6" y="T7"/>
                  </a:cxn>
                  <a:cxn ang="0">
                    <a:pos x="T8" y="T9"/>
                  </a:cxn>
                </a:cxnLst>
                <a:rect l="0" t="0" r="r" b="b"/>
                <a:pathLst>
                  <a:path w="76" h="24">
                    <a:moveTo>
                      <a:pt x="0" y="24"/>
                    </a:moveTo>
                    <a:cubicBezTo>
                      <a:pt x="0" y="16"/>
                      <a:pt x="0" y="9"/>
                      <a:pt x="0" y="0"/>
                    </a:cubicBezTo>
                    <a:cubicBezTo>
                      <a:pt x="26" y="0"/>
                      <a:pt x="51" y="0"/>
                      <a:pt x="76" y="0"/>
                    </a:cubicBezTo>
                    <a:cubicBezTo>
                      <a:pt x="76" y="8"/>
                      <a:pt x="76" y="16"/>
                      <a:pt x="76" y="24"/>
                    </a:cubicBezTo>
                    <a:cubicBezTo>
                      <a:pt x="51" y="24"/>
                      <a:pt x="27" y="24"/>
                      <a:pt x="0"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22" name="Freeform 15">
                <a:extLst>
                  <a:ext uri="{FF2B5EF4-FFF2-40B4-BE49-F238E27FC236}">
                    <a16:creationId xmlns:a16="http://schemas.microsoft.com/office/drawing/2014/main" id="{90947202-C281-48C1-A225-8ABB564B8BF3}"/>
                  </a:ext>
                </a:extLst>
              </p:cNvPr>
              <p:cNvSpPr>
                <a:spLocks/>
              </p:cNvSpPr>
              <p:nvPr/>
            </p:nvSpPr>
            <p:spPr bwMode="auto">
              <a:xfrm>
                <a:off x="973138" y="2439988"/>
                <a:ext cx="115888" cy="50800"/>
              </a:xfrm>
              <a:custGeom>
                <a:avLst/>
                <a:gdLst>
                  <a:gd name="T0" fmla="*/ 59 w 62"/>
                  <a:gd name="T1" fmla="*/ 2 h 27"/>
                  <a:gd name="T2" fmla="*/ 38 w 62"/>
                  <a:gd name="T3" fmla="*/ 26 h 27"/>
                  <a:gd name="T4" fmla="*/ 7 w 62"/>
                  <a:gd name="T5" fmla="*/ 26 h 27"/>
                  <a:gd name="T6" fmla="*/ 24 w 62"/>
                  <a:gd name="T7" fmla="*/ 0 h 27"/>
                  <a:gd name="T8" fmla="*/ 56 w 62"/>
                  <a:gd name="T9" fmla="*/ 1 h 27"/>
                  <a:gd name="T10" fmla="*/ 59 w 62"/>
                  <a:gd name="T11" fmla="*/ 2 h 27"/>
                </a:gdLst>
                <a:ahLst/>
                <a:cxnLst>
                  <a:cxn ang="0">
                    <a:pos x="T0" y="T1"/>
                  </a:cxn>
                  <a:cxn ang="0">
                    <a:pos x="T2" y="T3"/>
                  </a:cxn>
                  <a:cxn ang="0">
                    <a:pos x="T4" y="T5"/>
                  </a:cxn>
                  <a:cxn ang="0">
                    <a:pos x="T6" y="T7"/>
                  </a:cxn>
                  <a:cxn ang="0">
                    <a:pos x="T8" y="T9"/>
                  </a:cxn>
                  <a:cxn ang="0">
                    <a:pos x="T10" y="T11"/>
                  </a:cxn>
                </a:cxnLst>
                <a:rect l="0" t="0" r="r" b="b"/>
                <a:pathLst>
                  <a:path w="62" h="27">
                    <a:moveTo>
                      <a:pt x="59" y="2"/>
                    </a:moveTo>
                    <a:cubicBezTo>
                      <a:pt x="62" y="26"/>
                      <a:pt x="62" y="27"/>
                      <a:pt x="38" y="26"/>
                    </a:cubicBezTo>
                    <a:cubicBezTo>
                      <a:pt x="28" y="26"/>
                      <a:pt x="17" y="26"/>
                      <a:pt x="7" y="26"/>
                    </a:cubicBezTo>
                    <a:cubicBezTo>
                      <a:pt x="0" y="5"/>
                      <a:pt x="3" y="0"/>
                      <a:pt x="24" y="0"/>
                    </a:cubicBezTo>
                    <a:cubicBezTo>
                      <a:pt x="35" y="0"/>
                      <a:pt x="45" y="1"/>
                      <a:pt x="56" y="1"/>
                    </a:cubicBezTo>
                    <a:cubicBezTo>
                      <a:pt x="57" y="1"/>
                      <a:pt x="58" y="2"/>
                      <a:pt x="59"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sp>
            <p:nvSpPr>
              <p:cNvPr id="23" name="Freeform 16">
                <a:extLst>
                  <a:ext uri="{FF2B5EF4-FFF2-40B4-BE49-F238E27FC236}">
                    <a16:creationId xmlns:a16="http://schemas.microsoft.com/office/drawing/2014/main" id="{C3D5A958-61CC-4BA6-BBBB-7C2D52A8810E}"/>
                  </a:ext>
                </a:extLst>
              </p:cNvPr>
              <p:cNvSpPr>
                <a:spLocks/>
              </p:cNvSpPr>
              <p:nvPr/>
            </p:nvSpPr>
            <p:spPr bwMode="auto">
              <a:xfrm>
                <a:off x="1344613" y="2327275"/>
                <a:ext cx="114300" cy="46038"/>
              </a:xfrm>
              <a:custGeom>
                <a:avLst/>
                <a:gdLst>
                  <a:gd name="T0" fmla="*/ 61 w 61"/>
                  <a:gd name="T1" fmla="*/ 0 h 24"/>
                  <a:gd name="T2" fmla="*/ 61 w 61"/>
                  <a:gd name="T3" fmla="*/ 24 h 24"/>
                  <a:gd name="T4" fmla="*/ 0 w 61"/>
                  <a:gd name="T5" fmla="*/ 24 h 24"/>
                  <a:gd name="T6" fmla="*/ 0 w 61"/>
                  <a:gd name="T7" fmla="*/ 0 h 24"/>
                  <a:gd name="T8" fmla="*/ 61 w 61"/>
                  <a:gd name="T9" fmla="*/ 0 h 24"/>
                </a:gdLst>
                <a:ahLst/>
                <a:cxnLst>
                  <a:cxn ang="0">
                    <a:pos x="T0" y="T1"/>
                  </a:cxn>
                  <a:cxn ang="0">
                    <a:pos x="T2" y="T3"/>
                  </a:cxn>
                  <a:cxn ang="0">
                    <a:pos x="T4" y="T5"/>
                  </a:cxn>
                  <a:cxn ang="0">
                    <a:pos x="T6" y="T7"/>
                  </a:cxn>
                  <a:cxn ang="0">
                    <a:pos x="T8" y="T9"/>
                  </a:cxn>
                </a:cxnLst>
                <a:rect l="0" t="0" r="r" b="b"/>
                <a:pathLst>
                  <a:path w="61" h="24">
                    <a:moveTo>
                      <a:pt x="61" y="0"/>
                    </a:moveTo>
                    <a:cubicBezTo>
                      <a:pt x="61" y="9"/>
                      <a:pt x="61" y="15"/>
                      <a:pt x="61" y="24"/>
                    </a:cubicBezTo>
                    <a:cubicBezTo>
                      <a:pt x="41" y="24"/>
                      <a:pt x="21" y="24"/>
                      <a:pt x="0" y="24"/>
                    </a:cubicBezTo>
                    <a:cubicBezTo>
                      <a:pt x="0" y="16"/>
                      <a:pt x="0" y="9"/>
                      <a:pt x="0" y="0"/>
                    </a:cubicBezTo>
                    <a:cubicBezTo>
                      <a:pt x="20" y="0"/>
                      <a:pt x="40" y="0"/>
                      <a:pt x="6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600"/>
              </a:p>
            </p:txBody>
          </p:sp>
        </p:grpSp>
      </p:grpSp>
      <p:sp>
        <p:nvSpPr>
          <p:cNvPr id="2" name="Slide Number Placeholder 1">
            <a:extLst>
              <a:ext uri="{FF2B5EF4-FFF2-40B4-BE49-F238E27FC236}">
                <a16:creationId xmlns:a16="http://schemas.microsoft.com/office/drawing/2014/main" id="{FAB699E6-05C6-42EF-A5B8-4B60840845A9}"/>
              </a:ext>
            </a:extLst>
          </p:cNvPr>
          <p:cNvSpPr>
            <a:spLocks noGrp="1"/>
          </p:cNvSpPr>
          <p:nvPr>
            <p:ph type="sldNum" sz="quarter" idx="12"/>
          </p:nvPr>
        </p:nvSpPr>
        <p:spPr/>
        <p:txBody>
          <a:bodyPr/>
          <a:lstStyle/>
          <a:p>
            <a:fld id="{228EF60C-3444-47D0-9269-EE38C89F83E0}" type="slidenum">
              <a:rPr lang="en-US" altLang="en-US" smtClean="0"/>
              <a:pPr/>
              <a:t>7</a:t>
            </a:fld>
            <a:endParaRPr lang="en-US" altLang="en-US"/>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1D10222-A314-4594-A592-6D5280DE315D}"/>
              </a:ext>
            </a:extLst>
          </p:cNvPr>
          <p:cNvSpPr>
            <a:spLocks noGrp="1"/>
          </p:cNvSpPr>
          <p:nvPr>
            <p:ph type="title"/>
          </p:nvPr>
        </p:nvSpPr>
        <p:spPr/>
        <p:txBody>
          <a:bodyPr/>
          <a:lstStyle/>
          <a:p>
            <a:pPr eaLnBrk="1" hangingPunct="1"/>
            <a:r>
              <a:rPr lang="en-US" altLang="en-US" sz="1800" dirty="0"/>
              <a:t>Key Terms in Shareholders’ and Subscription Agreement</a:t>
            </a:r>
          </a:p>
        </p:txBody>
      </p:sp>
      <p:sp>
        <p:nvSpPr>
          <p:cNvPr id="3" name="Content Placeholder 2">
            <a:extLst>
              <a:ext uri="{FF2B5EF4-FFF2-40B4-BE49-F238E27FC236}">
                <a16:creationId xmlns:a16="http://schemas.microsoft.com/office/drawing/2014/main" id="{02CB924B-0358-4F32-8993-DBF648D2134A}"/>
              </a:ext>
            </a:extLst>
          </p:cNvPr>
          <p:cNvSpPr>
            <a:spLocks noGrp="1"/>
          </p:cNvSpPr>
          <p:nvPr>
            <p:ph idx="1"/>
          </p:nvPr>
        </p:nvSpPr>
        <p:spPr>
          <a:xfrm>
            <a:off x="457200" y="987425"/>
            <a:ext cx="8356600" cy="800219"/>
          </a:xfrm>
        </p:spPr>
        <p:txBody>
          <a:bodyPr wrap="square" rtlCol="0">
            <a:spAutoFit/>
          </a:bodyPr>
          <a:lstStyle/>
          <a:p>
            <a:pPr marL="0" indent="0" algn="just" eaLnBrk="1" fontAlgn="auto" hangingPunct="1">
              <a:spcAft>
                <a:spcPts val="0"/>
              </a:spcAft>
              <a:buNone/>
              <a:defRPr/>
            </a:pPr>
            <a:r>
              <a:rPr lang="en-US" sz="1150" b="1" dirty="0">
                <a:solidFill>
                  <a:schemeClr val="tx1">
                    <a:lumMod val="85000"/>
                    <a:lumOff val="15000"/>
                  </a:schemeClr>
                </a:solidFill>
                <a:latin typeface="+mn-lt"/>
              </a:rPr>
              <a:t>A Subscription agreement is a contract between the company and the investor laying down the terms of subscription/investment by an investor. A Shareholders’ Agreement is a contract between the company and all its shareholders which sets out their rights and obligations pertaining to their shareholding/investment in a company. Critical matters that requires negotiation in Shareholders’ and Subscription Agreement are as under:</a:t>
            </a:r>
          </a:p>
        </p:txBody>
      </p:sp>
      <p:sp>
        <p:nvSpPr>
          <p:cNvPr id="20" name="Content Placeholder 2">
            <a:extLst>
              <a:ext uri="{FF2B5EF4-FFF2-40B4-BE49-F238E27FC236}">
                <a16:creationId xmlns:a16="http://schemas.microsoft.com/office/drawing/2014/main" id="{78197E41-3A14-4914-A8E8-5255C5C50524}"/>
              </a:ext>
            </a:extLst>
          </p:cNvPr>
          <p:cNvSpPr txBox="1">
            <a:spLocks/>
          </p:cNvSpPr>
          <p:nvPr/>
        </p:nvSpPr>
        <p:spPr bwMode="auto">
          <a:xfrm>
            <a:off x="2209800" y="1762216"/>
            <a:ext cx="6705599" cy="307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0" fontAlgn="base" hangingPunct="0">
              <a:spcBef>
                <a:spcPct val="20000"/>
              </a:spcBef>
              <a:spcAft>
                <a:spcPct val="0"/>
              </a:spcAft>
              <a:buFont typeface="Wingdings" panose="05000000000000000000" pitchFamily="2" charset="2"/>
              <a:buChar char="Ø"/>
              <a:defRPr sz="1400" kern="1200">
                <a:solidFill>
                  <a:srgbClr val="262626"/>
                </a:solidFill>
                <a:latin typeface="Century Gothic"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200" kern="1200">
                <a:solidFill>
                  <a:srgbClr val="262626"/>
                </a:solidFill>
                <a:latin typeface="Century Gothic"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100" kern="1200">
                <a:solidFill>
                  <a:srgbClr val="262626"/>
                </a:solidFill>
                <a:latin typeface="Century Gothic"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9863" indent="-169863" eaLnBrk="1" fontAlgn="auto" hangingPunct="1">
              <a:spcAft>
                <a:spcPts val="0"/>
              </a:spcAft>
              <a:defRPr/>
            </a:pPr>
            <a:r>
              <a:rPr lang="en-US" sz="1100" b="1" dirty="0">
                <a:solidFill>
                  <a:schemeClr val="tx1">
                    <a:lumMod val="85000"/>
                    <a:lumOff val="15000"/>
                  </a:schemeClr>
                </a:solidFill>
                <a:latin typeface="+mn-lt"/>
              </a:rPr>
              <a:t>Management and Quorum Rights at Board meetings as well as Shareholder’s meeting</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Board Seat</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Reporting by Key Employees</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Hiring and Firing rights of KMP</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Fall away of Rights	</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Promoters’ Right to vote on critical matters in case he is not holding majority stake in the Company or terminated without cause</a:t>
            </a:r>
          </a:p>
          <a:p>
            <a:pPr marL="169863" indent="-169863" eaLnBrk="1" fontAlgn="auto" hangingPunct="1">
              <a:spcAft>
                <a:spcPts val="0"/>
              </a:spcAft>
              <a:defRPr/>
            </a:pPr>
            <a:r>
              <a:rPr lang="en-US" sz="1100" b="1" dirty="0">
                <a:solidFill>
                  <a:schemeClr val="tx1">
                    <a:lumMod val="85000"/>
                    <a:lumOff val="15000"/>
                  </a:schemeClr>
                </a:solidFill>
                <a:latin typeface="+mn-lt"/>
              </a:rPr>
              <a:t>Pre-emptive Rights</a:t>
            </a:r>
          </a:p>
          <a:p>
            <a:pPr marL="169863" indent="-169863" eaLnBrk="1" fontAlgn="auto" hangingPunct="1">
              <a:spcAft>
                <a:spcPts val="0"/>
              </a:spcAft>
              <a:defRPr/>
            </a:pPr>
            <a:r>
              <a:rPr lang="en-US" sz="1100" b="1" dirty="0">
                <a:solidFill>
                  <a:schemeClr val="tx1">
                    <a:lumMod val="85000"/>
                    <a:lumOff val="15000"/>
                  </a:schemeClr>
                </a:solidFill>
                <a:latin typeface="+mn-lt"/>
              </a:rPr>
              <a:t>Anti-Dilution Rights </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Weighted Average vs Full Ratchet</a:t>
            </a:r>
          </a:p>
          <a:p>
            <a:pPr marL="169863" indent="-169863" eaLnBrk="1" fontAlgn="auto" hangingPunct="1">
              <a:spcAft>
                <a:spcPts val="0"/>
              </a:spcAft>
              <a:defRPr/>
            </a:pPr>
            <a:r>
              <a:rPr lang="en-US" sz="1100" b="1" dirty="0">
                <a:solidFill>
                  <a:schemeClr val="tx1">
                    <a:lumMod val="85000"/>
                    <a:lumOff val="15000"/>
                  </a:schemeClr>
                </a:solidFill>
                <a:latin typeface="+mn-lt"/>
              </a:rPr>
              <a:t>Representation and warranties</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Disclosure Letter and Updated Disclosure Letter vis-à-vis Specific Indemnity</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Knowledge and Materiality Qualifiers</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Insurance for Reps and warranties</a:t>
            </a:r>
          </a:p>
          <a:p>
            <a:pPr marL="395288" lvl="1" indent="-168275" eaLnBrk="1" fontAlgn="auto" hangingPunct="1">
              <a:spcAft>
                <a:spcPts val="0"/>
              </a:spcAft>
              <a:buFont typeface="Wingdings" panose="05000000000000000000" pitchFamily="2" charset="2"/>
              <a:buChar char="ü"/>
              <a:defRPr/>
            </a:pPr>
            <a:r>
              <a:rPr lang="en-US" sz="1100" dirty="0">
                <a:solidFill>
                  <a:schemeClr val="tx1">
                    <a:lumMod val="85000"/>
                    <a:lumOff val="15000"/>
                  </a:schemeClr>
                </a:solidFill>
                <a:latin typeface="+mn-lt"/>
              </a:rPr>
              <a:t>Time Period</a:t>
            </a:r>
          </a:p>
        </p:txBody>
      </p:sp>
      <p:grpSp>
        <p:nvGrpSpPr>
          <p:cNvPr id="2058" name="Group 2057">
            <a:extLst>
              <a:ext uri="{FF2B5EF4-FFF2-40B4-BE49-F238E27FC236}">
                <a16:creationId xmlns:a16="http://schemas.microsoft.com/office/drawing/2014/main" id="{8CEA6839-BC2A-4632-8085-F882BD03586D}"/>
              </a:ext>
            </a:extLst>
          </p:cNvPr>
          <p:cNvGrpSpPr/>
          <p:nvPr/>
        </p:nvGrpSpPr>
        <p:grpSpPr>
          <a:xfrm>
            <a:off x="568324" y="2066879"/>
            <a:ext cx="1459511" cy="2203289"/>
            <a:chOff x="623781" y="1984375"/>
            <a:chExt cx="1459511" cy="2203289"/>
          </a:xfrm>
        </p:grpSpPr>
        <p:sp>
          <p:nvSpPr>
            <p:cNvPr id="7" name="Rectangle 6">
              <a:extLst>
                <a:ext uri="{FF2B5EF4-FFF2-40B4-BE49-F238E27FC236}">
                  <a16:creationId xmlns:a16="http://schemas.microsoft.com/office/drawing/2014/main" id="{19FB6CE2-350B-44F3-82C6-022EA7B845AA}"/>
                </a:ext>
              </a:extLst>
            </p:cNvPr>
            <p:cNvSpPr/>
            <p:nvPr/>
          </p:nvSpPr>
          <p:spPr>
            <a:xfrm>
              <a:off x="623781" y="2752056"/>
              <a:ext cx="1459511" cy="1435608"/>
            </a:xfrm>
            <a:prstGeom prst="rect">
              <a:avLst/>
            </a:prstGeom>
            <a:solidFill>
              <a:srgbClr val="080A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t>Shareholder’s  and Share Subscription Agreement</a:t>
              </a:r>
            </a:p>
          </p:txBody>
        </p:sp>
        <p:grpSp>
          <p:nvGrpSpPr>
            <p:cNvPr id="2057" name="Group 2056">
              <a:extLst>
                <a:ext uri="{FF2B5EF4-FFF2-40B4-BE49-F238E27FC236}">
                  <a16:creationId xmlns:a16="http://schemas.microsoft.com/office/drawing/2014/main" id="{34791E5B-5705-4DCB-BFC8-E0B63ABAFBB4}"/>
                </a:ext>
              </a:extLst>
            </p:cNvPr>
            <p:cNvGrpSpPr/>
            <p:nvPr/>
          </p:nvGrpSpPr>
          <p:grpSpPr>
            <a:xfrm>
              <a:off x="993174" y="1984375"/>
              <a:ext cx="720725" cy="717550"/>
              <a:chOff x="995363" y="1984375"/>
              <a:chExt cx="720725" cy="717550"/>
            </a:xfrm>
          </p:grpSpPr>
          <p:sp>
            <p:nvSpPr>
              <p:cNvPr id="24" name="Freeform 6">
                <a:extLst>
                  <a:ext uri="{FF2B5EF4-FFF2-40B4-BE49-F238E27FC236}">
                    <a16:creationId xmlns:a16="http://schemas.microsoft.com/office/drawing/2014/main" id="{297D753E-98B1-4FF1-9620-DA7F83CF72FB}"/>
                  </a:ext>
                </a:extLst>
              </p:cNvPr>
              <p:cNvSpPr>
                <a:spLocks/>
              </p:cNvSpPr>
              <p:nvPr/>
            </p:nvSpPr>
            <p:spPr bwMode="auto">
              <a:xfrm>
                <a:off x="1150938" y="2462213"/>
                <a:ext cx="320675" cy="234950"/>
              </a:xfrm>
              <a:custGeom>
                <a:avLst/>
                <a:gdLst>
                  <a:gd name="T0" fmla="*/ 210 w 250"/>
                  <a:gd name="T1" fmla="*/ 142 h 184"/>
                  <a:gd name="T2" fmla="*/ 211 w 250"/>
                  <a:gd name="T3" fmla="*/ 142 h 184"/>
                  <a:gd name="T4" fmla="*/ 222 w 250"/>
                  <a:gd name="T5" fmla="*/ 153 h 184"/>
                  <a:gd name="T6" fmla="*/ 243 w 250"/>
                  <a:gd name="T7" fmla="*/ 154 h 184"/>
                  <a:gd name="T8" fmla="*/ 245 w 250"/>
                  <a:gd name="T9" fmla="*/ 133 h 184"/>
                  <a:gd name="T10" fmla="*/ 240 w 250"/>
                  <a:gd name="T11" fmla="*/ 125 h 184"/>
                  <a:gd name="T12" fmla="*/ 157 w 250"/>
                  <a:gd name="T13" fmla="*/ 37 h 184"/>
                  <a:gd name="T14" fmla="*/ 150 w 250"/>
                  <a:gd name="T15" fmla="*/ 35 h 184"/>
                  <a:gd name="T16" fmla="*/ 103 w 250"/>
                  <a:gd name="T17" fmla="*/ 53 h 184"/>
                  <a:gd name="T18" fmla="*/ 76 w 250"/>
                  <a:gd name="T19" fmla="*/ 52 h 184"/>
                  <a:gd name="T20" fmla="*/ 65 w 250"/>
                  <a:gd name="T21" fmla="*/ 39 h 184"/>
                  <a:gd name="T22" fmla="*/ 75 w 250"/>
                  <a:gd name="T23" fmla="*/ 25 h 184"/>
                  <a:gd name="T24" fmla="*/ 97 w 250"/>
                  <a:gd name="T25" fmla="*/ 13 h 184"/>
                  <a:gd name="T26" fmla="*/ 87 w 250"/>
                  <a:gd name="T27" fmla="*/ 11 h 184"/>
                  <a:gd name="T28" fmla="*/ 48 w 250"/>
                  <a:gd name="T29" fmla="*/ 1 h 184"/>
                  <a:gd name="T30" fmla="*/ 40 w 250"/>
                  <a:gd name="T31" fmla="*/ 3 h 184"/>
                  <a:gd name="T32" fmla="*/ 2 w 250"/>
                  <a:gd name="T33" fmla="*/ 70 h 184"/>
                  <a:gd name="T34" fmla="*/ 3 w 250"/>
                  <a:gd name="T35" fmla="*/ 77 h 184"/>
                  <a:gd name="T36" fmla="*/ 40 w 250"/>
                  <a:gd name="T37" fmla="*/ 104 h 184"/>
                  <a:gd name="T38" fmla="*/ 48 w 250"/>
                  <a:gd name="T39" fmla="*/ 104 h 184"/>
                  <a:gd name="T40" fmla="*/ 71 w 250"/>
                  <a:gd name="T41" fmla="*/ 109 h 184"/>
                  <a:gd name="T42" fmla="*/ 84 w 250"/>
                  <a:gd name="T43" fmla="*/ 112 h 184"/>
                  <a:gd name="T44" fmla="*/ 108 w 250"/>
                  <a:gd name="T45" fmla="*/ 117 h 184"/>
                  <a:gd name="T46" fmla="*/ 120 w 250"/>
                  <a:gd name="T47" fmla="*/ 124 h 184"/>
                  <a:gd name="T48" fmla="*/ 136 w 250"/>
                  <a:gd name="T49" fmla="*/ 145 h 184"/>
                  <a:gd name="T50" fmla="*/ 134 w 250"/>
                  <a:gd name="T51" fmla="*/ 149 h 184"/>
                  <a:gd name="T52" fmla="*/ 139 w 250"/>
                  <a:gd name="T53" fmla="*/ 151 h 184"/>
                  <a:gd name="T54" fmla="*/ 146 w 250"/>
                  <a:gd name="T55" fmla="*/ 167 h 184"/>
                  <a:gd name="T56" fmla="*/ 140 w 250"/>
                  <a:gd name="T57" fmla="*/ 177 h 184"/>
                  <a:gd name="T58" fmla="*/ 138 w 250"/>
                  <a:gd name="T59" fmla="*/ 181 h 184"/>
                  <a:gd name="T60" fmla="*/ 143 w 250"/>
                  <a:gd name="T61" fmla="*/ 183 h 184"/>
                  <a:gd name="T62" fmla="*/ 153 w 250"/>
                  <a:gd name="T63" fmla="*/ 176 h 184"/>
                  <a:gd name="T64" fmla="*/ 159 w 250"/>
                  <a:gd name="T65" fmla="*/ 174 h 184"/>
                  <a:gd name="T66" fmla="*/ 181 w 250"/>
                  <a:gd name="T67" fmla="*/ 168 h 184"/>
                  <a:gd name="T68" fmla="*/ 183 w 250"/>
                  <a:gd name="T69" fmla="*/ 160 h 184"/>
                  <a:gd name="T70" fmla="*/ 202 w 250"/>
                  <a:gd name="T71" fmla="*/ 16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0" y="142"/>
                      <a:pt x="211" y="142"/>
                      <a:pt x="211" y="142"/>
                    </a:cubicBezTo>
                    <a:cubicBezTo>
                      <a:pt x="215" y="145"/>
                      <a:pt x="218" y="149"/>
                      <a:pt x="222" y="153"/>
                    </a:cubicBezTo>
                    <a:cubicBezTo>
                      <a:pt x="228" y="158"/>
                      <a:pt x="237" y="159"/>
                      <a:pt x="243" y="154"/>
                    </a:cubicBezTo>
                    <a:cubicBezTo>
                      <a:pt x="249" y="149"/>
                      <a:pt x="250" y="141"/>
                      <a:pt x="245" y="133"/>
                    </a:cubicBezTo>
                    <a:cubicBezTo>
                      <a:pt x="244" y="131"/>
                      <a:pt x="242" y="128"/>
                      <a:pt x="240" y="125"/>
                    </a:cubicBezTo>
                    <a:cubicBezTo>
                      <a:pt x="212" y="96"/>
                      <a:pt x="185" y="66"/>
                      <a:pt x="157" y="37"/>
                    </a:cubicBezTo>
                    <a:cubicBezTo>
                      <a:pt x="155" y="34"/>
                      <a:pt x="153" y="34"/>
                      <a:pt x="150" y="35"/>
                    </a:cubicBezTo>
                    <a:cubicBezTo>
                      <a:pt x="134" y="41"/>
                      <a:pt x="119" y="47"/>
                      <a:pt x="103" y="53"/>
                    </a:cubicBezTo>
                    <a:cubicBezTo>
                      <a:pt x="94" y="56"/>
                      <a:pt x="85" y="56"/>
                      <a:pt x="76" y="52"/>
                    </a:cubicBezTo>
                    <a:cubicBezTo>
                      <a:pt x="70" y="49"/>
                      <a:pt x="65" y="46"/>
                      <a:pt x="65" y="39"/>
                    </a:cubicBezTo>
                    <a:cubicBezTo>
                      <a:pt x="65" y="32"/>
                      <a:pt x="69" y="28"/>
                      <a:pt x="75" y="25"/>
                    </a:cubicBezTo>
                    <a:cubicBezTo>
                      <a:pt x="82" y="21"/>
                      <a:pt x="89" y="17"/>
                      <a:pt x="97" y="13"/>
                    </a:cubicBezTo>
                    <a:cubicBezTo>
                      <a:pt x="93" y="12"/>
                      <a:pt x="90" y="12"/>
                      <a:pt x="87" y="11"/>
                    </a:cubicBezTo>
                    <a:cubicBezTo>
                      <a:pt x="74" y="8"/>
                      <a:pt x="61" y="4"/>
                      <a:pt x="48" y="1"/>
                    </a:cubicBezTo>
                    <a:cubicBezTo>
                      <a:pt x="44" y="0"/>
                      <a:pt x="42" y="0"/>
                      <a:pt x="40" y="3"/>
                    </a:cubicBezTo>
                    <a:cubicBezTo>
                      <a:pt x="27" y="25"/>
                      <a:pt x="15" y="48"/>
                      <a:pt x="2" y="70"/>
                    </a:cubicBezTo>
                    <a:cubicBezTo>
                      <a:pt x="0" y="73"/>
                      <a:pt x="1" y="75"/>
                      <a:pt x="3" y="77"/>
                    </a:cubicBezTo>
                    <a:cubicBezTo>
                      <a:pt x="16" y="86"/>
                      <a:pt x="28" y="95"/>
                      <a:pt x="40" y="104"/>
                    </a:cubicBezTo>
                    <a:cubicBezTo>
                      <a:pt x="43" y="106"/>
                      <a:pt x="45" y="106"/>
                      <a:pt x="48" y="104"/>
                    </a:cubicBezTo>
                    <a:cubicBezTo>
                      <a:pt x="56" y="100"/>
                      <a:pt x="66" y="101"/>
                      <a:pt x="71" y="109"/>
                    </a:cubicBezTo>
                    <a:cubicBezTo>
                      <a:pt x="75" y="115"/>
                      <a:pt x="78" y="114"/>
                      <a:pt x="84" y="112"/>
                    </a:cubicBezTo>
                    <a:cubicBezTo>
                      <a:pt x="93" y="108"/>
                      <a:pt x="103" y="110"/>
                      <a:pt x="108" y="117"/>
                    </a:cubicBezTo>
                    <a:cubicBezTo>
                      <a:pt x="111" y="122"/>
                      <a:pt x="114" y="124"/>
                      <a:pt x="120" y="124"/>
                    </a:cubicBezTo>
                    <a:cubicBezTo>
                      <a:pt x="132" y="124"/>
                      <a:pt x="138" y="133"/>
                      <a:pt x="136" y="145"/>
                    </a:cubicBezTo>
                    <a:cubicBezTo>
                      <a:pt x="135" y="146"/>
                      <a:pt x="135" y="147"/>
                      <a:pt x="134" y="149"/>
                    </a:cubicBezTo>
                    <a:cubicBezTo>
                      <a:pt x="136" y="150"/>
                      <a:pt x="138" y="150"/>
                      <a:pt x="139" y="151"/>
                    </a:cubicBezTo>
                    <a:cubicBezTo>
                      <a:pt x="146" y="154"/>
                      <a:pt x="149" y="159"/>
                      <a:pt x="146" y="167"/>
                    </a:cubicBezTo>
                    <a:cubicBezTo>
                      <a:pt x="144" y="170"/>
                      <a:pt x="142" y="173"/>
                      <a:pt x="140" y="177"/>
                    </a:cubicBezTo>
                    <a:cubicBezTo>
                      <a:pt x="139" y="178"/>
                      <a:pt x="138" y="180"/>
                      <a:pt x="138" y="181"/>
                    </a:cubicBezTo>
                    <a:cubicBezTo>
                      <a:pt x="139" y="182"/>
                      <a:pt x="141" y="183"/>
                      <a:pt x="143" y="183"/>
                    </a:cubicBezTo>
                    <a:cubicBezTo>
                      <a:pt x="148" y="184"/>
                      <a:pt x="151" y="181"/>
                      <a:pt x="153" y="176"/>
                    </a:cubicBezTo>
                    <a:cubicBezTo>
                      <a:pt x="154" y="173"/>
                      <a:pt x="156" y="172"/>
                      <a:pt x="159" y="174"/>
                    </a:cubicBezTo>
                    <a:cubicBezTo>
                      <a:pt x="168" y="181"/>
                      <a:pt x="177" y="178"/>
                      <a:pt x="181" y="168"/>
                    </a:cubicBezTo>
                    <a:cubicBezTo>
                      <a:pt x="181" y="165"/>
                      <a:pt x="182" y="163"/>
                      <a:pt x="183" y="160"/>
                    </a:cubicBezTo>
                    <a:cubicBezTo>
                      <a:pt x="189" y="165"/>
                      <a:pt x="196" y="166"/>
                      <a:pt x="202" y="162"/>
                    </a:cubicBezTo>
                    <a:cubicBezTo>
                      <a:pt x="210" y="158"/>
                      <a:pt x="212" y="151"/>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7">
                <a:extLst>
                  <a:ext uri="{FF2B5EF4-FFF2-40B4-BE49-F238E27FC236}">
                    <a16:creationId xmlns:a16="http://schemas.microsoft.com/office/drawing/2014/main" id="{3521947B-FB16-4CE0-8603-5A57A314B188}"/>
                  </a:ext>
                </a:extLst>
              </p:cNvPr>
              <p:cNvSpPr>
                <a:spLocks/>
              </p:cNvSpPr>
              <p:nvPr/>
            </p:nvSpPr>
            <p:spPr bwMode="auto">
              <a:xfrm>
                <a:off x="1239838" y="2452688"/>
                <a:ext cx="319087" cy="163512"/>
              </a:xfrm>
              <a:custGeom>
                <a:avLst/>
                <a:gdLst>
                  <a:gd name="T0" fmla="*/ 0 w 249"/>
                  <a:gd name="T1" fmla="*/ 47 h 127"/>
                  <a:gd name="T2" fmla="*/ 7 w 249"/>
                  <a:gd name="T3" fmla="*/ 54 h 127"/>
                  <a:gd name="T4" fmla="*/ 31 w 249"/>
                  <a:gd name="T5" fmla="*/ 56 h 127"/>
                  <a:gd name="T6" fmla="*/ 82 w 249"/>
                  <a:gd name="T7" fmla="*/ 37 h 127"/>
                  <a:gd name="T8" fmla="*/ 91 w 249"/>
                  <a:gd name="T9" fmla="*/ 39 h 127"/>
                  <a:gd name="T10" fmla="*/ 169 w 249"/>
                  <a:gd name="T11" fmla="*/ 122 h 127"/>
                  <a:gd name="T12" fmla="*/ 179 w 249"/>
                  <a:gd name="T13" fmla="*/ 123 h 127"/>
                  <a:gd name="T14" fmla="*/ 197 w 249"/>
                  <a:gd name="T15" fmla="*/ 111 h 127"/>
                  <a:gd name="T16" fmla="*/ 245 w 249"/>
                  <a:gd name="T17" fmla="*/ 87 h 127"/>
                  <a:gd name="T18" fmla="*/ 247 w 249"/>
                  <a:gd name="T19" fmla="*/ 80 h 127"/>
                  <a:gd name="T20" fmla="*/ 212 w 249"/>
                  <a:gd name="T21" fmla="*/ 16 h 127"/>
                  <a:gd name="T22" fmla="*/ 202 w 249"/>
                  <a:gd name="T23" fmla="*/ 13 h 127"/>
                  <a:gd name="T24" fmla="*/ 171 w 249"/>
                  <a:gd name="T25" fmla="*/ 25 h 127"/>
                  <a:gd name="T26" fmla="*/ 163 w 249"/>
                  <a:gd name="T27" fmla="*/ 25 h 127"/>
                  <a:gd name="T28" fmla="*/ 104 w 249"/>
                  <a:gd name="T29" fmla="*/ 4 h 127"/>
                  <a:gd name="T30" fmla="*/ 73 w 249"/>
                  <a:gd name="T31" fmla="*/ 5 h 127"/>
                  <a:gd name="T32" fmla="*/ 7 w 249"/>
                  <a:gd name="T33" fmla="*/ 39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50"/>
                      <a:pt x="4" y="52"/>
                      <a:pt x="7" y="54"/>
                    </a:cubicBezTo>
                    <a:cubicBezTo>
                      <a:pt x="14" y="58"/>
                      <a:pt x="22" y="59"/>
                      <a:pt x="31" y="56"/>
                    </a:cubicBezTo>
                    <a:cubicBezTo>
                      <a:pt x="48" y="49"/>
                      <a:pt x="65" y="44"/>
                      <a:pt x="82" y="37"/>
                    </a:cubicBezTo>
                    <a:cubicBezTo>
                      <a:pt x="86" y="36"/>
                      <a:pt x="88" y="36"/>
                      <a:pt x="91" y="39"/>
                    </a:cubicBezTo>
                    <a:cubicBezTo>
                      <a:pt x="117" y="67"/>
                      <a:pt x="143" y="95"/>
                      <a:pt x="169" y="122"/>
                    </a:cubicBezTo>
                    <a:cubicBezTo>
                      <a:pt x="173" y="126"/>
                      <a:pt x="175" y="127"/>
                      <a:pt x="179" y="123"/>
                    </a:cubicBezTo>
                    <a:cubicBezTo>
                      <a:pt x="185" y="119"/>
                      <a:pt x="191" y="115"/>
                      <a:pt x="197" y="111"/>
                    </a:cubicBezTo>
                    <a:cubicBezTo>
                      <a:pt x="213" y="101"/>
                      <a:pt x="227" y="91"/>
                      <a:pt x="245" y="87"/>
                    </a:cubicBezTo>
                    <a:cubicBezTo>
                      <a:pt x="249" y="86"/>
                      <a:pt x="249" y="83"/>
                      <a:pt x="247" y="80"/>
                    </a:cubicBezTo>
                    <a:cubicBezTo>
                      <a:pt x="236" y="59"/>
                      <a:pt x="224" y="37"/>
                      <a:pt x="212" y="16"/>
                    </a:cubicBezTo>
                    <a:cubicBezTo>
                      <a:pt x="209" y="11"/>
                      <a:pt x="207" y="11"/>
                      <a:pt x="202" y="13"/>
                    </a:cubicBezTo>
                    <a:cubicBezTo>
                      <a:pt x="192" y="17"/>
                      <a:pt x="182" y="21"/>
                      <a:pt x="171" y="25"/>
                    </a:cubicBezTo>
                    <a:cubicBezTo>
                      <a:pt x="169" y="26"/>
                      <a:pt x="166" y="26"/>
                      <a:pt x="163" y="25"/>
                    </a:cubicBezTo>
                    <a:cubicBezTo>
                      <a:pt x="143" y="18"/>
                      <a:pt x="124" y="11"/>
                      <a:pt x="104" y="4"/>
                    </a:cubicBezTo>
                    <a:cubicBezTo>
                      <a:pt x="94" y="1"/>
                      <a:pt x="83" y="0"/>
                      <a:pt x="73" y="5"/>
                    </a:cubicBezTo>
                    <a:cubicBezTo>
                      <a:pt x="51" y="16"/>
                      <a:pt x="29" y="28"/>
                      <a:pt x="7" y="39"/>
                    </a:cubicBezTo>
                    <a:cubicBezTo>
                      <a:pt x="4" y="41"/>
                      <a:pt x="3" y="44"/>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8">
                <a:extLst>
                  <a:ext uri="{FF2B5EF4-FFF2-40B4-BE49-F238E27FC236}">
                    <a16:creationId xmlns:a16="http://schemas.microsoft.com/office/drawing/2014/main" id="{55F18197-A9A4-4B25-8D59-BAC342D96733}"/>
                  </a:ext>
                </a:extLst>
              </p:cNvPr>
              <p:cNvSpPr>
                <a:spLocks/>
              </p:cNvSpPr>
              <p:nvPr/>
            </p:nvSpPr>
            <p:spPr bwMode="auto">
              <a:xfrm>
                <a:off x="1206500" y="2598738"/>
                <a:ext cx="130175" cy="103187"/>
              </a:xfrm>
              <a:custGeom>
                <a:avLst/>
                <a:gdLst>
                  <a:gd name="T0" fmla="*/ 29 w 101"/>
                  <a:gd name="T1" fmla="*/ 14 h 80"/>
                  <a:gd name="T2" fmla="*/ 13 w 101"/>
                  <a:gd name="T3" fmla="*/ 0 h 80"/>
                  <a:gd name="T4" fmla="*/ 1 w 101"/>
                  <a:gd name="T5" fmla="*/ 11 h 80"/>
                  <a:gd name="T6" fmla="*/ 13 w 101"/>
                  <a:gd name="T7" fmla="*/ 28 h 80"/>
                  <a:gd name="T8" fmla="*/ 34 w 101"/>
                  <a:gd name="T9" fmla="*/ 49 h 80"/>
                  <a:gd name="T10" fmla="*/ 45 w 101"/>
                  <a:gd name="T11" fmla="*/ 61 h 80"/>
                  <a:gd name="T12" fmla="*/ 61 w 101"/>
                  <a:gd name="T13" fmla="*/ 64 h 80"/>
                  <a:gd name="T14" fmla="*/ 83 w 101"/>
                  <a:gd name="T15" fmla="*/ 75 h 80"/>
                  <a:gd name="T16" fmla="*/ 98 w 101"/>
                  <a:gd name="T17" fmla="*/ 59 h 80"/>
                  <a:gd name="T18" fmla="*/ 91 w 101"/>
                  <a:gd name="T19" fmla="*/ 47 h 80"/>
                  <a:gd name="T20" fmla="*/ 83 w 101"/>
                  <a:gd name="T21" fmla="*/ 47 h 80"/>
                  <a:gd name="T22" fmla="*/ 88 w 101"/>
                  <a:gd name="T23" fmla="*/ 28 h 80"/>
                  <a:gd name="T24" fmla="*/ 63 w 101"/>
                  <a:gd name="T25" fmla="*/ 23 h 80"/>
                  <a:gd name="T26" fmla="*/ 56 w 101"/>
                  <a:gd name="T27" fmla="*/ 9 h 80"/>
                  <a:gd name="T28" fmla="*/ 42 w 101"/>
                  <a:gd name="T29" fmla="*/ 9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26" y="4"/>
                      <a:pt x="21" y="0"/>
                      <a:pt x="13" y="0"/>
                    </a:cubicBezTo>
                    <a:cubicBezTo>
                      <a:pt x="7" y="0"/>
                      <a:pt x="2" y="5"/>
                      <a:pt x="1" y="11"/>
                    </a:cubicBezTo>
                    <a:cubicBezTo>
                      <a:pt x="0" y="18"/>
                      <a:pt x="3" y="23"/>
                      <a:pt x="13" y="28"/>
                    </a:cubicBezTo>
                    <a:cubicBezTo>
                      <a:pt x="10" y="42"/>
                      <a:pt x="18" y="49"/>
                      <a:pt x="34" y="49"/>
                    </a:cubicBezTo>
                    <a:cubicBezTo>
                      <a:pt x="38" y="53"/>
                      <a:pt x="41" y="59"/>
                      <a:pt x="45" y="61"/>
                    </a:cubicBezTo>
                    <a:cubicBezTo>
                      <a:pt x="49" y="63"/>
                      <a:pt x="55" y="63"/>
                      <a:pt x="61" y="64"/>
                    </a:cubicBezTo>
                    <a:cubicBezTo>
                      <a:pt x="62" y="75"/>
                      <a:pt x="71" y="80"/>
                      <a:pt x="83" y="75"/>
                    </a:cubicBezTo>
                    <a:cubicBezTo>
                      <a:pt x="90" y="71"/>
                      <a:pt x="95" y="66"/>
                      <a:pt x="98" y="59"/>
                    </a:cubicBezTo>
                    <a:cubicBezTo>
                      <a:pt x="101" y="53"/>
                      <a:pt x="98" y="48"/>
                      <a:pt x="91" y="47"/>
                    </a:cubicBezTo>
                    <a:cubicBezTo>
                      <a:pt x="89" y="47"/>
                      <a:pt x="86" y="47"/>
                      <a:pt x="83" y="47"/>
                    </a:cubicBezTo>
                    <a:cubicBezTo>
                      <a:pt x="86" y="41"/>
                      <a:pt x="92" y="35"/>
                      <a:pt x="88" y="28"/>
                    </a:cubicBezTo>
                    <a:cubicBezTo>
                      <a:pt x="82" y="18"/>
                      <a:pt x="72" y="21"/>
                      <a:pt x="63" y="23"/>
                    </a:cubicBezTo>
                    <a:cubicBezTo>
                      <a:pt x="64" y="15"/>
                      <a:pt x="63" y="11"/>
                      <a:pt x="56" y="9"/>
                    </a:cubicBezTo>
                    <a:cubicBezTo>
                      <a:pt x="52" y="8"/>
                      <a:pt x="47" y="8"/>
                      <a:pt x="42" y="9"/>
                    </a:cubicBezTo>
                    <a:cubicBezTo>
                      <a:pt x="38" y="10"/>
                      <a:pt x="33" y="12"/>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9">
                <a:extLst>
                  <a:ext uri="{FF2B5EF4-FFF2-40B4-BE49-F238E27FC236}">
                    <a16:creationId xmlns:a16="http://schemas.microsoft.com/office/drawing/2014/main" id="{683F451C-CDF7-4259-B432-A9F7E083C30A}"/>
                  </a:ext>
                </a:extLst>
              </p:cNvPr>
              <p:cNvSpPr>
                <a:spLocks noEditPoints="1"/>
              </p:cNvSpPr>
              <p:nvPr/>
            </p:nvSpPr>
            <p:spPr bwMode="auto">
              <a:xfrm>
                <a:off x="995363" y="2368550"/>
                <a:ext cx="207962" cy="222250"/>
              </a:xfrm>
              <a:custGeom>
                <a:avLst/>
                <a:gdLst>
                  <a:gd name="T0" fmla="*/ 0 w 162"/>
                  <a:gd name="T1" fmla="*/ 104 h 174"/>
                  <a:gd name="T2" fmla="*/ 36 w 162"/>
                  <a:gd name="T3" fmla="*/ 47 h 174"/>
                  <a:gd name="T4" fmla="*/ 58 w 162"/>
                  <a:gd name="T5" fmla="*/ 11 h 174"/>
                  <a:gd name="T6" fmla="*/ 80 w 162"/>
                  <a:gd name="T7" fmla="*/ 5 h 174"/>
                  <a:gd name="T8" fmla="*/ 151 w 162"/>
                  <a:gd name="T9" fmla="*/ 48 h 174"/>
                  <a:gd name="T10" fmla="*/ 156 w 162"/>
                  <a:gd name="T11" fmla="*/ 70 h 174"/>
                  <a:gd name="T12" fmla="*/ 102 w 162"/>
                  <a:gd name="T13" fmla="*/ 164 h 174"/>
                  <a:gd name="T14" fmla="*/ 81 w 162"/>
                  <a:gd name="T15" fmla="*/ 169 h 174"/>
                  <a:gd name="T16" fmla="*/ 7 w 162"/>
                  <a:gd name="T17" fmla="*/ 121 h 174"/>
                  <a:gd name="T18" fmla="*/ 0 w 162"/>
                  <a:gd name="T19" fmla="*/ 113 h 174"/>
                  <a:gd name="T20" fmla="*/ 0 w 162"/>
                  <a:gd name="T21" fmla="*/ 104 h 174"/>
                  <a:gd name="T22" fmla="*/ 77 w 162"/>
                  <a:gd name="T23" fmla="*/ 136 h 174"/>
                  <a:gd name="T24" fmla="*/ 91 w 162"/>
                  <a:gd name="T25" fmla="*/ 123 h 174"/>
                  <a:gd name="T26" fmla="*/ 77 w 162"/>
                  <a:gd name="T27" fmla="*/ 110 h 174"/>
                  <a:gd name="T28" fmla="*/ 64 w 162"/>
                  <a:gd name="T29" fmla="*/ 123 h 174"/>
                  <a:gd name="T30" fmla="*/ 77 w 162"/>
                  <a:gd name="T31" fmla="*/ 136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 h="174">
                    <a:moveTo>
                      <a:pt x="0" y="104"/>
                    </a:moveTo>
                    <a:cubicBezTo>
                      <a:pt x="12" y="85"/>
                      <a:pt x="24" y="66"/>
                      <a:pt x="36" y="47"/>
                    </a:cubicBezTo>
                    <a:cubicBezTo>
                      <a:pt x="43" y="35"/>
                      <a:pt x="50" y="23"/>
                      <a:pt x="58" y="11"/>
                    </a:cubicBezTo>
                    <a:cubicBezTo>
                      <a:pt x="64" y="2"/>
                      <a:pt x="71" y="0"/>
                      <a:pt x="80" y="5"/>
                    </a:cubicBezTo>
                    <a:cubicBezTo>
                      <a:pt x="104" y="19"/>
                      <a:pt x="127" y="34"/>
                      <a:pt x="151" y="48"/>
                    </a:cubicBezTo>
                    <a:cubicBezTo>
                      <a:pt x="160" y="53"/>
                      <a:pt x="162" y="61"/>
                      <a:pt x="156" y="70"/>
                    </a:cubicBezTo>
                    <a:cubicBezTo>
                      <a:pt x="138" y="102"/>
                      <a:pt x="120" y="133"/>
                      <a:pt x="102" y="164"/>
                    </a:cubicBezTo>
                    <a:cubicBezTo>
                      <a:pt x="97" y="172"/>
                      <a:pt x="89" y="174"/>
                      <a:pt x="81" y="169"/>
                    </a:cubicBezTo>
                    <a:cubicBezTo>
                      <a:pt x="56" y="153"/>
                      <a:pt x="31" y="137"/>
                      <a:pt x="7" y="121"/>
                    </a:cubicBezTo>
                    <a:cubicBezTo>
                      <a:pt x="4" y="119"/>
                      <a:pt x="2" y="116"/>
                      <a:pt x="0" y="113"/>
                    </a:cubicBezTo>
                    <a:cubicBezTo>
                      <a:pt x="0" y="110"/>
                      <a:pt x="0" y="107"/>
                      <a:pt x="0" y="104"/>
                    </a:cubicBezTo>
                    <a:close/>
                    <a:moveTo>
                      <a:pt x="77" y="136"/>
                    </a:moveTo>
                    <a:cubicBezTo>
                      <a:pt x="85" y="136"/>
                      <a:pt x="91" y="130"/>
                      <a:pt x="91" y="123"/>
                    </a:cubicBezTo>
                    <a:cubicBezTo>
                      <a:pt x="90" y="116"/>
                      <a:pt x="84" y="110"/>
                      <a:pt x="77" y="110"/>
                    </a:cubicBezTo>
                    <a:cubicBezTo>
                      <a:pt x="70" y="110"/>
                      <a:pt x="64" y="116"/>
                      <a:pt x="64" y="123"/>
                    </a:cubicBezTo>
                    <a:cubicBezTo>
                      <a:pt x="64" y="130"/>
                      <a:pt x="70" y="136"/>
                      <a:pt x="77" y="13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10">
                <a:extLst>
                  <a:ext uri="{FF2B5EF4-FFF2-40B4-BE49-F238E27FC236}">
                    <a16:creationId xmlns:a16="http://schemas.microsoft.com/office/drawing/2014/main" id="{D7ACB37A-83AB-40CD-B383-AA29686FE40A}"/>
                  </a:ext>
                </a:extLst>
              </p:cNvPr>
              <p:cNvSpPr>
                <a:spLocks noEditPoints="1"/>
              </p:cNvSpPr>
              <p:nvPr/>
            </p:nvSpPr>
            <p:spPr bwMode="auto">
              <a:xfrm>
                <a:off x="1177925" y="1984375"/>
                <a:ext cx="349250" cy="430212"/>
              </a:xfrm>
              <a:custGeom>
                <a:avLst/>
                <a:gdLst>
                  <a:gd name="T0" fmla="*/ 273 w 273"/>
                  <a:gd name="T1" fmla="*/ 168 h 336"/>
                  <a:gd name="T2" fmla="*/ 273 w 273"/>
                  <a:gd name="T3" fmla="*/ 297 h 336"/>
                  <a:gd name="T4" fmla="*/ 235 w 273"/>
                  <a:gd name="T5" fmla="*/ 336 h 336"/>
                  <a:gd name="T6" fmla="*/ 39 w 273"/>
                  <a:gd name="T7" fmla="*/ 336 h 336"/>
                  <a:gd name="T8" fmla="*/ 0 w 273"/>
                  <a:gd name="T9" fmla="*/ 297 h 336"/>
                  <a:gd name="T10" fmla="*/ 0 w 273"/>
                  <a:gd name="T11" fmla="*/ 38 h 336"/>
                  <a:gd name="T12" fmla="*/ 38 w 273"/>
                  <a:gd name="T13" fmla="*/ 0 h 336"/>
                  <a:gd name="T14" fmla="*/ 237 w 273"/>
                  <a:gd name="T15" fmla="*/ 0 h 336"/>
                  <a:gd name="T16" fmla="*/ 273 w 273"/>
                  <a:gd name="T17" fmla="*/ 36 h 336"/>
                  <a:gd name="T18" fmla="*/ 273 w 273"/>
                  <a:gd name="T19" fmla="*/ 168 h 336"/>
                  <a:gd name="T20" fmla="*/ 273 w 273"/>
                  <a:gd name="T21" fmla="*/ 168 h 336"/>
                  <a:gd name="T22" fmla="*/ 18 w 273"/>
                  <a:gd name="T23" fmla="*/ 168 h 336"/>
                  <a:gd name="T24" fmla="*/ 18 w 273"/>
                  <a:gd name="T25" fmla="*/ 297 h 336"/>
                  <a:gd name="T26" fmla="*/ 40 w 273"/>
                  <a:gd name="T27" fmla="*/ 318 h 336"/>
                  <a:gd name="T28" fmla="*/ 167 w 273"/>
                  <a:gd name="T29" fmla="*/ 318 h 336"/>
                  <a:gd name="T30" fmla="*/ 238 w 273"/>
                  <a:gd name="T31" fmla="*/ 318 h 336"/>
                  <a:gd name="T32" fmla="*/ 256 w 273"/>
                  <a:gd name="T33" fmla="*/ 304 h 336"/>
                  <a:gd name="T34" fmla="*/ 255 w 273"/>
                  <a:gd name="T35" fmla="*/ 294 h 336"/>
                  <a:gd name="T36" fmla="*/ 255 w 273"/>
                  <a:gd name="T37" fmla="*/ 40 h 336"/>
                  <a:gd name="T38" fmla="*/ 234 w 273"/>
                  <a:gd name="T39" fmla="*/ 18 h 336"/>
                  <a:gd name="T40" fmla="*/ 41 w 273"/>
                  <a:gd name="T41" fmla="*/ 18 h 336"/>
                  <a:gd name="T42" fmla="*/ 18 w 273"/>
                  <a:gd name="T43" fmla="*/ 40 h 336"/>
                  <a:gd name="T44" fmla="*/ 18 w 273"/>
                  <a:gd name="T45" fmla="*/ 16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3" h="336">
                    <a:moveTo>
                      <a:pt x="273" y="168"/>
                    </a:moveTo>
                    <a:cubicBezTo>
                      <a:pt x="273" y="211"/>
                      <a:pt x="273" y="254"/>
                      <a:pt x="273" y="297"/>
                    </a:cubicBezTo>
                    <a:cubicBezTo>
                      <a:pt x="273" y="321"/>
                      <a:pt x="259" y="336"/>
                      <a:pt x="235" y="336"/>
                    </a:cubicBezTo>
                    <a:cubicBezTo>
                      <a:pt x="169" y="336"/>
                      <a:pt x="104" y="336"/>
                      <a:pt x="39" y="336"/>
                    </a:cubicBezTo>
                    <a:cubicBezTo>
                      <a:pt x="15" y="336"/>
                      <a:pt x="0" y="321"/>
                      <a:pt x="0" y="297"/>
                    </a:cubicBezTo>
                    <a:cubicBezTo>
                      <a:pt x="0" y="211"/>
                      <a:pt x="0" y="124"/>
                      <a:pt x="0" y="38"/>
                    </a:cubicBezTo>
                    <a:cubicBezTo>
                      <a:pt x="0" y="15"/>
                      <a:pt x="15" y="0"/>
                      <a:pt x="38" y="0"/>
                    </a:cubicBezTo>
                    <a:cubicBezTo>
                      <a:pt x="104" y="0"/>
                      <a:pt x="171" y="0"/>
                      <a:pt x="237" y="0"/>
                    </a:cubicBezTo>
                    <a:cubicBezTo>
                      <a:pt x="259" y="0"/>
                      <a:pt x="273" y="14"/>
                      <a:pt x="273" y="36"/>
                    </a:cubicBezTo>
                    <a:cubicBezTo>
                      <a:pt x="273" y="80"/>
                      <a:pt x="273" y="124"/>
                      <a:pt x="273" y="168"/>
                    </a:cubicBezTo>
                    <a:cubicBezTo>
                      <a:pt x="273" y="168"/>
                      <a:pt x="273" y="168"/>
                      <a:pt x="273" y="168"/>
                    </a:cubicBezTo>
                    <a:close/>
                    <a:moveTo>
                      <a:pt x="18" y="168"/>
                    </a:moveTo>
                    <a:cubicBezTo>
                      <a:pt x="18" y="211"/>
                      <a:pt x="18" y="254"/>
                      <a:pt x="18" y="297"/>
                    </a:cubicBezTo>
                    <a:cubicBezTo>
                      <a:pt x="18" y="312"/>
                      <a:pt x="25" y="318"/>
                      <a:pt x="40" y="318"/>
                    </a:cubicBezTo>
                    <a:cubicBezTo>
                      <a:pt x="82" y="318"/>
                      <a:pt x="124" y="318"/>
                      <a:pt x="167" y="318"/>
                    </a:cubicBezTo>
                    <a:cubicBezTo>
                      <a:pt x="190" y="318"/>
                      <a:pt x="214" y="318"/>
                      <a:pt x="238" y="318"/>
                    </a:cubicBezTo>
                    <a:cubicBezTo>
                      <a:pt x="247" y="318"/>
                      <a:pt x="254" y="313"/>
                      <a:pt x="256" y="304"/>
                    </a:cubicBezTo>
                    <a:cubicBezTo>
                      <a:pt x="256" y="301"/>
                      <a:pt x="255" y="297"/>
                      <a:pt x="255" y="294"/>
                    </a:cubicBezTo>
                    <a:cubicBezTo>
                      <a:pt x="255" y="209"/>
                      <a:pt x="255" y="125"/>
                      <a:pt x="255" y="40"/>
                    </a:cubicBezTo>
                    <a:cubicBezTo>
                      <a:pt x="255" y="24"/>
                      <a:pt x="249" y="18"/>
                      <a:pt x="234" y="18"/>
                    </a:cubicBezTo>
                    <a:cubicBezTo>
                      <a:pt x="169" y="18"/>
                      <a:pt x="105" y="18"/>
                      <a:pt x="41" y="18"/>
                    </a:cubicBezTo>
                    <a:cubicBezTo>
                      <a:pt x="25" y="18"/>
                      <a:pt x="18" y="24"/>
                      <a:pt x="18" y="40"/>
                    </a:cubicBezTo>
                    <a:cubicBezTo>
                      <a:pt x="18" y="83"/>
                      <a:pt x="18" y="126"/>
                      <a:pt x="18" y="168"/>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11">
                <a:extLst>
                  <a:ext uri="{FF2B5EF4-FFF2-40B4-BE49-F238E27FC236}">
                    <a16:creationId xmlns:a16="http://schemas.microsoft.com/office/drawing/2014/main" id="{F25CD252-AD51-4A8F-AB4C-2859C9EA04FF}"/>
                  </a:ext>
                </a:extLst>
              </p:cNvPr>
              <p:cNvSpPr>
                <a:spLocks/>
              </p:cNvSpPr>
              <p:nvPr/>
            </p:nvSpPr>
            <p:spPr bwMode="auto">
              <a:xfrm>
                <a:off x="1150938" y="2462213"/>
                <a:ext cx="320675" cy="234950"/>
              </a:xfrm>
              <a:custGeom>
                <a:avLst/>
                <a:gdLst>
                  <a:gd name="T0" fmla="*/ 210 w 250"/>
                  <a:gd name="T1" fmla="*/ 142 h 184"/>
                  <a:gd name="T2" fmla="*/ 202 w 250"/>
                  <a:gd name="T3" fmla="*/ 162 h 184"/>
                  <a:gd name="T4" fmla="*/ 183 w 250"/>
                  <a:gd name="T5" fmla="*/ 160 h 184"/>
                  <a:gd name="T6" fmla="*/ 181 w 250"/>
                  <a:gd name="T7" fmla="*/ 168 h 184"/>
                  <a:gd name="T8" fmla="*/ 159 w 250"/>
                  <a:gd name="T9" fmla="*/ 174 h 184"/>
                  <a:gd name="T10" fmla="*/ 153 w 250"/>
                  <a:gd name="T11" fmla="*/ 176 h 184"/>
                  <a:gd name="T12" fmla="*/ 143 w 250"/>
                  <a:gd name="T13" fmla="*/ 183 h 184"/>
                  <a:gd name="T14" fmla="*/ 138 w 250"/>
                  <a:gd name="T15" fmla="*/ 181 h 184"/>
                  <a:gd name="T16" fmla="*/ 140 w 250"/>
                  <a:gd name="T17" fmla="*/ 177 h 184"/>
                  <a:gd name="T18" fmla="*/ 146 w 250"/>
                  <a:gd name="T19" fmla="*/ 167 h 184"/>
                  <a:gd name="T20" fmla="*/ 139 w 250"/>
                  <a:gd name="T21" fmla="*/ 151 h 184"/>
                  <a:gd name="T22" fmla="*/ 134 w 250"/>
                  <a:gd name="T23" fmla="*/ 149 h 184"/>
                  <a:gd name="T24" fmla="*/ 136 w 250"/>
                  <a:gd name="T25" fmla="*/ 145 h 184"/>
                  <a:gd name="T26" fmla="*/ 120 w 250"/>
                  <a:gd name="T27" fmla="*/ 124 h 184"/>
                  <a:gd name="T28" fmla="*/ 108 w 250"/>
                  <a:gd name="T29" fmla="*/ 117 h 184"/>
                  <a:gd name="T30" fmla="*/ 84 w 250"/>
                  <a:gd name="T31" fmla="*/ 112 h 184"/>
                  <a:gd name="T32" fmla="*/ 71 w 250"/>
                  <a:gd name="T33" fmla="*/ 109 h 184"/>
                  <a:gd name="T34" fmla="*/ 48 w 250"/>
                  <a:gd name="T35" fmla="*/ 104 h 184"/>
                  <a:gd name="T36" fmla="*/ 40 w 250"/>
                  <a:gd name="T37" fmla="*/ 104 h 184"/>
                  <a:gd name="T38" fmla="*/ 3 w 250"/>
                  <a:gd name="T39" fmla="*/ 77 h 184"/>
                  <a:gd name="T40" fmla="*/ 2 w 250"/>
                  <a:gd name="T41" fmla="*/ 70 h 184"/>
                  <a:gd name="T42" fmla="*/ 40 w 250"/>
                  <a:gd name="T43" fmla="*/ 3 h 184"/>
                  <a:gd name="T44" fmla="*/ 48 w 250"/>
                  <a:gd name="T45" fmla="*/ 1 h 184"/>
                  <a:gd name="T46" fmla="*/ 87 w 250"/>
                  <a:gd name="T47" fmla="*/ 11 h 184"/>
                  <a:gd name="T48" fmla="*/ 97 w 250"/>
                  <a:gd name="T49" fmla="*/ 13 h 184"/>
                  <a:gd name="T50" fmla="*/ 75 w 250"/>
                  <a:gd name="T51" fmla="*/ 25 h 184"/>
                  <a:gd name="T52" fmla="*/ 65 w 250"/>
                  <a:gd name="T53" fmla="*/ 39 h 184"/>
                  <a:gd name="T54" fmla="*/ 76 w 250"/>
                  <a:gd name="T55" fmla="*/ 52 h 184"/>
                  <a:gd name="T56" fmla="*/ 103 w 250"/>
                  <a:gd name="T57" fmla="*/ 53 h 184"/>
                  <a:gd name="T58" fmla="*/ 150 w 250"/>
                  <a:gd name="T59" fmla="*/ 35 h 184"/>
                  <a:gd name="T60" fmla="*/ 157 w 250"/>
                  <a:gd name="T61" fmla="*/ 37 h 184"/>
                  <a:gd name="T62" fmla="*/ 240 w 250"/>
                  <a:gd name="T63" fmla="*/ 125 h 184"/>
                  <a:gd name="T64" fmla="*/ 245 w 250"/>
                  <a:gd name="T65" fmla="*/ 133 h 184"/>
                  <a:gd name="T66" fmla="*/ 243 w 250"/>
                  <a:gd name="T67" fmla="*/ 154 h 184"/>
                  <a:gd name="T68" fmla="*/ 222 w 250"/>
                  <a:gd name="T69" fmla="*/ 153 h 184"/>
                  <a:gd name="T70" fmla="*/ 211 w 250"/>
                  <a:gd name="T71" fmla="*/ 14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2" y="151"/>
                      <a:pt x="210" y="158"/>
                      <a:pt x="202" y="162"/>
                    </a:cubicBezTo>
                    <a:cubicBezTo>
                      <a:pt x="196" y="166"/>
                      <a:pt x="189" y="165"/>
                      <a:pt x="183" y="160"/>
                    </a:cubicBezTo>
                    <a:cubicBezTo>
                      <a:pt x="182" y="163"/>
                      <a:pt x="181" y="165"/>
                      <a:pt x="181" y="168"/>
                    </a:cubicBezTo>
                    <a:cubicBezTo>
                      <a:pt x="177" y="178"/>
                      <a:pt x="168" y="181"/>
                      <a:pt x="159" y="174"/>
                    </a:cubicBezTo>
                    <a:cubicBezTo>
                      <a:pt x="156" y="172"/>
                      <a:pt x="154" y="173"/>
                      <a:pt x="153" y="176"/>
                    </a:cubicBezTo>
                    <a:cubicBezTo>
                      <a:pt x="151" y="181"/>
                      <a:pt x="148" y="184"/>
                      <a:pt x="143" y="183"/>
                    </a:cubicBezTo>
                    <a:cubicBezTo>
                      <a:pt x="141" y="183"/>
                      <a:pt x="139" y="182"/>
                      <a:pt x="138" y="181"/>
                    </a:cubicBezTo>
                    <a:cubicBezTo>
                      <a:pt x="138" y="180"/>
                      <a:pt x="139" y="178"/>
                      <a:pt x="140" y="177"/>
                    </a:cubicBezTo>
                    <a:cubicBezTo>
                      <a:pt x="142" y="173"/>
                      <a:pt x="144" y="170"/>
                      <a:pt x="146" y="167"/>
                    </a:cubicBezTo>
                    <a:cubicBezTo>
                      <a:pt x="149" y="159"/>
                      <a:pt x="146" y="154"/>
                      <a:pt x="139" y="151"/>
                    </a:cubicBezTo>
                    <a:cubicBezTo>
                      <a:pt x="138" y="150"/>
                      <a:pt x="136" y="150"/>
                      <a:pt x="134" y="149"/>
                    </a:cubicBezTo>
                    <a:cubicBezTo>
                      <a:pt x="135" y="147"/>
                      <a:pt x="135" y="146"/>
                      <a:pt x="136" y="145"/>
                    </a:cubicBezTo>
                    <a:cubicBezTo>
                      <a:pt x="138" y="133"/>
                      <a:pt x="132" y="124"/>
                      <a:pt x="120" y="124"/>
                    </a:cubicBezTo>
                    <a:cubicBezTo>
                      <a:pt x="114" y="124"/>
                      <a:pt x="111" y="122"/>
                      <a:pt x="108" y="117"/>
                    </a:cubicBezTo>
                    <a:cubicBezTo>
                      <a:pt x="103" y="110"/>
                      <a:pt x="93" y="108"/>
                      <a:pt x="84" y="112"/>
                    </a:cubicBezTo>
                    <a:cubicBezTo>
                      <a:pt x="78" y="114"/>
                      <a:pt x="75" y="115"/>
                      <a:pt x="71" y="109"/>
                    </a:cubicBezTo>
                    <a:cubicBezTo>
                      <a:pt x="66" y="101"/>
                      <a:pt x="56" y="100"/>
                      <a:pt x="48" y="104"/>
                    </a:cubicBezTo>
                    <a:cubicBezTo>
                      <a:pt x="45" y="106"/>
                      <a:pt x="43" y="106"/>
                      <a:pt x="40" y="104"/>
                    </a:cubicBezTo>
                    <a:cubicBezTo>
                      <a:pt x="28" y="95"/>
                      <a:pt x="16" y="86"/>
                      <a:pt x="3" y="77"/>
                    </a:cubicBezTo>
                    <a:cubicBezTo>
                      <a:pt x="1" y="75"/>
                      <a:pt x="0" y="73"/>
                      <a:pt x="2" y="70"/>
                    </a:cubicBezTo>
                    <a:cubicBezTo>
                      <a:pt x="15" y="48"/>
                      <a:pt x="27" y="25"/>
                      <a:pt x="40" y="3"/>
                    </a:cubicBezTo>
                    <a:cubicBezTo>
                      <a:pt x="42" y="0"/>
                      <a:pt x="44" y="0"/>
                      <a:pt x="48" y="1"/>
                    </a:cubicBezTo>
                    <a:cubicBezTo>
                      <a:pt x="61" y="4"/>
                      <a:pt x="74" y="8"/>
                      <a:pt x="87" y="11"/>
                    </a:cubicBezTo>
                    <a:cubicBezTo>
                      <a:pt x="90" y="12"/>
                      <a:pt x="93" y="12"/>
                      <a:pt x="97" y="13"/>
                    </a:cubicBezTo>
                    <a:cubicBezTo>
                      <a:pt x="89" y="17"/>
                      <a:pt x="82" y="21"/>
                      <a:pt x="75" y="25"/>
                    </a:cubicBezTo>
                    <a:cubicBezTo>
                      <a:pt x="69" y="28"/>
                      <a:pt x="65" y="32"/>
                      <a:pt x="65" y="39"/>
                    </a:cubicBezTo>
                    <a:cubicBezTo>
                      <a:pt x="65" y="46"/>
                      <a:pt x="70" y="49"/>
                      <a:pt x="76" y="52"/>
                    </a:cubicBezTo>
                    <a:cubicBezTo>
                      <a:pt x="85" y="56"/>
                      <a:pt x="94" y="56"/>
                      <a:pt x="103" y="53"/>
                    </a:cubicBezTo>
                    <a:cubicBezTo>
                      <a:pt x="119" y="47"/>
                      <a:pt x="134" y="41"/>
                      <a:pt x="150" y="35"/>
                    </a:cubicBezTo>
                    <a:cubicBezTo>
                      <a:pt x="153" y="34"/>
                      <a:pt x="155" y="34"/>
                      <a:pt x="157" y="37"/>
                    </a:cubicBezTo>
                    <a:cubicBezTo>
                      <a:pt x="185" y="66"/>
                      <a:pt x="212" y="96"/>
                      <a:pt x="240" y="125"/>
                    </a:cubicBezTo>
                    <a:cubicBezTo>
                      <a:pt x="242" y="128"/>
                      <a:pt x="244" y="131"/>
                      <a:pt x="245" y="133"/>
                    </a:cubicBezTo>
                    <a:cubicBezTo>
                      <a:pt x="250" y="141"/>
                      <a:pt x="249" y="149"/>
                      <a:pt x="243" y="154"/>
                    </a:cubicBezTo>
                    <a:cubicBezTo>
                      <a:pt x="237" y="159"/>
                      <a:pt x="228" y="158"/>
                      <a:pt x="222" y="153"/>
                    </a:cubicBezTo>
                    <a:cubicBezTo>
                      <a:pt x="218" y="149"/>
                      <a:pt x="215" y="145"/>
                      <a:pt x="211" y="142"/>
                    </a:cubicBezTo>
                    <a:cubicBezTo>
                      <a:pt x="211" y="142"/>
                      <a:pt x="210" y="142"/>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12">
                <a:extLst>
                  <a:ext uri="{FF2B5EF4-FFF2-40B4-BE49-F238E27FC236}">
                    <a16:creationId xmlns:a16="http://schemas.microsoft.com/office/drawing/2014/main" id="{2CF504ED-4AAE-4100-A098-77E20C658376}"/>
                  </a:ext>
                </a:extLst>
              </p:cNvPr>
              <p:cNvSpPr>
                <a:spLocks noEditPoints="1"/>
              </p:cNvSpPr>
              <p:nvPr/>
            </p:nvSpPr>
            <p:spPr bwMode="auto">
              <a:xfrm>
                <a:off x="1506538" y="2368550"/>
                <a:ext cx="209550" cy="220662"/>
              </a:xfrm>
              <a:custGeom>
                <a:avLst/>
                <a:gdLst>
                  <a:gd name="T0" fmla="*/ 89 w 164"/>
                  <a:gd name="T1" fmla="*/ 0 h 172"/>
                  <a:gd name="T2" fmla="*/ 103 w 164"/>
                  <a:gd name="T3" fmla="*/ 7 h 172"/>
                  <a:gd name="T4" fmla="*/ 159 w 164"/>
                  <a:gd name="T5" fmla="*/ 100 h 172"/>
                  <a:gd name="T6" fmla="*/ 153 w 164"/>
                  <a:gd name="T7" fmla="*/ 121 h 172"/>
                  <a:gd name="T8" fmla="*/ 80 w 164"/>
                  <a:gd name="T9" fmla="*/ 166 h 172"/>
                  <a:gd name="T10" fmla="*/ 58 w 164"/>
                  <a:gd name="T11" fmla="*/ 160 h 172"/>
                  <a:gd name="T12" fmla="*/ 6 w 164"/>
                  <a:gd name="T13" fmla="*/ 68 h 172"/>
                  <a:gd name="T14" fmla="*/ 13 w 164"/>
                  <a:gd name="T15" fmla="*/ 44 h 172"/>
                  <a:gd name="T16" fmla="*/ 82 w 164"/>
                  <a:gd name="T17" fmla="*/ 3 h 172"/>
                  <a:gd name="T18" fmla="*/ 89 w 164"/>
                  <a:gd name="T19" fmla="*/ 0 h 172"/>
                  <a:gd name="T20" fmla="*/ 83 w 164"/>
                  <a:gd name="T21" fmla="*/ 135 h 172"/>
                  <a:gd name="T22" fmla="*/ 97 w 164"/>
                  <a:gd name="T23" fmla="*/ 122 h 172"/>
                  <a:gd name="T24" fmla="*/ 83 w 164"/>
                  <a:gd name="T25" fmla="*/ 108 h 172"/>
                  <a:gd name="T26" fmla="*/ 69 w 164"/>
                  <a:gd name="T27" fmla="*/ 122 h 172"/>
                  <a:gd name="T28" fmla="*/ 83 w 164"/>
                  <a:gd name="T29" fmla="*/ 135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4" h="172">
                    <a:moveTo>
                      <a:pt x="89" y="0"/>
                    </a:moveTo>
                    <a:cubicBezTo>
                      <a:pt x="96" y="0"/>
                      <a:pt x="101" y="2"/>
                      <a:pt x="103" y="7"/>
                    </a:cubicBezTo>
                    <a:cubicBezTo>
                      <a:pt x="122" y="38"/>
                      <a:pt x="141" y="69"/>
                      <a:pt x="159" y="100"/>
                    </a:cubicBezTo>
                    <a:cubicBezTo>
                      <a:pt x="164" y="108"/>
                      <a:pt x="161" y="116"/>
                      <a:pt x="153" y="121"/>
                    </a:cubicBezTo>
                    <a:cubicBezTo>
                      <a:pt x="129" y="136"/>
                      <a:pt x="105" y="151"/>
                      <a:pt x="80" y="166"/>
                    </a:cubicBezTo>
                    <a:cubicBezTo>
                      <a:pt x="71" y="172"/>
                      <a:pt x="63" y="170"/>
                      <a:pt x="58" y="160"/>
                    </a:cubicBezTo>
                    <a:cubicBezTo>
                      <a:pt x="41" y="129"/>
                      <a:pt x="24" y="99"/>
                      <a:pt x="6" y="68"/>
                    </a:cubicBezTo>
                    <a:cubicBezTo>
                      <a:pt x="0" y="56"/>
                      <a:pt x="2" y="50"/>
                      <a:pt x="13" y="44"/>
                    </a:cubicBezTo>
                    <a:cubicBezTo>
                      <a:pt x="36" y="30"/>
                      <a:pt x="59" y="17"/>
                      <a:pt x="82" y="3"/>
                    </a:cubicBezTo>
                    <a:cubicBezTo>
                      <a:pt x="85" y="1"/>
                      <a:pt x="88" y="1"/>
                      <a:pt x="89" y="0"/>
                    </a:cubicBezTo>
                    <a:close/>
                    <a:moveTo>
                      <a:pt x="83" y="135"/>
                    </a:moveTo>
                    <a:cubicBezTo>
                      <a:pt x="90" y="135"/>
                      <a:pt x="97" y="129"/>
                      <a:pt x="97" y="122"/>
                    </a:cubicBezTo>
                    <a:cubicBezTo>
                      <a:pt x="97" y="115"/>
                      <a:pt x="90" y="108"/>
                      <a:pt x="83" y="108"/>
                    </a:cubicBezTo>
                    <a:cubicBezTo>
                      <a:pt x="76" y="108"/>
                      <a:pt x="69" y="115"/>
                      <a:pt x="69" y="122"/>
                    </a:cubicBezTo>
                    <a:cubicBezTo>
                      <a:pt x="70" y="130"/>
                      <a:pt x="76" y="136"/>
                      <a:pt x="83" y="135"/>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5FDC7091-34FB-416C-A300-0D22F3AA3D12}"/>
                  </a:ext>
                </a:extLst>
              </p:cNvPr>
              <p:cNvSpPr>
                <a:spLocks/>
              </p:cNvSpPr>
              <p:nvPr/>
            </p:nvSpPr>
            <p:spPr bwMode="auto">
              <a:xfrm>
                <a:off x="1239838" y="2452688"/>
                <a:ext cx="319087" cy="163512"/>
              </a:xfrm>
              <a:custGeom>
                <a:avLst/>
                <a:gdLst>
                  <a:gd name="T0" fmla="*/ 0 w 249"/>
                  <a:gd name="T1" fmla="*/ 47 h 127"/>
                  <a:gd name="T2" fmla="*/ 7 w 249"/>
                  <a:gd name="T3" fmla="*/ 39 h 127"/>
                  <a:gd name="T4" fmla="*/ 73 w 249"/>
                  <a:gd name="T5" fmla="*/ 5 h 127"/>
                  <a:gd name="T6" fmla="*/ 104 w 249"/>
                  <a:gd name="T7" fmla="*/ 4 h 127"/>
                  <a:gd name="T8" fmla="*/ 163 w 249"/>
                  <a:gd name="T9" fmla="*/ 25 h 127"/>
                  <a:gd name="T10" fmla="*/ 171 w 249"/>
                  <a:gd name="T11" fmla="*/ 25 h 127"/>
                  <a:gd name="T12" fmla="*/ 202 w 249"/>
                  <a:gd name="T13" fmla="*/ 13 h 127"/>
                  <a:gd name="T14" fmla="*/ 212 w 249"/>
                  <a:gd name="T15" fmla="*/ 16 h 127"/>
                  <a:gd name="T16" fmla="*/ 247 w 249"/>
                  <a:gd name="T17" fmla="*/ 80 h 127"/>
                  <a:gd name="T18" fmla="*/ 245 w 249"/>
                  <a:gd name="T19" fmla="*/ 87 h 127"/>
                  <a:gd name="T20" fmla="*/ 197 w 249"/>
                  <a:gd name="T21" fmla="*/ 111 h 127"/>
                  <a:gd name="T22" fmla="*/ 179 w 249"/>
                  <a:gd name="T23" fmla="*/ 123 h 127"/>
                  <a:gd name="T24" fmla="*/ 169 w 249"/>
                  <a:gd name="T25" fmla="*/ 122 h 127"/>
                  <a:gd name="T26" fmla="*/ 91 w 249"/>
                  <a:gd name="T27" fmla="*/ 39 h 127"/>
                  <a:gd name="T28" fmla="*/ 82 w 249"/>
                  <a:gd name="T29" fmla="*/ 37 h 127"/>
                  <a:gd name="T30" fmla="*/ 31 w 249"/>
                  <a:gd name="T31" fmla="*/ 56 h 127"/>
                  <a:gd name="T32" fmla="*/ 7 w 249"/>
                  <a:gd name="T33" fmla="*/ 54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44"/>
                      <a:pt x="4" y="41"/>
                      <a:pt x="7" y="39"/>
                    </a:cubicBezTo>
                    <a:cubicBezTo>
                      <a:pt x="29" y="28"/>
                      <a:pt x="51" y="16"/>
                      <a:pt x="73" y="5"/>
                    </a:cubicBezTo>
                    <a:cubicBezTo>
                      <a:pt x="83" y="0"/>
                      <a:pt x="94" y="1"/>
                      <a:pt x="104" y="4"/>
                    </a:cubicBezTo>
                    <a:cubicBezTo>
                      <a:pt x="124" y="11"/>
                      <a:pt x="143" y="18"/>
                      <a:pt x="163" y="25"/>
                    </a:cubicBezTo>
                    <a:cubicBezTo>
                      <a:pt x="166" y="26"/>
                      <a:pt x="169" y="26"/>
                      <a:pt x="171" y="25"/>
                    </a:cubicBezTo>
                    <a:cubicBezTo>
                      <a:pt x="182" y="21"/>
                      <a:pt x="192" y="17"/>
                      <a:pt x="202" y="13"/>
                    </a:cubicBezTo>
                    <a:cubicBezTo>
                      <a:pt x="207" y="11"/>
                      <a:pt x="209" y="11"/>
                      <a:pt x="212" y="16"/>
                    </a:cubicBezTo>
                    <a:cubicBezTo>
                      <a:pt x="224" y="37"/>
                      <a:pt x="236" y="59"/>
                      <a:pt x="247" y="80"/>
                    </a:cubicBezTo>
                    <a:cubicBezTo>
                      <a:pt x="249" y="83"/>
                      <a:pt x="249" y="86"/>
                      <a:pt x="245" y="87"/>
                    </a:cubicBezTo>
                    <a:cubicBezTo>
                      <a:pt x="227" y="91"/>
                      <a:pt x="213" y="101"/>
                      <a:pt x="197" y="111"/>
                    </a:cubicBezTo>
                    <a:cubicBezTo>
                      <a:pt x="191" y="115"/>
                      <a:pt x="185" y="119"/>
                      <a:pt x="179" y="123"/>
                    </a:cubicBezTo>
                    <a:cubicBezTo>
                      <a:pt x="175" y="127"/>
                      <a:pt x="173" y="126"/>
                      <a:pt x="169" y="122"/>
                    </a:cubicBezTo>
                    <a:cubicBezTo>
                      <a:pt x="143" y="95"/>
                      <a:pt x="117" y="67"/>
                      <a:pt x="91" y="39"/>
                    </a:cubicBezTo>
                    <a:cubicBezTo>
                      <a:pt x="88" y="36"/>
                      <a:pt x="86" y="36"/>
                      <a:pt x="82" y="37"/>
                    </a:cubicBezTo>
                    <a:cubicBezTo>
                      <a:pt x="65" y="44"/>
                      <a:pt x="48" y="49"/>
                      <a:pt x="31" y="56"/>
                    </a:cubicBezTo>
                    <a:cubicBezTo>
                      <a:pt x="22" y="59"/>
                      <a:pt x="14" y="58"/>
                      <a:pt x="7" y="54"/>
                    </a:cubicBezTo>
                    <a:cubicBezTo>
                      <a:pt x="4" y="52"/>
                      <a:pt x="3" y="50"/>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48" name="Freeform 14">
                <a:extLst>
                  <a:ext uri="{FF2B5EF4-FFF2-40B4-BE49-F238E27FC236}">
                    <a16:creationId xmlns:a16="http://schemas.microsoft.com/office/drawing/2014/main" id="{5A82D76F-B24F-461F-9924-3EBAA903CC89}"/>
                  </a:ext>
                </a:extLst>
              </p:cNvPr>
              <p:cNvSpPr>
                <a:spLocks/>
              </p:cNvSpPr>
              <p:nvPr/>
            </p:nvSpPr>
            <p:spPr bwMode="auto">
              <a:xfrm>
                <a:off x="1206500" y="2598738"/>
                <a:ext cx="130175" cy="103187"/>
              </a:xfrm>
              <a:custGeom>
                <a:avLst/>
                <a:gdLst>
                  <a:gd name="T0" fmla="*/ 29 w 101"/>
                  <a:gd name="T1" fmla="*/ 14 h 80"/>
                  <a:gd name="T2" fmla="*/ 42 w 101"/>
                  <a:gd name="T3" fmla="*/ 9 h 80"/>
                  <a:gd name="T4" fmla="*/ 56 w 101"/>
                  <a:gd name="T5" fmla="*/ 9 h 80"/>
                  <a:gd name="T6" fmla="*/ 63 w 101"/>
                  <a:gd name="T7" fmla="*/ 23 h 80"/>
                  <a:gd name="T8" fmla="*/ 88 w 101"/>
                  <a:gd name="T9" fmla="*/ 28 h 80"/>
                  <a:gd name="T10" fmla="*/ 83 w 101"/>
                  <a:gd name="T11" fmla="*/ 47 h 80"/>
                  <a:gd name="T12" fmla="*/ 91 w 101"/>
                  <a:gd name="T13" fmla="*/ 47 h 80"/>
                  <a:gd name="T14" fmla="*/ 98 w 101"/>
                  <a:gd name="T15" fmla="*/ 59 h 80"/>
                  <a:gd name="T16" fmla="*/ 83 w 101"/>
                  <a:gd name="T17" fmla="*/ 75 h 80"/>
                  <a:gd name="T18" fmla="*/ 61 w 101"/>
                  <a:gd name="T19" fmla="*/ 64 h 80"/>
                  <a:gd name="T20" fmla="*/ 45 w 101"/>
                  <a:gd name="T21" fmla="*/ 61 h 80"/>
                  <a:gd name="T22" fmla="*/ 34 w 101"/>
                  <a:gd name="T23" fmla="*/ 49 h 80"/>
                  <a:gd name="T24" fmla="*/ 13 w 101"/>
                  <a:gd name="T25" fmla="*/ 28 h 80"/>
                  <a:gd name="T26" fmla="*/ 1 w 101"/>
                  <a:gd name="T27" fmla="*/ 11 h 80"/>
                  <a:gd name="T28" fmla="*/ 13 w 101"/>
                  <a:gd name="T29" fmla="*/ 0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33" y="12"/>
                      <a:pt x="38" y="10"/>
                      <a:pt x="42" y="9"/>
                    </a:cubicBezTo>
                    <a:cubicBezTo>
                      <a:pt x="47" y="8"/>
                      <a:pt x="52" y="8"/>
                      <a:pt x="56" y="9"/>
                    </a:cubicBezTo>
                    <a:cubicBezTo>
                      <a:pt x="63" y="11"/>
                      <a:pt x="64" y="15"/>
                      <a:pt x="63" y="23"/>
                    </a:cubicBezTo>
                    <a:cubicBezTo>
                      <a:pt x="72" y="21"/>
                      <a:pt x="82" y="18"/>
                      <a:pt x="88" y="28"/>
                    </a:cubicBezTo>
                    <a:cubicBezTo>
                      <a:pt x="92" y="35"/>
                      <a:pt x="86" y="41"/>
                      <a:pt x="83" y="47"/>
                    </a:cubicBezTo>
                    <a:cubicBezTo>
                      <a:pt x="86" y="47"/>
                      <a:pt x="89" y="47"/>
                      <a:pt x="91" y="47"/>
                    </a:cubicBezTo>
                    <a:cubicBezTo>
                      <a:pt x="98" y="48"/>
                      <a:pt x="101" y="53"/>
                      <a:pt x="98" y="59"/>
                    </a:cubicBezTo>
                    <a:cubicBezTo>
                      <a:pt x="95" y="66"/>
                      <a:pt x="90" y="71"/>
                      <a:pt x="83" y="75"/>
                    </a:cubicBezTo>
                    <a:cubicBezTo>
                      <a:pt x="71" y="80"/>
                      <a:pt x="62" y="75"/>
                      <a:pt x="61" y="64"/>
                    </a:cubicBezTo>
                    <a:cubicBezTo>
                      <a:pt x="55" y="63"/>
                      <a:pt x="49" y="63"/>
                      <a:pt x="45" y="61"/>
                    </a:cubicBezTo>
                    <a:cubicBezTo>
                      <a:pt x="41" y="59"/>
                      <a:pt x="38" y="53"/>
                      <a:pt x="34" y="49"/>
                    </a:cubicBezTo>
                    <a:cubicBezTo>
                      <a:pt x="18" y="49"/>
                      <a:pt x="10" y="42"/>
                      <a:pt x="13" y="28"/>
                    </a:cubicBezTo>
                    <a:cubicBezTo>
                      <a:pt x="3" y="23"/>
                      <a:pt x="0" y="18"/>
                      <a:pt x="1" y="11"/>
                    </a:cubicBezTo>
                    <a:cubicBezTo>
                      <a:pt x="2" y="5"/>
                      <a:pt x="7" y="0"/>
                      <a:pt x="13" y="0"/>
                    </a:cubicBezTo>
                    <a:cubicBezTo>
                      <a:pt x="21" y="0"/>
                      <a:pt x="26" y="4"/>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49" name="Freeform 15">
                <a:extLst>
                  <a:ext uri="{FF2B5EF4-FFF2-40B4-BE49-F238E27FC236}">
                    <a16:creationId xmlns:a16="http://schemas.microsoft.com/office/drawing/2014/main" id="{E9B3063D-D2F9-4B77-A143-7567D0DD6495}"/>
                  </a:ext>
                </a:extLst>
              </p:cNvPr>
              <p:cNvSpPr>
                <a:spLocks/>
              </p:cNvSpPr>
              <p:nvPr/>
            </p:nvSpPr>
            <p:spPr bwMode="auto">
              <a:xfrm>
                <a:off x="1397000" y="2290763"/>
                <a:ext cx="66675" cy="66675"/>
              </a:xfrm>
              <a:custGeom>
                <a:avLst/>
                <a:gdLst>
                  <a:gd name="T0" fmla="*/ 52 w 52"/>
                  <a:gd name="T1" fmla="*/ 26 h 52"/>
                  <a:gd name="T2" fmla="*/ 26 w 52"/>
                  <a:gd name="T3" fmla="*/ 52 h 52"/>
                  <a:gd name="T4" fmla="*/ 0 w 52"/>
                  <a:gd name="T5" fmla="*/ 26 h 52"/>
                  <a:gd name="T6" fmla="*/ 26 w 52"/>
                  <a:gd name="T7" fmla="*/ 0 h 52"/>
                  <a:gd name="T8" fmla="*/ 52 w 52"/>
                  <a:gd name="T9" fmla="*/ 26 h 52"/>
                </a:gdLst>
                <a:ahLst/>
                <a:cxnLst>
                  <a:cxn ang="0">
                    <a:pos x="T0" y="T1"/>
                  </a:cxn>
                  <a:cxn ang="0">
                    <a:pos x="T2" y="T3"/>
                  </a:cxn>
                  <a:cxn ang="0">
                    <a:pos x="T4" y="T5"/>
                  </a:cxn>
                  <a:cxn ang="0">
                    <a:pos x="T6" y="T7"/>
                  </a:cxn>
                  <a:cxn ang="0">
                    <a:pos x="T8" y="T9"/>
                  </a:cxn>
                </a:cxnLst>
                <a:rect l="0" t="0" r="r" b="b"/>
                <a:pathLst>
                  <a:path w="52" h="52">
                    <a:moveTo>
                      <a:pt x="52" y="26"/>
                    </a:moveTo>
                    <a:cubicBezTo>
                      <a:pt x="52" y="41"/>
                      <a:pt x="40" y="52"/>
                      <a:pt x="26" y="52"/>
                    </a:cubicBezTo>
                    <a:cubicBezTo>
                      <a:pt x="11" y="52"/>
                      <a:pt x="0" y="40"/>
                      <a:pt x="0" y="26"/>
                    </a:cubicBezTo>
                    <a:cubicBezTo>
                      <a:pt x="0" y="12"/>
                      <a:pt x="12" y="0"/>
                      <a:pt x="26" y="0"/>
                    </a:cubicBezTo>
                    <a:cubicBezTo>
                      <a:pt x="40" y="0"/>
                      <a:pt x="52" y="11"/>
                      <a:pt x="52" y="2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1" name="Freeform 16">
                <a:extLst>
                  <a:ext uri="{FF2B5EF4-FFF2-40B4-BE49-F238E27FC236}">
                    <a16:creationId xmlns:a16="http://schemas.microsoft.com/office/drawing/2014/main" id="{CFB49A40-A0B6-4A41-B66D-BCA794FB793D}"/>
                  </a:ext>
                </a:extLst>
              </p:cNvPr>
              <p:cNvSpPr>
                <a:spLocks/>
              </p:cNvSpPr>
              <p:nvPr/>
            </p:nvSpPr>
            <p:spPr bwMode="auto">
              <a:xfrm>
                <a:off x="1239838" y="2144713"/>
                <a:ext cx="227012" cy="14287"/>
              </a:xfrm>
              <a:custGeom>
                <a:avLst/>
                <a:gdLst>
                  <a:gd name="T0" fmla="*/ 89 w 177"/>
                  <a:gd name="T1" fmla="*/ 0 h 11"/>
                  <a:gd name="T2" fmla="*/ 168 w 177"/>
                  <a:gd name="T3" fmla="*/ 0 h 11"/>
                  <a:gd name="T4" fmla="*/ 173 w 177"/>
                  <a:gd name="T5" fmla="*/ 0 h 11"/>
                  <a:gd name="T6" fmla="*/ 177 w 177"/>
                  <a:gd name="T7" fmla="*/ 5 h 11"/>
                  <a:gd name="T8" fmla="*/ 173 w 177"/>
                  <a:gd name="T9" fmla="*/ 10 h 11"/>
                  <a:gd name="T10" fmla="*/ 168 w 177"/>
                  <a:gd name="T11" fmla="*/ 11 h 11"/>
                  <a:gd name="T12" fmla="*/ 10 w 177"/>
                  <a:gd name="T13" fmla="*/ 11 h 11"/>
                  <a:gd name="T14" fmla="*/ 8 w 177"/>
                  <a:gd name="T15" fmla="*/ 11 h 11"/>
                  <a:gd name="T16" fmla="*/ 0 w 177"/>
                  <a:gd name="T17" fmla="*/ 5 h 11"/>
                  <a:gd name="T18" fmla="*/ 8 w 177"/>
                  <a:gd name="T19" fmla="*/ 0 h 11"/>
                  <a:gd name="T20" fmla="*/ 89 w 177"/>
                  <a:gd name="T2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9" y="0"/>
                    </a:moveTo>
                    <a:cubicBezTo>
                      <a:pt x="115" y="0"/>
                      <a:pt x="141" y="0"/>
                      <a:pt x="168" y="0"/>
                    </a:cubicBezTo>
                    <a:cubicBezTo>
                      <a:pt x="170" y="0"/>
                      <a:pt x="172" y="0"/>
                      <a:pt x="173" y="0"/>
                    </a:cubicBezTo>
                    <a:cubicBezTo>
                      <a:pt x="175" y="2"/>
                      <a:pt x="177" y="4"/>
                      <a:pt x="177" y="5"/>
                    </a:cubicBezTo>
                    <a:cubicBezTo>
                      <a:pt x="177" y="7"/>
                      <a:pt x="175" y="9"/>
                      <a:pt x="173" y="10"/>
                    </a:cubicBezTo>
                    <a:cubicBezTo>
                      <a:pt x="172" y="11"/>
                      <a:pt x="170" y="11"/>
                      <a:pt x="168" y="11"/>
                    </a:cubicBezTo>
                    <a:cubicBezTo>
                      <a:pt x="115" y="11"/>
                      <a:pt x="63" y="11"/>
                      <a:pt x="10" y="11"/>
                    </a:cubicBezTo>
                    <a:cubicBezTo>
                      <a:pt x="9" y="11"/>
                      <a:pt x="8" y="11"/>
                      <a:pt x="8" y="11"/>
                    </a:cubicBezTo>
                    <a:cubicBezTo>
                      <a:pt x="4" y="11"/>
                      <a:pt x="0" y="10"/>
                      <a:pt x="0" y="5"/>
                    </a:cubicBezTo>
                    <a:cubicBezTo>
                      <a:pt x="0" y="1"/>
                      <a:pt x="4" y="0"/>
                      <a:pt x="8" y="0"/>
                    </a:cubicBezTo>
                    <a:cubicBezTo>
                      <a:pt x="35" y="0"/>
                      <a:pt x="62" y="0"/>
                      <a:pt x="89" y="0"/>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2" name="Freeform 17">
                <a:extLst>
                  <a:ext uri="{FF2B5EF4-FFF2-40B4-BE49-F238E27FC236}">
                    <a16:creationId xmlns:a16="http://schemas.microsoft.com/office/drawing/2014/main" id="{7E76C8E0-451D-4E15-AE59-B8E4A79ED4A5}"/>
                  </a:ext>
                </a:extLst>
              </p:cNvPr>
              <p:cNvSpPr>
                <a:spLocks/>
              </p:cNvSpPr>
              <p:nvPr/>
            </p:nvSpPr>
            <p:spPr bwMode="auto">
              <a:xfrm>
                <a:off x="1239838" y="2090738"/>
                <a:ext cx="227012" cy="15875"/>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7 w 177"/>
                  <a:gd name="T13" fmla="*/ 1 h 12"/>
                  <a:gd name="T14" fmla="*/ 177 w 177"/>
                  <a:gd name="T15" fmla="*/ 6 h 12"/>
                  <a:gd name="T16" fmla="*/ 168 w 177"/>
                  <a:gd name="T17" fmla="*/ 11 h 12"/>
                  <a:gd name="T18" fmla="*/ 89 w 177"/>
                  <a:gd name="T19"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
                    <a:moveTo>
                      <a:pt x="89" y="11"/>
                    </a:moveTo>
                    <a:cubicBezTo>
                      <a:pt x="62" y="11"/>
                      <a:pt x="36" y="11"/>
                      <a:pt x="9" y="11"/>
                    </a:cubicBezTo>
                    <a:cubicBezTo>
                      <a:pt x="8" y="11"/>
                      <a:pt x="6" y="12"/>
                      <a:pt x="4" y="11"/>
                    </a:cubicBezTo>
                    <a:cubicBezTo>
                      <a:pt x="3" y="10"/>
                      <a:pt x="1" y="8"/>
                      <a:pt x="0" y="6"/>
                    </a:cubicBezTo>
                    <a:cubicBezTo>
                      <a:pt x="0" y="5"/>
                      <a:pt x="2" y="2"/>
                      <a:pt x="4" y="1"/>
                    </a:cubicBezTo>
                    <a:cubicBezTo>
                      <a:pt x="6" y="1"/>
                      <a:pt x="8" y="1"/>
                      <a:pt x="9" y="1"/>
                    </a:cubicBezTo>
                    <a:cubicBezTo>
                      <a:pt x="62" y="1"/>
                      <a:pt x="115" y="1"/>
                      <a:pt x="167" y="1"/>
                    </a:cubicBezTo>
                    <a:cubicBezTo>
                      <a:pt x="172" y="1"/>
                      <a:pt x="177" y="0"/>
                      <a:pt x="177" y="6"/>
                    </a:cubicBezTo>
                    <a:cubicBezTo>
                      <a:pt x="177" y="12"/>
                      <a:pt x="172" y="11"/>
                      <a:pt x="168" y="11"/>
                    </a:cubicBezTo>
                    <a:cubicBezTo>
                      <a:pt x="141" y="11"/>
                      <a:pt x="115"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3" name="Freeform 18">
                <a:extLst>
                  <a:ext uri="{FF2B5EF4-FFF2-40B4-BE49-F238E27FC236}">
                    <a16:creationId xmlns:a16="http://schemas.microsoft.com/office/drawing/2014/main" id="{1C7EFD2C-E24C-4328-90B3-F2390BB80423}"/>
                  </a:ext>
                </a:extLst>
              </p:cNvPr>
              <p:cNvSpPr>
                <a:spLocks/>
              </p:cNvSpPr>
              <p:nvPr/>
            </p:nvSpPr>
            <p:spPr bwMode="auto">
              <a:xfrm>
                <a:off x="1239838" y="2039938"/>
                <a:ext cx="227012" cy="14287"/>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8 w 177"/>
                  <a:gd name="T13" fmla="*/ 1 h 12"/>
                  <a:gd name="T14" fmla="*/ 170 w 177"/>
                  <a:gd name="T15" fmla="*/ 1 h 12"/>
                  <a:gd name="T16" fmla="*/ 177 w 177"/>
                  <a:gd name="T17" fmla="*/ 6 h 12"/>
                  <a:gd name="T18" fmla="*/ 170 w 177"/>
                  <a:gd name="T19" fmla="*/ 11 h 12"/>
                  <a:gd name="T20" fmla="*/ 89 w 177"/>
                  <a:gd name="T21"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2">
                    <a:moveTo>
                      <a:pt x="89" y="11"/>
                    </a:moveTo>
                    <a:cubicBezTo>
                      <a:pt x="62" y="11"/>
                      <a:pt x="36" y="11"/>
                      <a:pt x="9" y="11"/>
                    </a:cubicBezTo>
                    <a:cubicBezTo>
                      <a:pt x="8" y="11"/>
                      <a:pt x="6" y="12"/>
                      <a:pt x="4" y="11"/>
                    </a:cubicBezTo>
                    <a:cubicBezTo>
                      <a:pt x="3" y="10"/>
                      <a:pt x="1" y="8"/>
                      <a:pt x="0" y="6"/>
                    </a:cubicBezTo>
                    <a:cubicBezTo>
                      <a:pt x="0" y="4"/>
                      <a:pt x="3" y="2"/>
                      <a:pt x="4" y="1"/>
                    </a:cubicBezTo>
                    <a:cubicBezTo>
                      <a:pt x="5" y="0"/>
                      <a:pt x="7" y="1"/>
                      <a:pt x="9" y="1"/>
                    </a:cubicBezTo>
                    <a:cubicBezTo>
                      <a:pt x="62" y="1"/>
                      <a:pt x="115" y="1"/>
                      <a:pt x="168" y="1"/>
                    </a:cubicBezTo>
                    <a:cubicBezTo>
                      <a:pt x="169" y="1"/>
                      <a:pt x="169" y="1"/>
                      <a:pt x="170" y="1"/>
                    </a:cubicBezTo>
                    <a:cubicBezTo>
                      <a:pt x="174" y="1"/>
                      <a:pt x="177" y="2"/>
                      <a:pt x="177" y="6"/>
                    </a:cubicBezTo>
                    <a:cubicBezTo>
                      <a:pt x="177" y="11"/>
                      <a:pt x="174" y="11"/>
                      <a:pt x="170" y="11"/>
                    </a:cubicBezTo>
                    <a:cubicBezTo>
                      <a:pt x="143" y="11"/>
                      <a:pt x="116"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4" name="Freeform 19">
                <a:extLst>
                  <a:ext uri="{FF2B5EF4-FFF2-40B4-BE49-F238E27FC236}">
                    <a16:creationId xmlns:a16="http://schemas.microsoft.com/office/drawing/2014/main" id="{E067AF57-CAA5-4C08-B22C-74405A73A895}"/>
                  </a:ext>
                </a:extLst>
              </p:cNvPr>
              <p:cNvSpPr>
                <a:spLocks/>
              </p:cNvSpPr>
              <p:nvPr/>
            </p:nvSpPr>
            <p:spPr bwMode="auto">
              <a:xfrm>
                <a:off x="1239838" y="2195513"/>
                <a:ext cx="227012" cy="14287"/>
              </a:xfrm>
              <a:custGeom>
                <a:avLst/>
                <a:gdLst>
                  <a:gd name="T0" fmla="*/ 89 w 177"/>
                  <a:gd name="T1" fmla="*/ 11 h 11"/>
                  <a:gd name="T2" fmla="*/ 9 w 177"/>
                  <a:gd name="T3" fmla="*/ 11 h 11"/>
                  <a:gd name="T4" fmla="*/ 6 w 177"/>
                  <a:gd name="T5" fmla="*/ 11 h 11"/>
                  <a:gd name="T6" fmla="*/ 0 w 177"/>
                  <a:gd name="T7" fmla="*/ 5 h 11"/>
                  <a:gd name="T8" fmla="*/ 6 w 177"/>
                  <a:gd name="T9" fmla="*/ 1 h 11"/>
                  <a:gd name="T10" fmla="*/ 36 w 177"/>
                  <a:gd name="T11" fmla="*/ 0 h 11"/>
                  <a:gd name="T12" fmla="*/ 168 w 177"/>
                  <a:gd name="T13" fmla="*/ 0 h 11"/>
                  <a:gd name="T14" fmla="*/ 172 w 177"/>
                  <a:gd name="T15" fmla="*/ 0 h 11"/>
                  <a:gd name="T16" fmla="*/ 177 w 177"/>
                  <a:gd name="T17" fmla="*/ 6 h 11"/>
                  <a:gd name="T18" fmla="*/ 171 w 177"/>
                  <a:gd name="T19" fmla="*/ 10 h 11"/>
                  <a:gd name="T20" fmla="*/ 140 w 177"/>
                  <a:gd name="T21" fmla="*/ 11 h 11"/>
                  <a:gd name="T22" fmla="*/ 89 w 177"/>
                  <a:gd name="T23" fmla="*/ 11 h 11"/>
                  <a:gd name="T24" fmla="*/ 89 w 177"/>
                  <a:gd name="T25"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11">
                    <a:moveTo>
                      <a:pt x="89" y="11"/>
                    </a:moveTo>
                    <a:cubicBezTo>
                      <a:pt x="62" y="11"/>
                      <a:pt x="36" y="11"/>
                      <a:pt x="9" y="11"/>
                    </a:cubicBezTo>
                    <a:cubicBezTo>
                      <a:pt x="8" y="11"/>
                      <a:pt x="7" y="11"/>
                      <a:pt x="6" y="11"/>
                    </a:cubicBezTo>
                    <a:cubicBezTo>
                      <a:pt x="4" y="9"/>
                      <a:pt x="2" y="7"/>
                      <a:pt x="0" y="5"/>
                    </a:cubicBezTo>
                    <a:cubicBezTo>
                      <a:pt x="2" y="4"/>
                      <a:pt x="4" y="1"/>
                      <a:pt x="6" y="1"/>
                    </a:cubicBezTo>
                    <a:cubicBezTo>
                      <a:pt x="16" y="0"/>
                      <a:pt x="26" y="0"/>
                      <a:pt x="36" y="0"/>
                    </a:cubicBezTo>
                    <a:cubicBezTo>
                      <a:pt x="80" y="0"/>
                      <a:pt x="124" y="0"/>
                      <a:pt x="168" y="0"/>
                    </a:cubicBezTo>
                    <a:cubicBezTo>
                      <a:pt x="169" y="0"/>
                      <a:pt x="171" y="0"/>
                      <a:pt x="172" y="0"/>
                    </a:cubicBezTo>
                    <a:cubicBezTo>
                      <a:pt x="174" y="2"/>
                      <a:pt x="176" y="4"/>
                      <a:pt x="177" y="6"/>
                    </a:cubicBezTo>
                    <a:cubicBezTo>
                      <a:pt x="175" y="7"/>
                      <a:pt x="174" y="10"/>
                      <a:pt x="171" y="10"/>
                    </a:cubicBezTo>
                    <a:cubicBezTo>
                      <a:pt x="161" y="11"/>
                      <a:pt x="151" y="11"/>
                      <a:pt x="140" y="11"/>
                    </a:cubicBezTo>
                    <a:cubicBezTo>
                      <a:pt x="123" y="11"/>
                      <a:pt x="106" y="11"/>
                      <a:pt x="89" y="11"/>
                    </a:cubicBezTo>
                    <a:cubicBezTo>
                      <a:pt x="89" y="11"/>
                      <a:pt x="89"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5" name="Freeform 20">
                <a:extLst>
                  <a:ext uri="{FF2B5EF4-FFF2-40B4-BE49-F238E27FC236}">
                    <a16:creationId xmlns:a16="http://schemas.microsoft.com/office/drawing/2014/main" id="{2661DEA5-7AE4-43F6-9AB4-8F66B9F65673}"/>
                  </a:ext>
                </a:extLst>
              </p:cNvPr>
              <p:cNvSpPr>
                <a:spLocks/>
              </p:cNvSpPr>
              <p:nvPr/>
            </p:nvSpPr>
            <p:spPr bwMode="auto">
              <a:xfrm>
                <a:off x="1239838" y="2247900"/>
                <a:ext cx="227012" cy="12700"/>
              </a:xfrm>
              <a:custGeom>
                <a:avLst/>
                <a:gdLst>
                  <a:gd name="T0" fmla="*/ 88 w 177"/>
                  <a:gd name="T1" fmla="*/ 11 h 11"/>
                  <a:gd name="T2" fmla="*/ 9 w 177"/>
                  <a:gd name="T3" fmla="*/ 11 h 11"/>
                  <a:gd name="T4" fmla="*/ 4 w 177"/>
                  <a:gd name="T5" fmla="*/ 11 h 11"/>
                  <a:gd name="T6" fmla="*/ 0 w 177"/>
                  <a:gd name="T7" fmla="*/ 5 h 11"/>
                  <a:gd name="T8" fmla="*/ 4 w 177"/>
                  <a:gd name="T9" fmla="*/ 1 h 11"/>
                  <a:gd name="T10" fmla="*/ 10 w 177"/>
                  <a:gd name="T11" fmla="*/ 1 h 11"/>
                  <a:gd name="T12" fmla="*/ 168 w 177"/>
                  <a:gd name="T13" fmla="*/ 1 h 11"/>
                  <a:gd name="T14" fmla="*/ 169 w 177"/>
                  <a:gd name="T15" fmla="*/ 1 h 11"/>
                  <a:gd name="T16" fmla="*/ 177 w 177"/>
                  <a:gd name="T17" fmla="*/ 6 h 11"/>
                  <a:gd name="T18" fmla="*/ 169 w 177"/>
                  <a:gd name="T19" fmla="*/ 11 h 11"/>
                  <a:gd name="T20" fmla="*/ 88 w 177"/>
                  <a:gd name="T2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8" y="11"/>
                    </a:moveTo>
                    <a:cubicBezTo>
                      <a:pt x="62" y="11"/>
                      <a:pt x="36" y="11"/>
                      <a:pt x="9" y="11"/>
                    </a:cubicBezTo>
                    <a:cubicBezTo>
                      <a:pt x="8" y="11"/>
                      <a:pt x="6" y="11"/>
                      <a:pt x="4" y="11"/>
                    </a:cubicBezTo>
                    <a:cubicBezTo>
                      <a:pt x="3" y="9"/>
                      <a:pt x="1" y="7"/>
                      <a:pt x="0" y="5"/>
                    </a:cubicBezTo>
                    <a:cubicBezTo>
                      <a:pt x="0" y="4"/>
                      <a:pt x="3" y="2"/>
                      <a:pt x="4" y="1"/>
                    </a:cubicBezTo>
                    <a:cubicBezTo>
                      <a:pt x="6" y="0"/>
                      <a:pt x="8" y="1"/>
                      <a:pt x="10" y="1"/>
                    </a:cubicBezTo>
                    <a:cubicBezTo>
                      <a:pt x="62" y="1"/>
                      <a:pt x="115" y="1"/>
                      <a:pt x="168" y="1"/>
                    </a:cubicBezTo>
                    <a:cubicBezTo>
                      <a:pt x="168" y="1"/>
                      <a:pt x="168" y="1"/>
                      <a:pt x="169" y="1"/>
                    </a:cubicBezTo>
                    <a:cubicBezTo>
                      <a:pt x="173" y="0"/>
                      <a:pt x="177" y="1"/>
                      <a:pt x="177" y="6"/>
                    </a:cubicBezTo>
                    <a:cubicBezTo>
                      <a:pt x="177" y="11"/>
                      <a:pt x="173" y="11"/>
                      <a:pt x="169" y="11"/>
                    </a:cubicBezTo>
                    <a:cubicBezTo>
                      <a:pt x="142" y="11"/>
                      <a:pt x="115" y="11"/>
                      <a:pt x="88"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2056" name="Freeform 21">
                <a:extLst>
                  <a:ext uri="{FF2B5EF4-FFF2-40B4-BE49-F238E27FC236}">
                    <a16:creationId xmlns:a16="http://schemas.microsoft.com/office/drawing/2014/main" id="{B063FA70-6EE5-411E-91CE-E6B5C6B745C8}"/>
                  </a:ext>
                </a:extLst>
              </p:cNvPr>
              <p:cNvSpPr>
                <a:spLocks/>
              </p:cNvSpPr>
              <p:nvPr/>
            </p:nvSpPr>
            <p:spPr bwMode="auto">
              <a:xfrm>
                <a:off x="1239838" y="2330450"/>
                <a:ext cx="93662" cy="14287"/>
              </a:xfrm>
              <a:custGeom>
                <a:avLst/>
                <a:gdLst>
                  <a:gd name="T0" fmla="*/ 36 w 73"/>
                  <a:gd name="T1" fmla="*/ 11 h 11"/>
                  <a:gd name="T2" fmla="*/ 8 w 73"/>
                  <a:gd name="T3" fmla="*/ 11 h 11"/>
                  <a:gd name="T4" fmla="*/ 0 w 73"/>
                  <a:gd name="T5" fmla="*/ 6 h 11"/>
                  <a:gd name="T6" fmla="*/ 8 w 73"/>
                  <a:gd name="T7" fmla="*/ 0 h 11"/>
                  <a:gd name="T8" fmla="*/ 66 w 73"/>
                  <a:gd name="T9" fmla="*/ 0 h 11"/>
                  <a:gd name="T10" fmla="*/ 73 w 73"/>
                  <a:gd name="T11" fmla="*/ 5 h 11"/>
                  <a:gd name="T12" fmla="*/ 65 w 73"/>
                  <a:gd name="T13" fmla="*/ 11 h 11"/>
                  <a:gd name="T14" fmla="*/ 36 w 73"/>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1">
                    <a:moveTo>
                      <a:pt x="36" y="11"/>
                    </a:moveTo>
                    <a:cubicBezTo>
                      <a:pt x="27" y="11"/>
                      <a:pt x="17" y="11"/>
                      <a:pt x="8" y="11"/>
                    </a:cubicBezTo>
                    <a:cubicBezTo>
                      <a:pt x="4" y="11"/>
                      <a:pt x="1" y="10"/>
                      <a:pt x="0" y="6"/>
                    </a:cubicBezTo>
                    <a:cubicBezTo>
                      <a:pt x="0" y="1"/>
                      <a:pt x="4" y="0"/>
                      <a:pt x="8" y="0"/>
                    </a:cubicBezTo>
                    <a:cubicBezTo>
                      <a:pt x="27" y="0"/>
                      <a:pt x="46" y="0"/>
                      <a:pt x="66" y="0"/>
                    </a:cubicBezTo>
                    <a:cubicBezTo>
                      <a:pt x="69" y="0"/>
                      <a:pt x="72" y="1"/>
                      <a:pt x="73" y="5"/>
                    </a:cubicBezTo>
                    <a:cubicBezTo>
                      <a:pt x="73" y="10"/>
                      <a:pt x="69" y="11"/>
                      <a:pt x="65" y="11"/>
                    </a:cubicBezTo>
                    <a:cubicBezTo>
                      <a:pt x="56" y="11"/>
                      <a:pt x="46" y="11"/>
                      <a:pt x="36"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2" name="Slide Number Placeholder 1">
            <a:extLst>
              <a:ext uri="{FF2B5EF4-FFF2-40B4-BE49-F238E27FC236}">
                <a16:creationId xmlns:a16="http://schemas.microsoft.com/office/drawing/2014/main" id="{DDA7284A-9FCB-4768-A2FE-AA51A97CB2A8}"/>
              </a:ext>
            </a:extLst>
          </p:cNvPr>
          <p:cNvSpPr>
            <a:spLocks noGrp="1"/>
          </p:cNvSpPr>
          <p:nvPr>
            <p:ph type="sldNum" sz="quarter" idx="12"/>
          </p:nvPr>
        </p:nvSpPr>
        <p:spPr/>
        <p:txBody>
          <a:bodyPr/>
          <a:lstStyle/>
          <a:p>
            <a:fld id="{228EF60C-3444-47D0-9269-EE38C89F83E0}" type="slidenum">
              <a:rPr lang="en-US" altLang="en-US" smtClean="0"/>
              <a:pPr/>
              <a:t>8</a:t>
            </a:fld>
            <a:endParaRPr lang="en-US" altLang="en-US"/>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1D10222-A314-4594-A592-6D5280DE315D}"/>
              </a:ext>
            </a:extLst>
          </p:cNvPr>
          <p:cNvSpPr>
            <a:spLocks noGrp="1"/>
          </p:cNvSpPr>
          <p:nvPr>
            <p:ph type="title"/>
          </p:nvPr>
        </p:nvSpPr>
        <p:spPr/>
        <p:txBody>
          <a:bodyPr/>
          <a:lstStyle/>
          <a:p>
            <a:pPr eaLnBrk="1" hangingPunct="1"/>
            <a:r>
              <a:rPr lang="en-US" altLang="en-US" sz="1800" dirty="0"/>
              <a:t>Key Terms in Shareholders’ and Subscription Agreement </a:t>
            </a:r>
            <a:r>
              <a:rPr lang="en-US" altLang="en-US" sz="1800" b="0" i="1" dirty="0"/>
              <a:t>(Continued)</a:t>
            </a:r>
          </a:p>
        </p:txBody>
      </p:sp>
      <p:sp>
        <p:nvSpPr>
          <p:cNvPr id="20" name="Content Placeholder 2">
            <a:extLst>
              <a:ext uri="{FF2B5EF4-FFF2-40B4-BE49-F238E27FC236}">
                <a16:creationId xmlns:a16="http://schemas.microsoft.com/office/drawing/2014/main" id="{78197E41-3A14-4914-A8E8-5255C5C50524}"/>
              </a:ext>
            </a:extLst>
          </p:cNvPr>
          <p:cNvSpPr txBox="1">
            <a:spLocks/>
          </p:cNvSpPr>
          <p:nvPr/>
        </p:nvSpPr>
        <p:spPr bwMode="auto">
          <a:xfrm>
            <a:off x="2209800" y="958850"/>
            <a:ext cx="6869289" cy="307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0" fontAlgn="base" hangingPunct="0">
              <a:spcBef>
                <a:spcPct val="20000"/>
              </a:spcBef>
              <a:spcAft>
                <a:spcPct val="0"/>
              </a:spcAft>
              <a:buFont typeface="Wingdings" panose="05000000000000000000" pitchFamily="2" charset="2"/>
              <a:buChar char="Ø"/>
              <a:defRPr sz="1400" kern="1200">
                <a:solidFill>
                  <a:srgbClr val="262626"/>
                </a:solidFill>
                <a:latin typeface="Century Gothic"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200" kern="1200">
                <a:solidFill>
                  <a:srgbClr val="262626"/>
                </a:solidFill>
                <a:latin typeface="Century Gothic"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100" kern="1200">
                <a:solidFill>
                  <a:srgbClr val="262626"/>
                </a:solidFill>
                <a:latin typeface="Century Gothic"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000" kern="1200">
                <a:solidFill>
                  <a:srgbClr val="262626"/>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Indemnity</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Time Period;</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Cap and Floor of liability </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De-</a:t>
            </a:r>
            <a:r>
              <a:rPr lang="en-US" dirty="0" err="1">
                <a:solidFill>
                  <a:schemeClr val="tx1">
                    <a:lumMod val="85000"/>
                    <a:lumOff val="15000"/>
                  </a:schemeClr>
                </a:solidFill>
                <a:latin typeface="+mn-lt"/>
              </a:rPr>
              <a:t>minimus</a:t>
            </a:r>
            <a:r>
              <a:rPr lang="en-US" dirty="0">
                <a:solidFill>
                  <a:schemeClr val="tx1">
                    <a:lumMod val="85000"/>
                    <a:lumOff val="15000"/>
                  </a:schemeClr>
                </a:solidFill>
                <a:latin typeface="+mn-lt"/>
              </a:rPr>
              <a:t> and basket</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Non-attachment of personal assets of Promoters except fraud, gross negligence or willful misrepresentation</a:t>
            </a:r>
          </a:p>
          <a:p>
            <a:pPr marL="169863" indent="-169863" eaLnBrk="1" fontAlgn="auto" hangingPunct="1">
              <a:spcBef>
                <a:spcPts val="600"/>
              </a:spcBef>
              <a:spcAft>
                <a:spcPts val="0"/>
              </a:spcAft>
              <a:defRPr/>
            </a:pPr>
            <a:r>
              <a:rPr lang="en-US" sz="1200" b="1" dirty="0">
                <a:solidFill>
                  <a:schemeClr val="tx1">
                    <a:lumMod val="85000"/>
                    <a:lumOff val="15000"/>
                  </a:schemeClr>
                </a:solidFill>
                <a:latin typeface="+mn-lt"/>
              </a:rPr>
              <a:t>Transfer of shares and its restrictions</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Transfer restrictions on Promoters – Lock-In, Inter-se transfer, carve out for liquidity</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Transfer restrictions on Investors – Transfer to Competitor, ROFO/ROFR, TAG</a:t>
            </a:r>
          </a:p>
          <a:p>
            <a:pPr marL="0" indent="-173037" eaLnBrk="1" fontAlgn="auto" hangingPunct="1">
              <a:spcBef>
                <a:spcPts val="600"/>
              </a:spcBef>
              <a:spcAft>
                <a:spcPts val="0"/>
              </a:spcAft>
              <a:defRPr/>
            </a:pPr>
            <a:r>
              <a:rPr lang="en-US" sz="1200" b="1" dirty="0">
                <a:solidFill>
                  <a:schemeClr val="tx1">
                    <a:lumMod val="85000"/>
                    <a:lumOff val="15000"/>
                  </a:schemeClr>
                </a:solidFill>
                <a:latin typeface="+mn-lt"/>
              </a:rPr>
              <a:t>Right of first refusal versus Right of First Offer</a:t>
            </a:r>
          </a:p>
          <a:p>
            <a:pPr marL="0" indent="-173037" eaLnBrk="1" fontAlgn="auto" hangingPunct="1">
              <a:spcBef>
                <a:spcPts val="600"/>
              </a:spcBef>
              <a:spcAft>
                <a:spcPts val="0"/>
              </a:spcAft>
              <a:defRPr/>
            </a:pPr>
            <a:r>
              <a:rPr lang="en-US" sz="1200" b="1" dirty="0">
                <a:solidFill>
                  <a:schemeClr val="tx1">
                    <a:lumMod val="85000"/>
                    <a:lumOff val="15000"/>
                  </a:schemeClr>
                </a:solidFill>
                <a:latin typeface="+mn-lt"/>
              </a:rPr>
              <a:t>Structuring of Promote Sharing for Promoters</a:t>
            </a:r>
          </a:p>
          <a:p>
            <a:pPr marL="395288" lvl="1" indent="-168275" eaLnBrk="1" fontAlgn="auto" hangingPunct="1">
              <a:spcBef>
                <a:spcPts val="600"/>
              </a:spcBef>
              <a:spcAft>
                <a:spcPts val="0"/>
              </a:spcAft>
              <a:buFont typeface="Wingdings" panose="05000000000000000000" pitchFamily="2" charset="2"/>
              <a:buChar char="ü"/>
              <a:defRPr/>
            </a:pPr>
            <a:r>
              <a:rPr lang="en-US" dirty="0">
                <a:solidFill>
                  <a:schemeClr val="tx1">
                    <a:lumMod val="85000"/>
                    <a:lumOff val="15000"/>
                  </a:schemeClr>
                </a:solidFill>
                <a:latin typeface="+mn-lt"/>
              </a:rPr>
              <a:t>Modes of sharing of Promote and tax implications</a:t>
            </a:r>
          </a:p>
        </p:txBody>
      </p:sp>
      <p:grpSp>
        <p:nvGrpSpPr>
          <p:cNvPr id="32" name="Group 31">
            <a:extLst>
              <a:ext uri="{FF2B5EF4-FFF2-40B4-BE49-F238E27FC236}">
                <a16:creationId xmlns:a16="http://schemas.microsoft.com/office/drawing/2014/main" id="{3392FDD9-AFAF-483F-A3EB-3BD1703D5B67}"/>
              </a:ext>
            </a:extLst>
          </p:cNvPr>
          <p:cNvGrpSpPr/>
          <p:nvPr/>
        </p:nvGrpSpPr>
        <p:grpSpPr>
          <a:xfrm>
            <a:off x="568324" y="1384511"/>
            <a:ext cx="1459511" cy="2203289"/>
            <a:chOff x="623781" y="1984375"/>
            <a:chExt cx="1459511" cy="2203289"/>
          </a:xfrm>
        </p:grpSpPr>
        <p:sp>
          <p:nvSpPr>
            <p:cNvPr id="33" name="Rectangle 32">
              <a:extLst>
                <a:ext uri="{FF2B5EF4-FFF2-40B4-BE49-F238E27FC236}">
                  <a16:creationId xmlns:a16="http://schemas.microsoft.com/office/drawing/2014/main" id="{BC299081-B1BB-4DC0-9E63-329ECEA0A9DB}"/>
                </a:ext>
              </a:extLst>
            </p:cNvPr>
            <p:cNvSpPr/>
            <p:nvPr/>
          </p:nvSpPr>
          <p:spPr>
            <a:xfrm>
              <a:off x="623781" y="2752056"/>
              <a:ext cx="1459511" cy="1435608"/>
            </a:xfrm>
            <a:prstGeom prst="rect">
              <a:avLst/>
            </a:prstGeom>
            <a:solidFill>
              <a:srgbClr val="080A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t>Shareholder’s  and Share Subscription Agreement</a:t>
              </a:r>
            </a:p>
          </p:txBody>
        </p:sp>
        <p:grpSp>
          <p:nvGrpSpPr>
            <p:cNvPr id="34" name="Group 33">
              <a:extLst>
                <a:ext uri="{FF2B5EF4-FFF2-40B4-BE49-F238E27FC236}">
                  <a16:creationId xmlns:a16="http://schemas.microsoft.com/office/drawing/2014/main" id="{FAC9C774-E215-4ADE-A955-E3B0C7ABED13}"/>
                </a:ext>
              </a:extLst>
            </p:cNvPr>
            <p:cNvGrpSpPr/>
            <p:nvPr/>
          </p:nvGrpSpPr>
          <p:grpSpPr>
            <a:xfrm>
              <a:off x="993174" y="1984375"/>
              <a:ext cx="720725" cy="717550"/>
              <a:chOff x="995363" y="1984375"/>
              <a:chExt cx="720725" cy="717550"/>
            </a:xfrm>
          </p:grpSpPr>
          <p:sp>
            <p:nvSpPr>
              <p:cNvPr id="35" name="Freeform 6">
                <a:extLst>
                  <a:ext uri="{FF2B5EF4-FFF2-40B4-BE49-F238E27FC236}">
                    <a16:creationId xmlns:a16="http://schemas.microsoft.com/office/drawing/2014/main" id="{24C02B8B-D472-4BAC-8779-531B2D9CDE75}"/>
                  </a:ext>
                </a:extLst>
              </p:cNvPr>
              <p:cNvSpPr>
                <a:spLocks/>
              </p:cNvSpPr>
              <p:nvPr/>
            </p:nvSpPr>
            <p:spPr bwMode="auto">
              <a:xfrm>
                <a:off x="1150938" y="2462213"/>
                <a:ext cx="320675" cy="234950"/>
              </a:xfrm>
              <a:custGeom>
                <a:avLst/>
                <a:gdLst>
                  <a:gd name="T0" fmla="*/ 210 w 250"/>
                  <a:gd name="T1" fmla="*/ 142 h 184"/>
                  <a:gd name="T2" fmla="*/ 211 w 250"/>
                  <a:gd name="T3" fmla="*/ 142 h 184"/>
                  <a:gd name="T4" fmla="*/ 222 w 250"/>
                  <a:gd name="T5" fmla="*/ 153 h 184"/>
                  <a:gd name="T6" fmla="*/ 243 w 250"/>
                  <a:gd name="T7" fmla="*/ 154 h 184"/>
                  <a:gd name="T8" fmla="*/ 245 w 250"/>
                  <a:gd name="T9" fmla="*/ 133 h 184"/>
                  <a:gd name="T10" fmla="*/ 240 w 250"/>
                  <a:gd name="T11" fmla="*/ 125 h 184"/>
                  <a:gd name="T12" fmla="*/ 157 w 250"/>
                  <a:gd name="T13" fmla="*/ 37 h 184"/>
                  <a:gd name="T14" fmla="*/ 150 w 250"/>
                  <a:gd name="T15" fmla="*/ 35 h 184"/>
                  <a:gd name="T16" fmla="*/ 103 w 250"/>
                  <a:gd name="T17" fmla="*/ 53 h 184"/>
                  <a:gd name="T18" fmla="*/ 76 w 250"/>
                  <a:gd name="T19" fmla="*/ 52 h 184"/>
                  <a:gd name="T20" fmla="*/ 65 w 250"/>
                  <a:gd name="T21" fmla="*/ 39 h 184"/>
                  <a:gd name="T22" fmla="*/ 75 w 250"/>
                  <a:gd name="T23" fmla="*/ 25 h 184"/>
                  <a:gd name="T24" fmla="*/ 97 w 250"/>
                  <a:gd name="T25" fmla="*/ 13 h 184"/>
                  <a:gd name="T26" fmla="*/ 87 w 250"/>
                  <a:gd name="T27" fmla="*/ 11 h 184"/>
                  <a:gd name="T28" fmla="*/ 48 w 250"/>
                  <a:gd name="T29" fmla="*/ 1 h 184"/>
                  <a:gd name="T30" fmla="*/ 40 w 250"/>
                  <a:gd name="T31" fmla="*/ 3 h 184"/>
                  <a:gd name="T32" fmla="*/ 2 w 250"/>
                  <a:gd name="T33" fmla="*/ 70 h 184"/>
                  <a:gd name="T34" fmla="*/ 3 w 250"/>
                  <a:gd name="T35" fmla="*/ 77 h 184"/>
                  <a:gd name="T36" fmla="*/ 40 w 250"/>
                  <a:gd name="T37" fmla="*/ 104 h 184"/>
                  <a:gd name="T38" fmla="*/ 48 w 250"/>
                  <a:gd name="T39" fmla="*/ 104 h 184"/>
                  <a:gd name="T40" fmla="*/ 71 w 250"/>
                  <a:gd name="T41" fmla="*/ 109 h 184"/>
                  <a:gd name="T42" fmla="*/ 84 w 250"/>
                  <a:gd name="T43" fmla="*/ 112 h 184"/>
                  <a:gd name="T44" fmla="*/ 108 w 250"/>
                  <a:gd name="T45" fmla="*/ 117 h 184"/>
                  <a:gd name="T46" fmla="*/ 120 w 250"/>
                  <a:gd name="T47" fmla="*/ 124 h 184"/>
                  <a:gd name="T48" fmla="*/ 136 w 250"/>
                  <a:gd name="T49" fmla="*/ 145 h 184"/>
                  <a:gd name="T50" fmla="*/ 134 w 250"/>
                  <a:gd name="T51" fmla="*/ 149 h 184"/>
                  <a:gd name="T52" fmla="*/ 139 w 250"/>
                  <a:gd name="T53" fmla="*/ 151 h 184"/>
                  <a:gd name="T54" fmla="*/ 146 w 250"/>
                  <a:gd name="T55" fmla="*/ 167 h 184"/>
                  <a:gd name="T56" fmla="*/ 140 w 250"/>
                  <a:gd name="T57" fmla="*/ 177 h 184"/>
                  <a:gd name="T58" fmla="*/ 138 w 250"/>
                  <a:gd name="T59" fmla="*/ 181 h 184"/>
                  <a:gd name="T60" fmla="*/ 143 w 250"/>
                  <a:gd name="T61" fmla="*/ 183 h 184"/>
                  <a:gd name="T62" fmla="*/ 153 w 250"/>
                  <a:gd name="T63" fmla="*/ 176 h 184"/>
                  <a:gd name="T64" fmla="*/ 159 w 250"/>
                  <a:gd name="T65" fmla="*/ 174 h 184"/>
                  <a:gd name="T66" fmla="*/ 181 w 250"/>
                  <a:gd name="T67" fmla="*/ 168 h 184"/>
                  <a:gd name="T68" fmla="*/ 183 w 250"/>
                  <a:gd name="T69" fmla="*/ 160 h 184"/>
                  <a:gd name="T70" fmla="*/ 202 w 250"/>
                  <a:gd name="T71" fmla="*/ 16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0" y="142"/>
                      <a:pt x="211" y="142"/>
                      <a:pt x="211" y="142"/>
                    </a:cubicBezTo>
                    <a:cubicBezTo>
                      <a:pt x="215" y="145"/>
                      <a:pt x="218" y="149"/>
                      <a:pt x="222" y="153"/>
                    </a:cubicBezTo>
                    <a:cubicBezTo>
                      <a:pt x="228" y="158"/>
                      <a:pt x="237" y="159"/>
                      <a:pt x="243" y="154"/>
                    </a:cubicBezTo>
                    <a:cubicBezTo>
                      <a:pt x="249" y="149"/>
                      <a:pt x="250" y="141"/>
                      <a:pt x="245" y="133"/>
                    </a:cubicBezTo>
                    <a:cubicBezTo>
                      <a:pt x="244" y="131"/>
                      <a:pt x="242" y="128"/>
                      <a:pt x="240" y="125"/>
                    </a:cubicBezTo>
                    <a:cubicBezTo>
                      <a:pt x="212" y="96"/>
                      <a:pt x="185" y="66"/>
                      <a:pt x="157" y="37"/>
                    </a:cubicBezTo>
                    <a:cubicBezTo>
                      <a:pt x="155" y="34"/>
                      <a:pt x="153" y="34"/>
                      <a:pt x="150" y="35"/>
                    </a:cubicBezTo>
                    <a:cubicBezTo>
                      <a:pt x="134" y="41"/>
                      <a:pt x="119" y="47"/>
                      <a:pt x="103" y="53"/>
                    </a:cubicBezTo>
                    <a:cubicBezTo>
                      <a:pt x="94" y="56"/>
                      <a:pt x="85" y="56"/>
                      <a:pt x="76" y="52"/>
                    </a:cubicBezTo>
                    <a:cubicBezTo>
                      <a:pt x="70" y="49"/>
                      <a:pt x="65" y="46"/>
                      <a:pt x="65" y="39"/>
                    </a:cubicBezTo>
                    <a:cubicBezTo>
                      <a:pt x="65" y="32"/>
                      <a:pt x="69" y="28"/>
                      <a:pt x="75" y="25"/>
                    </a:cubicBezTo>
                    <a:cubicBezTo>
                      <a:pt x="82" y="21"/>
                      <a:pt x="89" y="17"/>
                      <a:pt x="97" y="13"/>
                    </a:cubicBezTo>
                    <a:cubicBezTo>
                      <a:pt x="93" y="12"/>
                      <a:pt x="90" y="12"/>
                      <a:pt x="87" y="11"/>
                    </a:cubicBezTo>
                    <a:cubicBezTo>
                      <a:pt x="74" y="8"/>
                      <a:pt x="61" y="4"/>
                      <a:pt x="48" y="1"/>
                    </a:cubicBezTo>
                    <a:cubicBezTo>
                      <a:pt x="44" y="0"/>
                      <a:pt x="42" y="0"/>
                      <a:pt x="40" y="3"/>
                    </a:cubicBezTo>
                    <a:cubicBezTo>
                      <a:pt x="27" y="25"/>
                      <a:pt x="15" y="48"/>
                      <a:pt x="2" y="70"/>
                    </a:cubicBezTo>
                    <a:cubicBezTo>
                      <a:pt x="0" y="73"/>
                      <a:pt x="1" y="75"/>
                      <a:pt x="3" y="77"/>
                    </a:cubicBezTo>
                    <a:cubicBezTo>
                      <a:pt x="16" y="86"/>
                      <a:pt x="28" y="95"/>
                      <a:pt x="40" y="104"/>
                    </a:cubicBezTo>
                    <a:cubicBezTo>
                      <a:pt x="43" y="106"/>
                      <a:pt x="45" y="106"/>
                      <a:pt x="48" y="104"/>
                    </a:cubicBezTo>
                    <a:cubicBezTo>
                      <a:pt x="56" y="100"/>
                      <a:pt x="66" y="101"/>
                      <a:pt x="71" y="109"/>
                    </a:cubicBezTo>
                    <a:cubicBezTo>
                      <a:pt x="75" y="115"/>
                      <a:pt x="78" y="114"/>
                      <a:pt x="84" y="112"/>
                    </a:cubicBezTo>
                    <a:cubicBezTo>
                      <a:pt x="93" y="108"/>
                      <a:pt x="103" y="110"/>
                      <a:pt x="108" y="117"/>
                    </a:cubicBezTo>
                    <a:cubicBezTo>
                      <a:pt x="111" y="122"/>
                      <a:pt x="114" y="124"/>
                      <a:pt x="120" y="124"/>
                    </a:cubicBezTo>
                    <a:cubicBezTo>
                      <a:pt x="132" y="124"/>
                      <a:pt x="138" y="133"/>
                      <a:pt x="136" y="145"/>
                    </a:cubicBezTo>
                    <a:cubicBezTo>
                      <a:pt x="135" y="146"/>
                      <a:pt x="135" y="147"/>
                      <a:pt x="134" y="149"/>
                    </a:cubicBezTo>
                    <a:cubicBezTo>
                      <a:pt x="136" y="150"/>
                      <a:pt x="138" y="150"/>
                      <a:pt x="139" y="151"/>
                    </a:cubicBezTo>
                    <a:cubicBezTo>
                      <a:pt x="146" y="154"/>
                      <a:pt x="149" y="159"/>
                      <a:pt x="146" y="167"/>
                    </a:cubicBezTo>
                    <a:cubicBezTo>
                      <a:pt x="144" y="170"/>
                      <a:pt x="142" y="173"/>
                      <a:pt x="140" y="177"/>
                    </a:cubicBezTo>
                    <a:cubicBezTo>
                      <a:pt x="139" y="178"/>
                      <a:pt x="138" y="180"/>
                      <a:pt x="138" y="181"/>
                    </a:cubicBezTo>
                    <a:cubicBezTo>
                      <a:pt x="139" y="182"/>
                      <a:pt x="141" y="183"/>
                      <a:pt x="143" y="183"/>
                    </a:cubicBezTo>
                    <a:cubicBezTo>
                      <a:pt x="148" y="184"/>
                      <a:pt x="151" y="181"/>
                      <a:pt x="153" y="176"/>
                    </a:cubicBezTo>
                    <a:cubicBezTo>
                      <a:pt x="154" y="173"/>
                      <a:pt x="156" y="172"/>
                      <a:pt x="159" y="174"/>
                    </a:cubicBezTo>
                    <a:cubicBezTo>
                      <a:pt x="168" y="181"/>
                      <a:pt x="177" y="178"/>
                      <a:pt x="181" y="168"/>
                    </a:cubicBezTo>
                    <a:cubicBezTo>
                      <a:pt x="181" y="165"/>
                      <a:pt x="182" y="163"/>
                      <a:pt x="183" y="160"/>
                    </a:cubicBezTo>
                    <a:cubicBezTo>
                      <a:pt x="189" y="165"/>
                      <a:pt x="196" y="166"/>
                      <a:pt x="202" y="162"/>
                    </a:cubicBezTo>
                    <a:cubicBezTo>
                      <a:pt x="210" y="158"/>
                      <a:pt x="212" y="151"/>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7">
                <a:extLst>
                  <a:ext uri="{FF2B5EF4-FFF2-40B4-BE49-F238E27FC236}">
                    <a16:creationId xmlns:a16="http://schemas.microsoft.com/office/drawing/2014/main" id="{CB41052A-56F9-4E51-AD2B-B305CD62ECA3}"/>
                  </a:ext>
                </a:extLst>
              </p:cNvPr>
              <p:cNvSpPr>
                <a:spLocks/>
              </p:cNvSpPr>
              <p:nvPr/>
            </p:nvSpPr>
            <p:spPr bwMode="auto">
              <a:xfrm>
                <a:off x="1239838" y="2452688"/>
                <a:ext cx="319087" cy="163512"/>
              </a:xfrm>
              <a:custGeom>
                <a:avLst/>
                <a:gdLst>
                  <a:gd name="T0" fmla="*/ 0 w 249"/>
                  <a:gd name="T1" fmla="*/ 47 h 127"/>
                  <a:gd name="T2" fmla="*/ 7 w 249"/>
                  <a:gd name="T3" fmla="*/ 54 h 127"/>
                  <a:gd name="T4" fmla="*/ 31 w 249"/>
                  <a:gd name="T5" fmla="*/ 56 h 127"/>
                  <a:gd name="T6" fmla="*/ 82 w 249"/>
                  <a:gd name="T7" fmla="*/ 37 h 127"/>
                  <a:gd name="T8" fmla="*/ 91 w 249"/>
                  <a:gd name="T9" fmla="*/ 39 h 127"/>
                  <a:gd name="T10" fmla="*/ 169 w 249"/>
                  <a:gd name="T11" fmla="*/ 122 h 127"/>
                  <a:gd name="T12" fmla="*/ 179 w 249"/>
                  <a:gd name="T13" fmla="*/ 123 h 127"/>
                  <a:gd name="T14" fmla="*/ 197 w 249"/>
                  <a:gd name="T15" fmla="*/ 111 h 127"/>
                  <a:gd name="T16" fmla="*/ 245 w 249"/>
                  <a:gd name="T17" fmla="*/ 87 h 127"/>
                  <a:gd name="T18" fmla="*/ 247 w 249"/>
                  <a:gd name="T19" fmla="*/ 80 h 127"/>
                  <a:gd name="T20" fmla="*/ 212 w 249"/>
                  <a:gd name="T21" fmla="*/ 16 h 127"/>
                  <a:gd name="T22" fmla="*/ 202 w 249"/>
                  <a:gd name="T23" fmla="*/ 13 h 127"/>
                  <a:gd name="T24" fmla="*/ 171 w 249"/>
                  <a:gd name="T25" fmla="*/ 25 h 127"/>
                  <a:gd name="T26" fmla="*/ 163 w 249"/>
                  <a:gd name="T27" fmla="*/ 25 h 127"/>
                  <a:gd name="T28" fmla="*/ 104 w 249"/>
                  <a:gd name="T29" fmla="*/ 4 h 127"/>
                  <a:gd name="T30" fmla="*/ 73 w 249"/>
                  <a:gd name="T31" fmla="*/ 5 h 127"/>
                  <a:gd name="T32" fmla="*/ 7 w 249"/>
                  <a:gd name="T33" fmla="*/ 39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50"/>
                      <a:pt x="4" y="52"/>
                      <a:pt x="7" y="54"/>
                    </a:cubicBezTo>
                    <a:cubicBezTo>
                      <a:pt x="14" y="58"/>
                      <a:pt x="22" y="59"/>
                      <a:pt x="31" y="56"/>
                    </a:cubicBezTo>
                    <a:cubicBezTo>
                      <a:pt x="48" y="49"/>
                      <a:pt x="65" y="44"/>
                      <a:pt x="82" y="37"/>
                    </a:cubicBezTo>
                    <a:cubicBezTo>
                      <a:pt x="86" y="36"/>
                      <a:pt x="88" y="36"/>
                      <a:pt x="91" y="39"/>
                    </a:cubicBezTo>
                    <a:cubicBezTo>
                      <a:pt x="117" y="67"/>
                      <a:pt x="143" y="95"/>
                      <a:pt x="169" y="122"/>
                    </a:cubicBezTo>
                    <a:cubicBezTo>
                      <a:pt x="173" y="126"/>
                      <a:pt x="175" y="127"/>
                      <a:pt x="179" y="123"/>
                    </a:cubicBezTo>
                    <a:cubicBezTo>
                      <a:pt x="185" y="119"/>
                      <a:pt x="191" y="115"/>
                      <a:pt x="197" y="111"/>
                    </a:cubicBezTo>
                    <a:cubicBezTo>
                      <a:pt x="213" y="101"/>
                      <a:pt x="227" y="91"/>
                      <a:pt x="245" y="87"/>
                    </a:cubicBezTo>
                    <a:cubicBezTo>
                      <a:pt x="249" y="86"/>
                      <a:pt x="249" y="83"/>
                      <a:pt x="247" y="80"/>
                    </a:cubicBezTo>
                    <a:cubicBezTo>
                      <a:pt x="236" y="59"/>
                      <a:pt x="224" y="37"/>
                      <a:pt x="212" y="16"/>
                    </a:cubicBezTo>
                    <a:cubicBezTo>
                      <a:pt x="209" y="11"/>
                      <a:pt x="207" y="11"/>
                      <a:pt x="202" y="13"/>
                    </a:cubicBezTo>
                    <a:cubicBezTo>
                      <a:pt x="192" y="17"/>
                      <a:pt x="182" y="21"/>
                      <a:pt x="171" y="25"/>
                    </a:cubicBezTo>
                    <a:cubicBezTo>
                      <a:pt x="169" y="26"/>
                      <a:pt x="166" y="26"/>
                      <a:pt x="163" y="25"/>
                    </a:cubicBezTo>
                    <a:cubicBezTo>
                      <a:pt x="143" y="18"/>
                      <a:pt x="124" y="11"/>
                      <a:pt x="104" y="4"/>
                    </a:cubicBezTo>
                    <a:cubicBezTo>
                      <a:pt x="94" y="1"/>
                      <a:pt x="83" y="0"/>
                      <a:pt x="73" y="5"/>
                    </a:cubicBezTo>
                    <a:cubicBezTo>
                      <a:pt x="51" y="16"/>
                      <a:pt x="29" y="28"/>
                      <a:pt x="7" y="39"/>
                    </a:cubicBezTo>
                    <a:cubicBezTo>
                      <a:pt x="4" y="41"/>
                      <a:pt x="3" y="44"/>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8">
                <a:extLst>
                  <a:ext uri="{FF2B5EF4-FFF2-40B4-BE49-F238E27FC236}">
                    <a16:creationId xmlns:a16="http://schemas.microsoft.com/office/drawing/2014/main" id="{04C1BE0F-5B42-4943-9EE2-3362F0474EB0}"/>
                  </a:ext>
                </a:extLst>
              </p:cNvPr>
              <p:cNvSpPr>
                <a:spLocks/>
              </p:cNvSpPr>
              <p:nvPr/>
            </p:nvSpPr>
            <p:spPr bwMode="auto">
              <a:xfrm>
                <a:off x="1206500" y="2598738"/>
                <a:ext cx="130175" cy="103187"/>
              </a:xfrm>
              <a:custGeom>
                <a:avLst/>
                <a:gdLst>
                  <a:gd name="T0" fmla="*/ 29 w 101"/>
                  <a:gd name="T1" fmla="*/ 14 h 80"/>
                  <a:gd name="T2" fmla="*/ 13 w 101"/>
                  <a:gd name="T3" fmla="*/ 0 h 80"/>
                  <a:gd name="T4" fmla="*/ 1 w 101"/>
                  <a:gd name="T5" fmla="*/ 11 h 80"/>
                  <a:gd name="T6" fmla="*/ 13 w 101"/>
                  <a:gd name="T7" fmla="*/ 28 h 80"/>
                  <a:gd name="T8" fmla="*/ 34 w 101"/>
                  <a:gd name="T9" fmla="*/ 49 h 80"/>
                  <a:gd name="T10" fmla="*/ 45 w 101"/>
                  <a:gd name="T11" fmla="*/ 61 h 80"/>
                  <a:gd name="T12" fmla="*/ 61 w 101"/>
                  <a:gd name="T13" fmla="*/ 64 h 80"/>
                  <a:gd name="T14" fmla="*/ 83 w 101"/>
                  <a:gd name="T15" fmla="*/ 75 h 80"/>
                  <a:gd name="T16" fmla="*/ 98 w 101"/>
                  <a:gd name="T17" fmla="*/ 59 h 80"/>
                  <a:gd name="T18" fmla="*/ 91 w 101"/>
                  <a:gd name="T19" fmla="*/ 47 h 80"/>
                  <a:gd name="T20" fmla="*/ 83 w 101"/>
                  <a:gd name="T21" fmla="*/ 47 h 80"/>
                  <a:gd name="T22" fmla="*/ 88 w 101"/>
                  <a:gd name="T23" fmla="*/ 28 h 80"/>
                  <a:gd name="T24" fmla="*/ 63 w 101"/>
                  <a:gd name="T25" fmla="*/ 23 h 80"/>
                  <a:gd name="T26" fmla="*/ 56 w 101"/>
                  <a:gd name="T27" fmla="*/ 9 h 80"/>
                  <a:gd name="T28" fmla="*/ 42 w 101"/>
                  <a:gd name="T29" fmla="*/ 9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26" y="4"/>
                      <a:pt x="21" y="0"/>
                      <a:pt x="13" y="0"/>
                    </a:cubicBezTo>
                    <a:cubicBezTo>
                      <a:pt x="7" y="0"/>
                      <a:pt x="2" y="5"/>
                      <a:pt x="1" y="11"/>
                    </a:cubicBezTo>
                    <a:cubicBezTo>
                      <a:pt x="0" y="18"/>
                      <a:pt x="3" y="23"/>
                      <a:pt x="13" y="28"/>
                    </a:cubicBezTo>
                    <a:cubicBezTo>
                      <a:pt x="10" y="42"/>
                      <a:pt x="18" y="49"/>
                      <a:pt x="34" y="49"/>
                    </a:cubicBezTo>
                    <a:cubicBezTo>
                      <a:pt x="38" y="53"/>
                      <a:pt x="41" y="59"/>
                      <a:pt x="45" y="61"/>
                    </a:cubicBezTo>
                    <a:cubicBezTo>
                      <a:pt x="49" y="63"/>
                      <a:pt x="55" y="63"/>
                      <a:pt x="61" y="64"/>
                    </a:cubicBezTo>
                    <a:cubicBezTo>
                      <a:pt x="62" y="75"/>
                      <a:pt x="71" y="80"/>
                      <a:pt x="83" y="75"/>
                    </a:cubicBezTo>
                    <a:cubicBezTo>
                      <a:pt x="90" y="71"/>
                      <a:pt x="95" y="66"/>
                      <a:pt x="98" y="59"/>
                    </a:cubicBezTo>
                    <a:cubicBezTo>
                      <a:pt x="101" y="53"/>
                      <a:pt x="98" y="48"/>
                      <a:pt x="91" y="47"/>
                    </a:cubicBezTo>
                    <a:cubicBezTo>
                      <a:pt x="89" y="47"/>
                      <a:pt x="86" y="47"/>
                      <a:pt x="83" y="47"/>
                    </a:cubicBezTo>
                    <a:cubicBezTo>
                      <a:pt x="86" y="41"/>
                      <a:pt x="92" y="35"/>
                      <a:pt x="88" y="28"/>
                    </a:cubicBezTo>
                    <a:cubicBezTo>
                      <a:pt x="82" y="18"/>
                      <a:pt x="72" y="21"/>
                      <a:pt x="63" y="23"/>
                    </a:cubicBezTo>
                    <a:cubicBezTo>
                      <a:pt x="64" y="15"/>
                      <a:pt x="63" y="11"/>
                      <a:pt x="56" y="9"/>
                    </a:cubicBezTo>
                    <a:cubicBezTo>
                      <a:pt x="52" y="8"/>
                      <a:pt x="47" y="8"/>
                      <a:pt x="42" y="9"/>
                    </a:cubicBezTo>
                    <a:cubicBezTo>
                      <a:pt x="38" y="10"/>
                      <a:pt x="33" y="12"/>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9">
                <a:extLst>
                  <a:ext uri="{FF2B5EF4-FFF2-40B4-BE49-F238E27FC236}">
                    <a16:creationId xmlns:a16="http://schemas.microsoft.com/office/drawing/2014/main" id="{9E3162DE-8116-48D8-B352-1B3952F1312F}"/>
                  </a:ext>
                </a:extLst>
              </p:cNvPr>
              <p:cNvSpPr>
                <a:spLocks noEditPoints="1"/>
              </p:cNvSpPr>
              <p:nvPr/>
            </p:nvSpPr>
            <p:spPr bwMode="auto">
              <a:xfrm>
                <a:off x="995363" y="2368550"/>
                <a:ext cx="207962" cy="222250"/>
              </a:xfrm>
              <a:custGeom>
                <a:avLst/>
                <a:gdLst>
                  <a:gd name="T0" fmla="*/ 0 w 162"/>
                  <a:gd name="T1" fmla="*/ 104 h 174"/>
                  <a:gd name="T2" fmla="*/ 36 w 162"/>
                  <a:gd name="T3" fmla="*/ 47 h 174"/>
                  <a:gd name="T4" fmla="*/ 58 w 162"/>
                  <a:gd name="T5" fmla="*/ 11 h 174"/>
                  <a:gd name="T6" fmla="*/ 80 w 162"/>
                  <a:gd name="T7" fmla="*/ 5 h 174"/>
                  <a:gd name="T8" fmla="*/ 151 w 162"/>
                  <a:gd name="T9" fmla="*/ 48 h 174"/>
                  <a:gd name="T10" fmla="*/ 156 w 162"/>
                  <a:gd name="T11" fmla="*/ 70 h 174"/>
                  <a:gd name="T12" fmla="*/ 102 w 162"/>
                  <a:gd name="T13" fmla="*/ 164 h 174"/>
                  <a:gd name="T14" fmla="*/ 81 w 162"/>
                  <a:gd name="T15" fmla="*/ 169 h 174"/>
                  <a:gd name="T16" fmla="*/ 7 w 162"/>
                  <a:gd name="T17" fmla="*/ 121 h 174"/>
                  <a:gd name="T18" fmla="*/ 0 w 162"/>
                  <a:gd name="T19" fmla="*/ 113 h 174"/>
                  <a:gd name="T20" fmla="*/ 0 w 162"/>
                  <a:gd name="T21" fmla="*/ 104 h 174"/>
                  <a:gd name="T22" fmla="*/ 77 w 162"/>
                  <a:gd name="T23" fmla="*/ 136 h 174"/>
                  <a:gd name="T24" fmla="*/ 91 w 162"/>
                  <a:gd name="T25" fmla="*/ 123 h 174"/>
                  <a:gd name="T26" fmla="*/ 77 w 162"/>
                  <a:gd name="T27" fmla="*/ 110 h 174"/>
                  <a:gd name="T28" fmla="*/ 64 w 162"/>
                  <a:gd name="T29" fmla="*/ 123 h 174"/>
                  <a:gd name="T30" fmla="*/ 77 w 162"/>
                  <a:gd name="T31" fmla="*/ 136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 h="174">
                    <a:moveTo>
                      <a:pt x="0" y="104"/>
                    </a:moveTo>
                    <a:cubicBezTo>
                      <a:pt x="12" y="85"/>
                      <a:pt x="24" y="66"/>
                      <a:pt x="36" y="47"/>
                    </a:cubicBezTo>
                    <a:cubicBezTo>
                      <a:pt x="43" y="35"/>
                      <a:pt x="50" y="23"/>
                      <a:pt x="58" y="11"/>
                    </a:cubicBezTo>
                    <a:cubicBezTo>
                      <a:pt x="64" y="2"/>
                      <a:pt x="71" y="0"/>
                      <a:pt x="80" y="5"/>
                    </a:cubicBezTo>
                    <a:cubicBezTo>
                      <a:pt x="104" y="19"/>
                      <a:pt x="127" y="34"/>
                      <a:pt x="151" y="48"/>
                    </a:cubicBezTo>
                    <a:cubicBezTo>
                      <a:pt x="160" y="53"/>
                      <a:pt x="162" y="61"/>
                      <a:pt x="156" y="70"/>
                    </a:cubicBezTo>
                    <a:cubicBezTo>
                      <a:pt x="138" y="102"/>
                      <a:pt x="120" y="133"/>
                      <a:pt x="102" y="164"/>
                    </a:cubicBezTo>
                    <a:cubicBezTo>
                      <a:pt x="97" y="172"/>
                      <a:pt x="89" y="174"/>
                      <a:pt x="81" y="169"/>
                    </a:cubicBezTo>
                    <a:cubicBezTo>
                      <a:pt x="56" y="153"/>
                      <a:pt x="31" y="137"/>
                      <a:pt x="7" y="121"/>
                    </a:cubicBezTo>
                    <a:cubicBezTo>
                      <a:pt x="4" y="119"/>
                      <a:pt x="2" y="116"/>
                      <a:pt x="0" y="113"/>
                    </a:cubicBezTo>
                    <a:cubicBezTo>
                      <a:pt x="0" y="110"/>
                      <a:pt x="0" y="107"/>
                      <a:pt x="0" y="104"/>
                    </a:cubicBezTo>
                    <a:close/>
                    <a:moveTo>
                      <a:pt x="77" y="136"/>
                    </a:moveTo>
                    <a:cubicBezTo>
                      <a:pt x="85" y="136"/>
                      <a:pt x="91" y="130"/>
                      <a:pt x="91" y="123"/>
                    </a:cubicBezTo>
                    <a:cubicBezTo>
                      <a:pt x="90" y="116"/>
                      <a:pt x="84" y="110"/>
                      <a:pt x="77" y="110"/>
                    </a:cubicBezTo>
                    <a:cubicBezTo>
                      <a:pt x="70" y="110"/>
                      <a:pt x="64" y="116"/>
                      <a:pt x="64" y="123"/>
                    </a:cubicBezTo>
                    <a:cubicBezTo>
                      <a:pt x="64" y="130"/>
                      <a:pt x="70" y="136"/>
                      <a:pt x="77" y="13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10">
                <a:extLst>
                  <a:ext uri="{FF2B5EF4-FFF2-40B4-BE49-F238E27FC236}">
                    <a16:creationId xmlns:a16="http://schemas.microsoft.com/office/drawing/2014/main" id="{0720BB9F-4CEA-4904-A165-7D99F13F097B}"/>
                  </a:ext>
                </a:extLst>
              </p:cNvPr>
              <p:cNvSpPr>
                <a:spLocks noEditPoints="1"/>
              </p:cNvSpPr>
              <p:nvPr/>
            </p:nvSpPr>
            <p:spPr bwMode="auto">
              <a:xfrm>
                <a:off x="1177925" y="1984375"/>
                <a:ext cx="349250" cy="430212"/>
              </a:xfrm>
              <a:custGeom>
                <a:avLst/>
                <a:gdLst>
                  <a:gd name="T0" fmla="*/ 273 w 273"/>
                  <a:gd name="T1" fmla="*/ 168 h 336"/>
                  <a:gd name="T2" fmla="*/ 273 w 273"/>
                  <a:gd name="T3" fmla="*/ 297 h 336"/>
                  <a:gd name="T4" fmla="*/ 235 w 273"/>
                  <a:gd name="T5" fmla="*/ 336 h 336"/>
                  <a:gd name="T6" fmla="*/ 39 w 273"/>
                  <a:gd name="T7" fmla="*/ 336 h 336"/>
                  <a:gd name="T8" fmla="*/ 0 w 273"/>
                  <a:gd name="T9" fmla="*/ 297 h 336"/>
                  <a:gd name="T10" fmla="*/ 0 w 273"/>
                  <a:gd name="T11" fmla="*/ 38 h 336"/>
                  <a:gd name="T12" fmla="*/ 38 w 273"/>
                  <a:gd name="T13" fmla="*/ 0 h 336"/>
                  <a:gd name="T14" fmla="*/ 237 w 273"/>
                  <a:gd name="T15" fmla="*/ 0 h 336"/>
                  <a:gd name="T16" fmla="*/ 273 w 273"/>
                  <a:gd name="T17" fmla="*/ 36 h 336"/>
                  <a:gd name="T18" fmla="*/ 273 w 273"/>
                  <a:gd name="T19" fmla="*/ 168 h 336"/>
                  <a:gd name="T20" fmla="*/ 273 w 273"/>
                  <a:gd name="T21" fmla="*/ 168 h 336"/>
                  <a:gd name="T22" fmla="*/ 18 w 273"/>
                  <a:gd name="T23" fmla="*/ 168 h 336"/>
                  <a:gd name="T24" fmla="*/ 18 w 273"/>
                  <a:gd name="T25" fmla="*/ 297 h 336"/>
                  <a:gd name="T26" fmla="*/ 40 w 273"/>
                  <a:gd name="T27" fmla="*/ 318 h 336"/>
                  <a:gd name="T28" fmla="*/ 167 w 273"/>
                  <a:gd name="T29" fmla="*/ 318 h 336"/>
                  <a:gd name="T30" fmla="*/ 238 w 273"/>
                  <a:gd name="T31" fmla="*/ 318 h 336"/>
                  <a:gd name="T32" fmla="*/ 256 w 273"/>
                  <a:gd name="T33" fmla="*/ 304 h 336"/>
                  <a:gd name="T34" fmla="*/ 255 w 273"/>
                  <a:gd name="T35" fmla="*/ 294 h 336"/>
                  <a:gd name="T36" fmla="*/ 255 w 273"/>
                  <a:gd name="T37" fmla="*/ 40 h 336"/>
                  <a:gd name="T38" fmla="*/ 234 w 273"/>
                  <a:gd name="T39" fmla="*/ 18 h 336"/>
                  <a:gd name="T40" fmla="*/ 41 w 273"/>
                  <a:gd name="T41" fmla="*/ 18 h 336"/>
                  <a:gd name="T42" fmla="*/ 18 w 273"/>
                  <a:gd name="T43" fmla="*/ 40 h 336"/>
                  <a:gd name="T44" fmla="*/ 18 w 273"/>
                  <a:gd name="T45" fmla="*/ 16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3" h="336">
                    <a:moveTo>
                      <a:pt x="273" y="168"/>
                    </a:moveTo>
                    <a:cubicBezTo>
                      <a:pt x="273" y="211"/>
                      <a:pt x="273" y="254"/>
                      <a:pt x="273" y="297"/>
                    </a:cubicBezTo>
                    <a:cubicBezTo>
                      <a:pt x="273" y="321"/>
                      <a:pt x="259" y="336"/>
                      <a:pt x="235" y="336"/>
                    </a:cubicBezTo>
                    <a:cubicBezTo>
                      <a:pt x="169" y="336"/>
                      <a:pt x="104" y="336"/>
                      <a:pt x="39" y="336"/>
                    </a:cubicBezTo>
                    <a:cubicBezTo>
                      <a:pt x="15" y="336"/>
                      <a:pt x="0" y="321"/>
                      <a:pt x="0" y="297"/>
                    </a:cubicBezTo>
                    <a:cubicBezTo>
                      <a:pt x="0" y="211"/>
                      <a:pt x="0" y="124"/>
                      <a:pt x="0" y="38"/>
                    </a:cubicBezTo>
                    <a:cubicBezTo>
                      <a:pt x="0" y="15"/>
                      <a:pt x="15" y="0"/>
                      <a:pt x="38" y="0"/>
                    </a:cubicBezTo>
                    <a:cubicBezTo>
                      <a:pt x="104" y="0"/>
                      <a:pt x="171" y="0"/>
                      <a:pt x="237" y="0"/>
                    </a:cubicBezTo>
                    <a:cubicBezTo>
                      <a:pt x="259" y="0"/>
                      <a:pt x="273" y="14"/>
                      <a:pt x="273" y="36"/>
                    </a:cubicBezTo>
                    <a:cubicBezTo>
                      <a:pt x="273" y="80"/>
                      <a:pt x="273" y="124"/>
                      <a:pt x="273" y="168"/>
                    </a:cubicBezTo>
                    <a:cubicBezTo>
                      <a:pt x="273" y="168"/>
                      <a:pt x="273" y="168"/>
                      <a:pt x="273" y="168"/>
                    </a:cubicBezTo>
                    <a:close/>
                    <a:moveTo>
                      <a:pt x="18" y="168"/>
                    </a:moveTo>
                    <a:cubicBezTo>
                      <a:pt x="18" y="211"/>
                      <a:pt x="18" y="254"/>
                      <a:pt x="18" y="297"/>
                    </a:cubicBezTo>
                    <a:cubicBezTo>
                      <a:pt x="18" y="312"/>
                      <a:pt x="25" y="318"/>
                      <a:pt x="40" y="318"/>
                    </a:cubicBezTo>
                    <a:cubicBezTo>
                      <a:pt x="82" y="318"/>
                      <a:pt x="124" y="318"/>
                      <a:pt x="167" y="318"/>
                    </a:cubicBezTo>
                    <a:cubicBezTo>
                      <a:pt x="190" y="318"/>
                      <a:pt x="214" y="318"/>
                      <a:pt x="238" y="318"/>
                    </a:cubicBezTo>
                    <a:cubicBezTo>
                      <a:pt x="247" y="318"/>
                      <a:pt x="254" y="313"/>
                      <a:pt x="256" y="304"/>
                    </a:cubicBezTo>
                    <a:cubicBezTo>
                      <a:pt x="256" y="301"/>
                      <a:pt x="255" y="297"/>
                      <a:pt x="255" y="294"/>
                    </a:cubicBezTo>
                    <a:cubicBezTo>
                      <a:pt x="255" y="209"/>
                      <a:pt x="255" y="125"/>
                      <a:pt x="255" y="40"/>
                    </a:cubicBezTo>
                    <a:cubicBezTo>
                      <a:pt x="255" y="24"/>
                      <a:pt x="249" y="18"/>
                      <a:pt x="234" y="18"/>
                    </a:cubicBezTo>
                    <a:cubicBezTo>
                      <a:pt x="169" y="18"/>
                      <a:pt x="105" y="18"/>
                      <a:pt x="41" y="18"/>
                    </a:cubicBezTo>
                    <a:cubicBezTo>
                      <a:pt x="25" y="18"/>
                      <a:pt x="18" y="24"/>
                      <a:pt x="18" y="40"/>
                    </a:cubicBezTo>
                    <a:cubicBezTo>
                      <a:pt x="18" y="83"/>
                      <a:pt x="18" y="126"/>
                      <a:pt x="18" y="168"/>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11">
                <a:extLst>
                  <a:ext uri="{FF2B5EF4-FFF2-40B4-BE49-F238E27FC236}">
                    <a16:creationId xmlns:a16="http://schemas.microsoft.com/office/drawing/2014/main" id="{60ACAACB-B5B7-455C-89F2-D663CDDC2E43}"/>
                  </a:ext>
                </a:extLst>
              </p:cNvPr>
              <p:cNvSpPr>
                <a:spLocks/>
              </p:cNvSpPr>
              <p:nvPr/>
            </p:nvSpPr>
            <p:spPr bwMode="auto">
              <a:xfrm>
                <a:off x="1150938" y="2462213"/>
                <a:ext cx="320675" cy="234950"/>
              </a:xfrm>
              <a:custGeom>
                <a:avLst/>
                <a:gdLst>
                  <a:gd name="T0" fmla="*/ 210 w 250"/>
                  <a:gd name="T1" fmla="*/ 142 h 184"/>
                  <a:gd name="T2" fmla="*/ 202 w 250"/>
                  <a:gd name="T3" fmla="*/ 162 h 184"/>
                  <a:gd name="T4" fmla="*/ 183 w 250"/>
                  <a:gd name="T5" fmla="*/ 160 h 184"/>
                  <a:gd name="T6" fmla="*/ 181 w 250"/>
                  <a:gd name="T7" fmla="*/ 168 h 184"/>
                  <a:gd name="T8" fmla="*/ 159 w 250"/>
                  <a:gd name="T9" fmla="*/ 174 h 184"/>
                  <a:gd name="T10" fmla="*/ 153 w 250"/>
                  <a:gd name="T11" fmla="*/ 176 h 184"/>
                  <a:gd name="T12" fmla="*/ 143 w 250"/>
                  <a:gd name="T13" fmla="*/ 183 h 184"/>
                  <a:gd name="T14" fmla="*/ 138 w 250"/>
                  <a:gd name="T15" fmla="*/ 181 h 184"/>
                  <a:gd name="T16" fmla="*/ 140 w 250"/>
                  <a:gd name="T17" fmla="*/ 177 h 184"/>
                  <a:gd name="T18" fmla="*/ 146 w 250"/>
                  <a:gd name="T19" fmla="*/ 167 h 184"/>
                  <a:gd name="T20" fmla="*/ 139 w 250"/>
                  <a:gd name="T21" fmla="*/ 151 h 184"/>
                  <a:gd name="T22" fmla="*/ 134 w 250"/>
                  <a:gd name="T23" fmla="*/ 149 h 184"/>
                  <a:gd name="T24" fmla="*/ 136 w 250"/>
                  <a:gd name="T25" fmla="*/ 145 h 184"/>
                  <a:gd name="T26" fmla="*/ 120 w 250"/>
                  <a:gd name="T27" fmla="*/ 124 h 184"/>
                  <a:gd name="T28" fmla="*/ 108 w 250"/>
                  <a:gd name="T29" fmla="*/ 117 h 184"/>
                  <a:gd name="T30" fmla="*/ 84 w 250"/>
                  <a:gd name="T31" fmla="*/ 112 h 184"/>
                  <a:gd name="T32" fmla="*/ 71 w 250"/>
                  <a:gd name="T33" fmla="*/ 109 h 184"/>
                  <a:gd name="T34" fmla="*/ 48 w 250"/>
                  <a:gd name="T35" fmla="*/ 104 h 184"/>
                  <a:gd name="T36" fmla="*/ 40 w 250"/>
                  <a:gd name="T37" fmla="*/ 104 h 184"/>
                  <a:gd name="T38" fmla="*/ 3 w 250"/>
                  <a:gd name="T39" fmla="*/ 77 h 184"/>
                  <a:gd name="T40" fmla="*/ 2 w 250"/>
                  <a:gd name="T41" fmla="*/ 70 h 184"/>
                  <a:gd name="T42" fmla="*/ 40 w 250"/>
                  <a:gd name="T43" fmla="*/ 3 h 184"/>
                  <a:gd name="T44" fmla="*/ 48 w 250"/>
                  <a:gd name="T45" fmla="*/ 1 h 184"/>
                  <a:gd name="T46" fmla="*/ 87 w 250"/>
                  <a:gd name="T47" fmla="*/ 11 h 184"/>
                  <a:gd name="T48" fmla="*/ 97 w 250"/>
                  <a:gd name="T49" fmla="*/ 13 h 184"/>
                  <a:gd name="T50" fmla="*/ 75 w 250"/>
                  <a:gd name="T51" fmla="*/ 25 h 184"/>
                  <a:gd name="T52" fmla="*/ 65 w 250"/>
                  <a:gd name="T53" fmla="*/ 39 h 184"/>
                  <a:gd name="T54" fmla="*/ 76 w 250"/>
                  <a:gd name="T55" fmla="*/ 52 h 184"/>
                  <a:gd name="T56" fmla="*/ 103 w 250"/>
                  <a:gd name="T57" fmla="*/ 53 h 184"/>
                  <a:gd name="T58" fmla="*/ 150 w 250"/>
                  <a:gd name="T59" fmla="*/ 35 h 184"/>
                  <a:gd name="T60" fmla="*/ 157 w 250"/>
                  <a:gd name="T61" fmla="*/ 37 h 184"/>
                  <a:gd name="T62" fmla="*/ 240 w 250"/>
                  <a:gd name="T63" fmla="*/ 125 h 184"/>
                  <a:gd name="T64" fmla="*/ 245 w 250"/>
                  <a:gd name="T65" fmla="*/ 133 h 184"/>
                  <a:gd name="T66" fmla="*/ 243 w 250"/>
                  <a:gd name="T67" fmla="*/ 154 h 184"/>
                  <a:gd name="T68" fmla="*/ 222 w 250"/>
                  <a:gd name="T69" fmla="*/ 153 h 184"/>
                  <a:gd name="T70" fmla="*/ 211 w 250"/>
                  <a:gd name="T71" fmla="*/ 142 h 184"/>
                  <a:gd name="T72" fmla="*/ 210 w 250"/>
                  <a:gd name="T73" fmla="*/ 14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0" h="184">
                    <a:moveTo>
                      <a:pt x="210" y="142"/>
                    </a:moveTo>
                    <a:cubicBezTo>
                      <a:pt x="212" y="151"/>
                      <a:pt x="210" y="158"/>
                      <a:pt x="202" y="162"/>
                    </a:cubicBezTo>
                    <a:cubicBezTo>
                      <a:pt x="196" y="166"/>
                      <a:pt x="189" y="165"/>
                      <a:pt x="183" y="160"/>
                    </a:cubicBezTo>
                    <a:cubicBezTo>
                      <a:pt x="182" y="163"/>
                      <a:pt x="181" y="165"/>
                      <a:pt x="181" y="168"/>
                    </a:cubicBezTo>
                    <a:cubicBezTo>
                      <a:pt x="177" y="178"/>
                      <a:pt x="168" y="181"/>
                      <a:pt x="159" y="174"/>
                    </a:cubicBezTo>
                    <a:cubicBezTo>
                      <a:pt x="156" y="172"/>
                      <a:pt x="154" y="173"/>
                      <a:pt x="153" y="176"/>
                    </a:cubicBezTo>
                    <a:cubicBezTo>
                      <a:pt x="151" y="181"/>
                      <a:pt x="148" y="184"/>
                      <a:pt x="143" y="183"/>
                    </a:cubicBezTo>
                    <a:cubicBezTo>
                      <a:pt x="141" y="183"/>
                      <a:pt x="139" y="182"/>
                      <a:pt x="138" y="181"/>
                    </a:cubicBezTo>
                    <a:cubicBezTo>
                      <a:pt x="138" y="180"/>
                      <a:pt x="139" y="178"/>
                      <a:pt x="140" y="177"/>
                    </a:cubicBezTo>
                    <a:cubicBezTo>
                      <a:pt x="142" y="173"/>
                      <a:pt x="144" y="170"/>
                      <a:pt x="146" y="167"/>
                    </a:cubicBezTo>
                    <a:cubicBezTo>
                      <a:pt x="149" y="159"/>
                      <a:pt x="146" y="154"/>
                      <a:pt x="139" y="151"/>
                    </a:cubicBezTo>
                    <a:cubicBezTo>
                      <a:pt x="138" y="150"/>
                      <a:pt x="136" y="150"/>
                      <a:pt x="134" y="149"/>
                    </a:cubicBezTo>
                    <a:cubicBezTo>
                      <a:pt x="135" y="147"/>
                      <a:pt x="135" y="146"/>
                      <a:pt x="136" y="145"/>
                    </a:cubicBezTo>
                    <a:cubicBezTo>
                      <a:pt x="138" y="133"/>
                      <a:pt x="132" y="124"/>
                      <a:pt x="120" y="124"/>
                    </a:cubicBezTo>
                    <a:cubicBezTo>
                      <a:pt x="114" y="124"/>
                      <a:pt x="111" y="122"/>
                      <a:pt x="108" y="117"/>
                    </a:cubicBezTo>
                    <a:cubicBezTo>
                      <a:pt x="103" y="110"/>
                      <a:pt x="93" y="108"/>
                      <a:pt x="84" y="112"/>
                    </a:cubicBezTo>
                    <a:cubicBezTo>
                      <a:pt x="78" y="114"/>
                      <a:pt x="75" y="115"/>
                      <a:pt x="71" y="109"/>
                    </a:cubicBezTo>
                    <a:cubicBezTo>
                      <a:pt x="66" y="101"/>
                      <a:pt x="56" y="100"/>
                      <a:pt x="48" y="104"/>
                    </a:cubicBezTo>
                    <a:cubicBezTo>
                      <a:pt x="45" y="106"/>
                      <a:pt x="43" y="106"/>
                      <a:pt x="40" y="104"/>
                    </a:cubicBezTo>
                    <a:cubicBezTo>
                      <a:pt x="28" y="95"/>
                      <a:pt x="16" y="86"/>
                      <a:pt x="3" y="77"/>
                    </a:cubicBezTo>
                    <a:cubicBezTo>
                      <a:pt x="1" y="75"/>
                      <a:pt x="0" y="73"/>
                      <a:pt x="2" y="70"/>
                    </a:cubicBezTo>
                    <a:cubicBezTo>
                      <a:pt x="15" y="48"/>
                      <a:pt x="27" y="25"/>
                      <a:pt x="40" y="3"/>
                    </a:cubicBezTo>
                    <a:cubicBezTo>
                      <a:pt x="42" y="0"/>
                      <a:pt x="44" y="0"/>
                      <a:pt x="48" y="1"/>
                    </a:cubicBezTo>
                    <a:cubicBezTo>
                      <a:pt x="61" y="4"/>
                      <a:pt x="74" y="8"/>
                      <a:pt x="87" y="11"/>
                    </a:cubicBezTo>
                    <a:cubicBezTo>
                      <a:pt x="90" y="12"/>
                      <a:pt x="93" y="12"/>
                      <a:pt x="97" y="13"/>
                    </a:cubicBezTo>
                    <a:cubicBezTo>
                      <a:pt x="89" y="17"/>
                      <a:pt x="82" y="21"/>
                      <a:pt x="75" y="25"/>
                    </a:cubicBezTo>
                    <a:cubicBezTo>
                      <a:pt x="69" y="28"/>
                      <a:pt x="65" y="32"/>
                      <a:pt x="65" y="39"/>
                    </a:cubicBezTo>
                    <a:cubicBezTo>
                      <a:pt x="65" y="46"/>
                      <a:pt x="70" y="49"/>
                      <a:pt x="76" y="52"/>
                    </a:cubicBezTo>
                    <a:cubicBezTo>
                      <a:pt x="85" y="56"/>
                      <a:pt x="94" y="56"/>
                      <a:pt x="103" y="53"/>
                    </a:cubicBezTo>
                    <a:cubicBezTo>
                      <a:pt x="119" y="47"/>
                      <a:pt x="134" y="41"/>
                      <a:pt x="150" y="35"/>
                    </a:cubicBezTo>
                    <a:cubicBezTo>
                      <a:pt x="153" y="34"/>
                      <a:pt x="155" y="34"/>
                      <a:pt x="157" y="37"/>
                    </a:cubicBezTo>
                    <a:cubicBezTo>
                      <a:pt x="185" y="66"/>
                      <a:pt x="212" y="96"/>
                      <a:pt x="240" y="125"/>
                    </a:cubicBezTo>
                    <a:cubicBezTo>
                      <a:pt x="242" y="128"/>
                      <a:pt x="244" y="131"/>
                      <a:pt x="245" y="133"/>
                    </a:cubicBezTo>
                    <a:cubicBezTo>
                      <a:pt x="250" y="141"/>
                      <a:pt x="249" y="149"/>
                      <a:pt x="243" y="154"/>
                    </a:cubicBezTo>
                    <a:cubicBezTo>
                      <a:pt x="237" y="159"/>
                      <a:pt x="228" y="158"/>
                      <a:pt x="222" y="153"/>
                    </a:cubicBezTo>
                    <a:cubicBezTo>
                      <a:pt x="218" y="149"/>
                      <a:pt x="215" y="145"/>
                      <a:pt x="211" y="142"/>
                    </a:cubicBezTo>
                    <a:cubicBezTo>
                      <a:pt x="211" y="142"/>
                      <a:pt x="210" y="142"/>
                      <a:pt x="210" y="142"/>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12">
                <a:extLst>
                  <a:ext uri="{FF2B5EF4-FFF2-40B4-BE49-F238E27FC236}">
                    <a16:creationId xmlns:a16="http://schemas.microsoft.com/office/drawing/2014/main" id="{EE4172D4-3961-4380-868C-22AA6EDA71F6}"/>
                  </a:ext>
                </a:extLst>
              </p:cNvPr>
              <p:cNvSpPr>
                <a:spLocks noEditPoints="1"/>
              </p:cNvSpPr>
              <p:nvPr/>
            </p:nvSpPr>
            <p:spPr bwMode="auto">
              <a:xfrm>
                <a:off x="1506538" y="2368550"/>
                <a:ext cx="209550" cy="220662"/>
              </a:xfrm>
              <a:custGeom>
                <a:avLst/>
                <a:gdLst>
                  <a:gd name="T0" fmla="*/ 89 w 164"/>
                  <a:gd name="T1" fmla="*/ 0 h 172"/>
                  <a:gd name="T2" fmla="*/ 103 w 164"/>
                  <a:gd name="T3" fmla="*/ 7 h 172"/>
                  <a:gd name="T4" fmla="*/ 159 w 164"/>
                  <a:gd name="T5" fmla="*/ 100 h 172"/>
                  <a:gd name="T6" fmla="*/ 153 w 164"/>
                  <a:gd name="T7" fmla="*/ 121 h 172"/>
                  <a:gd name="T8" fmla="*/ 80 w 164"/>
                  <a:gd name="T9" fmla="*/ 166 h 172"/>
                  <a:gd name="T10" fmla="*/ 58 w 164"/>
                  <a:gd name="T11" fmla="*/ 160 h 172"/>
                  <a:gd name="T12" fmla="*/ 6 w 164"/>
                  <a:gd name="T13" fmla="*/ 68 h 172"/>
                  <a:gd name="T14" fmla="*/ 13 w 164"/>
                  <a:gd name="T15" fmla="*/ 44 h 172"/>
                  <a:gd name="T16" fmla="*/ 82 w 164"/>
                  <a:gd name="T17" fmla="*/ 3 h 172"/>
                  <a:gd name="T18" fmla="*/ 89 w 164"/>
                  <a:gd name="T19" fmla="*/ 0 h 172"/>
                  <a:gd name="T20" fmla="*/ 83 w 164"/>
                  <a:gd name="T21" fmla="*/ 135 h 172"/>
                  <a:gd name="T22" fmla="*/ 97 w 164"/>
                  <a:gd name="T23" fmla="*/ 122 h 172"/>
                  <a:gd name="T24" fmla="*/ 83 w 164"/>
                  <a:gd name="T25" fmla="*/ 108 h 172"/>
                  <a:gd name="T26" fmla="*/ 69 w 164"/>
                  <a:gd name="T27" fmla="*/ 122 h 172"/>
                  <a:gd name="T28" fmla="*/ 83 w 164"/>
                  <a:gd name="T29" fmla="*/ 135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4" h="172">
                    <a:moveTo>
                      <a:pt x="89" y="0"/>
                    </a:moveTo>
                    <a:cubicBezTo>
                      <a:pt x="96" y="0"/>
                      <a:pt x="101" y="2"/>
                      <a:pt x="103" y="7"/>
                    </a:cubicBezTo>
                    <a:cubicBezTo>
                      <a:pt x="122" y="38"/>
                      <a:pt x="141" y="69"/>
                      <a:pt x="159" y="100"/>
                    </a:cubicBezTo>
                    <a:cubicBezTo>
                      <a:pt x="164" y="108"/>
                      <a:pt x="161" y="116"/>
                      <a:pt x="153" y="121"/>
                    </a:cubicBezTo>
                    <a:cubicBezTo>
                      <a:pt x="129" y="136"/>
                      <a:pt x="105" y="151"/>
                      <a:pt x="80" y="166"/>
                    </a:cubicBezTo>
                    <a:cubicBezTo>
                      <a:pt x="71" y="172"/>
                      <a:pt x="63" y="170"/>
                      <a:pt x="58" y="160"/>
                    </a:cubicBezTo>
                    <a:cubicBezTo>
                      <a:pt x="41" y="129"/>
                      <a:pt x="24" y="99"/>
                      <a:pt x="6" y="68"/>
                    </a:cubicBezTo>
                    <a:cubicBezTo>
                      <a:pt x="0" y="56"/>
                      <a:pt x="2" y="50"/>
                      <a:pt x="13" y="44"/>
                    </a:cubicBezTo>
                    <a:cubicBezTo>
                      <a:pt x="36" y="30"/>
                      <a:pt x="59" y="17"/>
                      <a:pt x="82" y="3"/>
                    </a:cubicBezTo>
                    <a:cubicBezTo>
                      <a:pt x="85" y="1"/>
                      <a:pt x="88" y="1"/>
                      <a:pt x="89" y="0"/>
                    </a:cubicBezTo>
                    <a:close/>
                    <a:moveTo>
                      <a:pt x="83" y="135"/>
                    </a:moveTo>
                    <a:cubicBezTo>
                      <a:pt x="90" y="135"/>
                      <a:pt x="97" y="129"/>
                      <a:pt x="97" y="122"/>
                    </a:cubicBezTo>
                    <a:cubicBezTo>
                      <a:pt x="97" y="115"/>
                      <a:pt x="90" y="108"/>
                      <a:pt x="83" y="108"/>
                    </a:cubicBezTo>
                    <a:cubicBezTo>
                      <a:pt x="76" y="108"/>
                      <a:pt x="69" y="115"/>
                      <a:pt x="69" y="122"/>
                    </a:cubicBezTo>
                    <a:cubicBezTo>
                      <a:pt x="70" y="130"/>
                      <a:pt x="76" y="136"/>
                      <a:pt x="83" y="135"/>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13">
                <a:extLst>
                  <a:ext uri="{FF2B5EF4-FFF2-40B4-BE49-F238E27FC236}">
                    <a16:creationId xmlns:a16="http://schemas.microsoft.com/office/drawing/2014/main" id="{A8720B4E-CEF5-4BF4-9E96-FD1FA58D9038}"/>
                  </a:ext>
                </a:extLst>
              </p:cNvPr>
              <p:cNvSpPr>
                <a:spLocks/>
              </p:cNvSpPr>
              <p:nvPr/>
            </p:nvSpPr>
            <p:spPr bwMode="auto">
              <a:xfrm>
                <a:off x="1239838" y="2452688"/>
                <a:ext cx="319087" cy="163512"/>
              </a:xfrm>
              <a:custGeom>
                <a:avLst/>
                <a:gdLst>
                  <a:gd name="T0" fmla="*/ 0 w 249"/>
                  <a:gd name="T1" fmla="*/ 47 h 127"/>
                  <a:gd name="T2" fmla="*/ 7 w 249"/>
                  <a:gd name="T3" fmla="*/ 39 h 127"/>
                  <a:gd name="T4" fmla="*/ 73 w 249"/>
                  <a:gd name="T5" fmla="*/ 5 h 127"/>
                  <a:gd name="T6" fmla="*/ 104 w 249"/>
                  <a:gd name="T7" fmla="*/ 4 h 127"/>
                  <a:gd name="T8" fmla="*/ 163 w 249"/>
                  <a:gd name="T9" fmla="*/ 25 h 127"/>
                  <a:gd name="T10" fmla="*/ 171 w 249"/>
                  <a:gd name="T11" fmla="*/ 25 h 127"/>
                  <a:gd name="T12" fmla="*/ 202 w 249"/>
                  <a:gd name="T13" fmla="*/ 13 h 127"/>
                  <a:gd name="T14" fmla="*/ 212 w 249"/>
                  <a:gd name="T15" fmla="*/ 16 h 127"/>
                  <a:gd name="T16" fmla="*/ 247 w 249"/>
                  <a:gd name="T17" fmla="*/ 80 h 127"/>
                  <a:gd name="T18" fmla="*/ 245 w 249"/>
                  <a:gd name="T19" fmla="*/ 87 h 127"/>
                  <a:gd name="T20" fmla="*/ 197 w 249"/>
                  <a:gd name="T21" fmla="*/ 111 h 127"/>
                  <a:gd name="T22" fmla="*/ 179 w 249"/>
                  <a:gd name="T23" fmla="*/ 123 h 127"/>
                  <a:gd name="T24" fmla="*/ 169 w 249"/>
                  <a:gd name="T25" fmla="*/ 122 h 127"/>
                  <a:gd name="T26" fmla="*/ 91 w 249"/>
                  <a:gd name="T27" fmla="*/ 39 h 127"/>
                  <a:gd name="T28" fmla="*/ 82 w 249"/>
                  <a:gd name="T29" fmla="*/ 37 h 127"/>
                  <a:gd name="T30" fmla="*/ 31 w 249"/>
                  <a:gd name="T31" fmla="*/ 56 h 127"/>
                  <a:gd name="T32" fmla="*/ 7 w 249"/>
                  <a:gd name="T33" fmla="*/ 54 h 127"/>
                  <a:gd name="T34" fmla="*/ 0 w 249"/>
                  <a:gd name="T35" fmla="*/ 4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9" h="127">
                    <a:moveTo>
                      <a:pt x="0" y="47"/>
                    </a:moveTo>
                    <a:cubicBezTo>
                      <a:pt x="3" y="44"/>
                      <a:pt x="4" y="41"/>
                      <a:pt x="7" y="39"/>
                    </a:cubicBezTo>
                    <a:cubicBezTo>
                      <a:pt x="29" y="28"/>
                      <a:pt x="51" y="16"/>
                      <a:pt x="73" y="5"/>
                    </a:cubicBezTo>
                    <a:cubicBezTo>
                      <a:pt x="83" y="0"/>
                      <a:pt x="94" y="1"/>
                      <a:pt x="104" y="4"/>
                    </a:cubicBezTo>
                    <a:cubicBezTo>
                      <a:pt x="124" y="11"/>
                      <a:pt x="143" y="18"/>
                      <a:pt x="163" y="25"/>
                    </a:cubicBezTo>
                    <a:cubicBezTo>
                      <a:pt x="166" y="26"/>
                      <a:pt x="169" y="26"/>
                      <a:pt x="171" y="25"/>
                    </a:cubicBezTo>
                    <a:cubicBezTo>
                      <a:pt x="182" y="21"/>
                      <a:pt x="192" y="17"/>
                      <a:pt x="202" y="13"/>
                    </a:cubicBezTo>
                    <a:cubicBezTo>
                      <a:pt x="207" y="11"/>
                      <a:pt x="209" y="11"/>
                      <a:pt x="212" y="16"/>
                    </a:cubicBezTo>
                    <a:cubicBezTo>
                      <a:pt x="224" y="37"/>
                      <a:pt x="236" y="59"/>
                      <a:pt x="247" y="80"/>
                    </a:cubicBezTo>
                    <a:cubicBezTo>
                      <a:pt x="249" y="83"/>
                      <a:pt x="249" y="86"/>
                      <a:pt x="245" y="87"/>
                    </a:cubicBezTo>
                    <a:cubicBezTo>
                      <a:pt x="227" y="91"/>
                      <a:pt x="213" y="101"/>
                      <a:pt x="197" y="111"/>
                    </a:cubicBezTo>
                    <a:cubicBezTo>
                      <a:pt x="191" y="115"/>
                      <a:pt x="185" y="119"/>
                      <a:pt x="179" y="123"/>
                    </a:cubicBezTo>
                    <a:cubicBezTo>
                      <a:pt x="175" y="127"/>
                      <a:pt x="173" y="126"/>
                      <a:pt x="169" y="122"/>
                    </a:cubicBezTo>
                    <a:cubicBezTo>
                      <a:pt x="143" y="95"/>
                      <a:pt x="117" y="67"/>
                      <a:pt x="91" y="39"/>
                    </a:cubicBezTo>
                    <a:cubicBezTo>
                      <a:pt x="88" y="36"/>
                      <a:pt x="86" y="36"/>
                      <a:pt x="82" y="37"/>
                    </a:cubicBezTo>
                    <a:cubicBezTo>
                      <a:pt x="65" y="44"/>
                      <a:pt x="48" y="49"/>
                      <a:pt x="31" y="56"/>
                    </a:cubicBezTo>
                    <a:cubicBezTo>
                      <a:pt x="22" y="59"/>
                      <a:pt x="14" y="58"/>
                      <a:pt x="7" y="54"/>
                    </a:cubicBezTo>
                    <a:cubicBezTo>
                      <a:pt x="4" y="52"/>
                      <a:pt x="3" y="50"/>
                      <a:pt x="0" y="47"/>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14">
                <a:extLst>
                  <a:ext uri="{FF2B5EF4-FFF2-40B4-BE49-F238E27FC236}">
                    <a16:creationId xmlns:a16="http://schemas.microsoft.com/office/drawing/2014/main" id="{E6E87943-0518-48F3-9F5B-6B825D5B4691}"/>
                  </a:ext>
                </a:extLst>
              </p:cNvPr>
              <p:cNvSpPr>
                <a:spLocks/>
              </p:cNvSpPr>
              <p:nvPr/>
            </p:nvSpPr>
            <p:spPr bwMode="auto">
              <a:xfrm>
                <a:off x="1206500" y="2598738"/>
                <a:ext cx="130175" cy="103187"/>
              </a:xfrm>
              <a:custGeom>
                <a:avLst/>
                <a:gdLst>
                  <a:gd name="T0" fmla="*/ 29 w 101"/>
                  <a:gd name="T1" fmla="*/ 14 h 80"/>
                  <a:gd name="T2" fmla="*/ 42 w 101"/>
                  <a:gd name="T3" fmla="*/ 9 h 80"/>
                  <a:gd name="T4" fmla="*/ 56 w 101"/>
                  <a:gd name="T5" fmla="*/ 9 h 80"/>
                  <a:gd name="T6" fmla="*/ 63 w 101"/>
                  <a:gd name="T7" fmla="*/ 23 h 80"/>
                  <a:gd name="T8" fmla="*/ 88 w 101"/>
                  <a:gd name="T9" fmla="*/ 28 h 80"/>
                  <a:gd name="T10" fmla="*/ 83 w 101"/>
                  <a:gd name="T11" fmla="*/ 47 h 80"/>
                  <a:gd name="T12" fmla="*/ 91 w 101"/>
                  <a:gd name="T13" fmla="*/ 47 h 80"/>
                  <a:gd name="T14" fmla="*/ 98 w 101"/>
                  <a:gd name="T15" fmla="*/ 59 h 80"/>
                  <a:gd name="T16" fmla="*/ 83 w 101"/>
                  <a:gd name="T17" fmla="*/ 75 h 80"/>
                  <a:gd name="T18" fmla="*/ 61 w 101"/>
                  <a:gd name="T19" fmla="*/ 64 h 80"/>
                  <a:gd name="T20" fmla="*/ 45 w 101"/>
                  <a:gd name="T21" fmla="*/ 61 h 80"/>
                  <a:gd name="T22" fmla="*/ 34 w 101"/>
                  <a:gd name="T23" fmla="*/ 49 h 80"/>
                  <a:gd name="T24" fmla="*/ 13 w 101"/>
                  <a:gd name="T25" fmla="*/ 28 h 80"/>
                  <a:gd name="T26" fmla="*/ 1 w 101"/>
                  <a:gd name="T27" fmla="*/ 11 h 80"/>
                  <a:gd name="T28" fmla="*/ 13 w 101"/>
                  <a:gd name="T29" fmla="*/ 0 h 80"/>
                  <a:gd name="T30" fmla="*/ 29 w 101"/>
                  <a:gd name="T31"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1" h="80">
                    <a:moveTo>
                      <a:pt x="29" y="14"/>
                    </a:moveTo>
                    <a:cubicBezTo>
                      <a:pt x="33" y="12"/>
                      <a:pt x="38" y="10"/>
                      <a:pt x="42" y="9"/>
                    </a:cubicBezTo>
                    <a:cubicBezTo>
                      <a:pt x="47" y="8"/>
                      <a:pt x="52" y="8"/>
                      <a:pt x="56" y="9"/>
                    </a:cubicBezTo>
                    <a:cubicBezTo>
                      <a:pt x="63" y="11"/>
                      <a:pt x="64" y="15"/>
                      <a:pt x="63" y="23"/>
                    </a:cubicBezTo>
                    <a:cubicBezTo>
                      <a:pt x="72" y="21"/>
                      <a:pt x="82" y="18"/>
                      <a:pt x="88" y="28"/>
                    </a:cubicBezTo>
                    <a:cubicBezTo>
                      <a:pt x="92" y="35"/>
                      <a:pt x="86" y="41"/>
                      <a:pt x="83" y="47"/>
                    </a:cubicBezTo>
                    <a:cubicBezTo>
                      <a:pt x="86" y="47"/>
                      <a:pt x="89" y="47"/>
                      <a:pt x="91" y="47"/>
                    </a:cubicBezTo>
                    <a:cubicBezTo>
                      <a:pt x="98" y="48"/>
                      <a:pt x="101" y="53"/>
                      <a:pt x="98" y="59"/>
                    </a:cubicBezTo>
                    <a:cubicBezTo>
                      <a:pt x="95" y="66"/>
                      <a:pt x="90" y="71"/>
                      <a:pt x="83" y="75"/>
                    </a:cubicBezTo>
                    <a:cubicBezTo>
                      <a:pt x="71" y="80"/>
                      <a:pt x="62" y="75"/>
                      <a:pt x="61" y="64"/>
                    </a:cubicBezTo>
                    <a:cubicBezTo>
                      <a:pt x="55" y="63"/>
                      <a:pt x="49" y="63"/>
                      <a:pt x="45" y="61"/>
                    </a:cubicBezTo>
                    <a:cubicBezTo>
                      <a:pt x="41" y="59"/>
                      <a:pt x="38" y="53"/>
                      <a:pt x="34" y="49"/>
                    </a:cubicBezTo>
                    <a:cubicBezTo>
                      <a:pt x="18" y="49"/>
                      <a:pt x="10" y="42"/>
                      <a:pt x="13" y="28"/>
                    </a:cubicBezTo>
                    <a:cubicBezTo>
                      <a:pt x="3" y="23"/>
                      <a:pt x="0" y="18"/>
                      <a:pt x="1" y="11"/>
                    </a:cubicBezTo>
                    <a:cubicBezTo>
                      <a:pt x="2" y="5"/>
                      <a:pt x="7" y="0"/>
                      <a:pt x="13" y="0"/>
                    </a:cubicBezTo>
                    <a:cubicBezTo>
                      <a:pt x="21" y="0"/>
                      <a:pt x="26" y="4"/>
                      <a:pt x="29" y="14"/>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15">
                <a:extLst>
                  <a:ext uri="{FF2B5EF4-FFF2-40B4-BE49-F238E27FC236}">
                    <a16:creationId xmlns:a16="http://schemas.microsoft.com/office/drawing/2014/main" id="{7F16A3DE-533B-4B14-A06A-F9FAB76891FE}"/>
                  </a:ext>
                </a:extLst>
              </p:cNvPr>
              <p:cNvSpPr>
                <a:spLocks/>
              </p:cNvSpPr>
              <p:nvPr/>
            </p:nvSpPr>
            <p:spPr bwMode="auto">
              <a:xfrm>
                <a:off x="1397000" y="2290763"/>
                <a:ext cx="66675" cy="66675"/>
              </a:xfrm>
              <a:custGeom>
                <a:avLst/>
                <a:gdLst>
                  <a:gd name="T0" fmla="*/ 52 w 52"/>
                  <a:gd name="T1" fmla="*/ 26 h 52"/>
                  <a:gd name="T2" fmla="*/ 26 w 52"/>
                  <a:gd name="T3" fmla="*/ 52 h 52"/>
                  <a:gd name="T4" fmla="*/ 0 w 52"/>
                  <a:gd name="T5" fmla="*/ 26 h 52"/>
                  <a:gd name="T6" fmla="*/ 26 w 52"/>
                  <a:gd name="T7" fmla="*/ 0 h 52"/>
                  <a:gd name="T8" fmla="*/ 52 w 52"/>
                  <a:gd name="T9" fmla="*/ 26 h 52"/>
                </a:gdLst>
                <a:ahLst/>
                <a:cxnLst>
                  <a:cxn ang="0">
                    <a:pos x="T0" y="T1"/>
                  </a:cxn>
                  <a:cxn ang="0">
                    <a:pos x="T2" y="T3"/>
                  </a:cxn>
                  <a:cxn ang="0">
                    <a:pos x="T4" y="T5"/>
                  </a:cxn>
                  <a:cxn ang="0">
                    <a:pos x="T6" y="T7"/>
                  </a:cxn>
                  <a:cxn ang="0">
                    <a:pos x="T8" y="T9"/>
                  </a:cxn>
                </a:cxnLst>
                <a:rect l="0" t="0" r="r" b="b"/>
                <a:pathLst>
                  <a:path w="52" h="52">
                    <a:moveTo>
                      <a:pt x="52" y="26"/>
                    </a:moveTo>
                    <a:cubicBezTo>
                      <a:pt x="52" y="41"/>
                      <a:pt x="40" y="52"/>
                      <a:pt x="26" y="52"/>
                    </a:cubicBezTo>
                    <a:cubicBezTo>
                      <a:pt x="11" y="52"/>
                      <a:pt x="0" y="40"/>
                      <a:pt x="0" y="26"/>
                    </a:cubicBezTo>
                    <a:cubicBezTo>
                      <a:pt x="0" y="12"/>
                      <a:pt x="12" y="0"/>
                      <a:pt x="26" y="0"/>
                    </a:cubicBezTo>
                    <a:cubicBezTo>
                      <a:pt x="40" y="0"/>
                      <a:pt x="52" y="11"/>
                      <a:pt x="52" y="26"/>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16">
                <a:extLst>
                  <a:ext uri="{FF2B5EF4-FFF2-40B4-BE49-F238E27FC236}">
                    <a16:creationId xmlns:a16="http://schemas.microsoft.com/office/drawing/2014/main" id="{C59E1F51-38D8-4467-96E5-ADEE241F1773}"/>
                  </a:ext>
                </a:extLst>
              </p:cNvPr>
              <p:cNvSpPr>
                <a:spLocks/>
              </p:cNvSpPr>
              <p:nvPr/>
            </p:nvSpPr>
            <p:spPr bwMode="auto">
              <a:xfrm>
                <a:off x="1239838" y="2144713"/>
                <a:ext cx="227012" cy="14287"/>
              </a:xfrm>
              <a:custGeom>
                <a:avLst/>
                <a:gdLst>
                  <a:gd name="T0" fmla="*/ 89 w 177"/>
                  <a:gd name="T1" fmla="*/ 0 h 11"/>
                  <a:gd name="T2" fmla="*/ 168 w 177"/>
                  <a:gd name="T3" fmla="*/ 0 h 11"/>
                  <a:gd name="T4" fmla="*/ 173 w 177"/>
                  <a:gd name="T5" fmla="*/ 0 h 11"/>
                  <a:gd name="T6" fmla="*/ 177 w 177"/>
                  <a:gd name="T7" fmla="*/ 5 h 11"/>
                  <a:gd name="T8" fmla="*/ 173 w 177"/>
                  <a:gd name="T9" fmla="*/ 10 h 11"/>
                  <a:gd name="T10" fmla="*/ 168 w 177"/>
                  <a:gd name="T11" fmla="*/ 11 h 11"/>
                  <a:gd name="T12" fmla="*/ 10 w 177"/>
                  <a:gd name="T13" fmla="*/ 11 h 11"/>
                  <a:gd name="T14" fmla="*/ 8 w 177"/>
                  <a:gd name="T15" fmla="*/ 11 h 11"/>
                  <a:gd name="T16" fmla="*/ 0 w 177"/>
                  <a:gd name="T17" fmla="*/ 5 h 11"/>
                  <a:gd name="T18" fmla="*/ 8 w 177"/>
                  <a:gd name="T19" fmla="*/ 0 h 11"/>
                  <a:gd name="T20" fmla="*/ 89 w 177"/>
                  <a:gd name="T2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9" y="0"/>
                    </a:moveTo>
                    <a:cubicBezTo>
                      <a:pt x="115" y="0"/>
                      <a:pt x="141" y="0"/>
                      <a:pt x="168" y="0"/>
                    </a:cubicBezTo>
                    <a:cubicBezTo>
                      <a:pt x="170" y="0"/>
                      <a:pt x="172" y="0"/>
                      <a:pt x="173" y="0"/>
                    </a:cubicBezTo>
                    <a:cubicBezTo>
                      <a:pt x="175" y="2"/>
                      <a:pt x="177" y="4"/>
                      <a:pt x="177" y="5"/>
                    </a:cubicBezTo>
                    <a:cubicBezTo>
                      <a:pt x="177" y="7"/>
                      <a:pt x="175" y="9"/>
                      <a:pt x="173" y="10"/>
                    </a:cubicBezTo>
                    <a:cubicBezTo>
                      <a:pt x="172" y="11"/>
                      <a:pt x="170" y="11"/>
                      <a:pt x="168" y="11"/>
                    </a:cubicBezTo>
                    <a:cubicBezTo>
                      <a:pt x="115" y="11"/>
                      <a:pt x="63" y="11"/>
                      <a:pt x="10" y="11"/>
                    </a:cubicBezTo>
                    <a:cubicBezTo>
                      <a:pt x="9" y="11"/>
                      <a:pt x="8" y="11"/>
                      <a:pt x="8" y="11"/>
                    </a:cubicBezTo>
                    <a:cubicBezTo>
                      <a:pt x="4" y="11"/>
                      <a:pt x="0" y="10"/>
                      <a:pt x="0" y="5"/>
                    </a:cubicBezTo>
                    <a:cubicBezTo>
                      <a:pt x="0" y="1"/>
                      <a:pt x="4" y="0"/>
                      <a:pt x="8" y="0"/>
                    </a:cubicBezTo>
                    <a:cubicBezTo>
                      <a:pt x="35" y="0"/>
                      <a:pt x="62" y="0"/>
                      <a:pt x="89" y="0"/>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17">
                <a:extLst>
                  <a:ext uri="{FF2B5EF4-FFF2-40B4-BE49-F238E27FC236}">
                    <a16:creationId xmlns:a16="http://schemas.microsoft.com/office/drawing/2014/main" id="{CD3BAF65-38C7-4CEC-93D6-F58C204275E2}"/>
                  </a:ext>
                </a:extLst>
              </p:cNvPr>
              <p:cNvSpPr>
                <a:spLocks/>
              </p:cNvSpPr>
              <p:nvPr/>
            </p:nvSpPr>
            <p:spPr bwMode="auto">
              <a:xfrm>
                <a:off x="1239838" y="2090738"/>
                <a:ext cx="227012" cy="15875"/>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7 w 177"/>
                  <a:gd name="T13" fmla="*/ 1 h 12"/>
                  <a:gd name="T14" fmla="*/ 177 w 177"/>
                  <a:gd name="T15" fmla="*/ 6 h 12"/>
                  <a:gd name="T16" fmla="*/ 168 w 177"/>
                  <a:gd name="T17" fmla="*/ 11 h 12"/>
                  <a:gd name="T18" fmla="*/ 89 w 177"/>
                  <a:gd name="T19"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
                    <a:moveTo>
                      <a:pt x="89" y="11"/>
                    </a:moveTo>
                    <a:cubicBezTo>
                      <a:pt x="62" y="11"/>
                      <a:pt x="36" y="11"/>
                      <a:pt x="9" y="11"/>
                    </a:cubicBezTo>
                    <a:cubicBezTo>
                      <a:pt x="8" y="11"/>
                      <a:pt x="6" y="12"/>
                      <a:pt x="4" y="11"/>
                    </a:cubicBezTo>
                    <a:cubicBezTo>
                      <a:pt x="3" y="10"/>
                      <a:pt x="1" y="8"/>
                      <a:pt x="0" y="6"/>
                    </a:cubicBezTo>
                    <a:cubicBezTo>
                      <a:pt x="0" y="5"/>
                      <a:pt x="2" y="2"/>
                      <a:pt x="4" y="1"/>
                    </a:cubicBezTo>
                    <a:cubicBezTo>
                      <a:pt x="6" y="1"/>
                      <a:pt x="8" y="1"/>
                      <a:pt x="9" y="1"/>
                    </a:cubicBezTo>
                    <a:cubicBezTo>
                      <a:pt x="62" y="1"/>
                      <a:pt x="115" y="1"/>
                      <a:pt x="167" y="1"/>
                    </a:cubicBezTo>
                    <a:cubicBezTo>
                      <a:pt x="172" y="1"/>
                      <a:pt x="177" y="0"/>
                      <a:pt x="177" y="6"/>
                    </a:cubicBezTo>
                    <a:cubicBezTo>
                      <a:pt x="177" y="12"/>
                      <a:pt x="172" y="11"/>
                      <a:pt x="168" y="11"/>
                    </a:cubicBezTo>
                    <a:cubicBezTo>
                      <a:pt x="141" y="11"/>
                      <a:pt x="115"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18">
                <a:extLst>
                  <a:ext uri="{FF2B5EF4-FFF2-40B4-BE49-F238E27FC236}">
                    <a16:creationId xmlns:a16="http://schemas.microsoft.com/office/drawing/2014/main" id="{1FE1BB32-7DE6-4849-8D55-1A7D7D12FA76}"/>
                  </a:ext>
                </a:extLst>
              </p:cNvPr>
              <p:cNvSpPr>
                <a:spLocks/>
              </p:cNvSpPr>
              <p:nvPr/>
            </p:nvSpPr>
            <p:spPr bwMode="auto">
              <a:xfrm>
                <a:off x="1239838" y="2039938"/>
                <a:ext cx="227012" cy="14287"/>
              </a:xfrm>
              <a:custGeom>
                <a:avLst/>
                <a:gdLst>
                  <a:gd name="T0" fmla="*/ 89 w 177"/>
                  <a:gd name="T1" fmla="*/ 11 h 12"/>
                  <a:gd name="T2" fmla="*/ 9 w 177"/>
                  <a:gd name="T3" fmla="*/ 11 h 12"/>
                  <a:gd name="T4" fmla="*/ 4 w 177"/>
                  <a:gd name="T5" fmla="*/ 11 h 12"/>
                  <a:gd name="T6" fmla="*/ 0 w 177"/>
                  <a:gd name="T7" fmla="*/ 6 h 12"/>
                  <a:gd name="T8" fmla="*/ 4 w 177"/>
                  <a:gd name="T9" fmla="*/ 1 h 12"/>
                  <a:gd name="T10" fmla="*/ 9 w 177"/>
                  <a:gd name="T11" fmla="*/ 1 h 12"/>
                  <a:gd name="T12" fmla="*/ 168 w 177"/>
                  <a:gd name="T13" fmla="*/ 1 h 12"/>
                  <a:gd name="T14" fmla="*/ 170 w 177"/>
                  <a:gd name="T15" fmla="*/ 1 h 12"/>
                  <a:gd name="T16" fmla="*/ 177 w 177"/>
                  <a:gd name="T17" fmla="*/ 6 h 12"/>
                  <a:gd name="T18" fmla="*/ 170 w 177"/>
                  <a:gd name="T19" fmla="*/ 11 h 12"/>
                  <a:gd name="T20" fmla="*/ 89 w 177"/>
                  <a:gd name="T21"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2">
                    <a:moveTo>
                      <a:pt x="89" y="11"/>
                    </a:moveTo>
                    <a:cubicBezTo>
                      <a:pt x="62" y="11"/>
                      <a:pt x="36" y="11"/>
                      <a:pt x="9" y="11"/>
                    </a:cubicBezTo>
                    <a:cubicBezTo>
                      <a:pt x="8" y="11"/>
                      <a:pt x="6" y="12"/>
                      <a:pt x="4" y="11"/>
                    </a:cubicBezTo>
                    <a:cubicBezTo>
                      <a:pt x="3" y="10"/>
                      <a:pt x="1" y="8"/>
                      <a:pt x="0" y="6"/>
                    </a:cubicBezTo>
                    <a:cubicBezTo>
                      <a:pt x="0" y="4"/>
                      <a:pt x="3" y="2"/>
                      <a:pt x="4" y="1"/>
                    </a:cubicBezTo>
                    <a:cubicBezTo>
                      <a:pt x="5" y="0"/>
                      <a:pt x="7" y="1"/>
                      <a:pt x="9" y="1"/>
                    </a:cubicBezTo>
                    <a:cubicBezTo>
                      <a:pt x="62" y="1"/>
                      <a:pt x="115" y="1"/>
                      <a:pt x="168" y="1"/>
                    </a:cubicBezTo>
                    <a:cubicBezTo>
                      <a:pt x="169" y="1"/>
                      <a:pt x="169" y="1"/>
                      <a:pt x="170" y="1"/>
                    </a:cubicBezTo>
                    <a:cubicBezTo>
                      <a:pt x="174" y="1"/>
                      <a:pt x="177" y="2"/>
                      <a:pt x="177" y="6"/>
                    </a:cubicBezTo>
                    <a:cubicBezTo>
                      <a:pt x="177" y="11"/>
                      <a:pt x="174" y="11"/>
                      <a:pt x="170" y="11"/>
                    </a:cubicBezTo>
                    <a:cubicBezTo>
                      <a:pt x="143" y="11"/>
                      <a:pt x="116"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19">
                <a:extLst>
                  <a:ext uri="{FF2B5EF4-FFF2-40B4-BE49-F238E27FC236}">
                    <a16:creationId xmlns:a16="http://schemas.microsoft.com/office/drawing/2014/main" id="{972BE789-2334-4C5B-B8A6-1CCD59A6B0DB}"/>
                  </a:ext>
                </a:extLst>
              </p:cNvPr>
              <p:cNvSpPr>
                <a:spLocks/>
              </p:cNvSpPr>
              <p:nvPr/>
            </p:nvSpPr>
            <p:spPr bwMode="auto">
              <a:xfrm>
                <a:off x="1239838" y="2195513"/>
                <a:ext cx="227012" cy="14287"/>
              </a:xfrm>
              <a:custGeom>
                <a:avLst/>
                <a:gdLst>
                  <a:gd name="T0" fmla="*/ 89 w 177"/>
                  <a:gd name="T1" fmla="*/ 11 h 11"/>
                  <a:gd name="T2" fmla="*/ 9 w 177"/>
                  <a:gd name="T3" fmla="*/ 11 h 11"/>
                  <a:gd name="T4" fmla="*/ 6 w 177"/>
                  <a:gd name="T5" fmla="*/ 11 h 11"/>
                  <a:gd name="T6" fmla="*/ 0 w 177"/>
                  <a:gd name="T7" fmla="*/ 5 h 11"/>
                  <a:gd name="T8" fmla="*/ 6 w 177"/>
                  <a:gd name="T9" fmla="*/ 1 h 11"/>
                  <a:gd name="T10" fmla="*/ 36 w 177"/>
                  <a:gd name="T11" fmla="*/ 0 h 11"/>
                  <a:gd name="T12" fmla="*/ 168 w 177"/>
                  <a:gd name="T13" fmla="*/ 0 h 11"/>
                  <a:gd name="T14" fmla="*/ 172 w 177"/>
                  <a:gd name="T15" fmla="*/ 0 h 11"/>
                  <a:gd name="T16" fmla="*/ 177 w 177"/>
                  <a:gd name="T17" fmla="*/ 6 h 11"/>
                  <a:gd name="T18" fmla="*/ 171 w 177"/>
                  <a:gd name="T19" fmla="*/ 10 h 11"/>
                  <a:gd name="T20" fmla="*/ 140 w 177"/>
                  <a:gd name="T21" fmla="*/ 11 h 11"/>
                  <a:gd name="T22" fmla="*/ 89 w 177"/>
                  <a:gd name="T23" fmla="*/ 11 h 11"/>
                  <a:gd name="T24" fmla="*/ 89 w 177"/>
                  <a:gd name="T25"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7" h="11">
                    <a:moveTo>
                      <a:pt x="89" y="11"/>
                    </a:moveTo>
                    <a:cubicBezTo>
                      <a:pt x="62" y="11"/>
                      <a:pt x="36" y="11"/>
                      <a:pt x="9" y="11"/>
                    </a:cubicBezTo>
                    <a:cubicBezTo>
                      <a:pt x="8" y="11"/>
                      <a:pt x="7" y="11"/>
                      <a:pt x="6" y="11"/>
                    </a:cubicBezTo>
                    <a:cubicBezTo>
                      <a:pt x="4" y="9"/>
                      <a:pt x="2" y="7"/>
                      <a:pt x="0" y="5"/>
                    </a:cubicBezTo>
                    <a:cubicBezTo>
                      <a:pt x="2" y="4"/>
                      <a:pt x="4" y="1"/>
                      <a:pt x="6" y="1"/>
                    </a:cubicBezTo>
                    <a:cubicBezTo>
                      <a:pt x="16" y="0"/>
                      <a:pt x="26" y="0"/>
                      <a:pt x="36" y="0"/>
                    </a:cubicBezTo>
                    <a:cubicBezTo>
                      <a:pt x="80" y="0"/>
                      <a:pt x="124" y="0"/>
                      <a:pt x="168" y="0"/>
                    </a:cubicBezTo>
                    <a:cubicBezTo>
                      <a:pt x="169" y="0"/>
                      <a:pt x="171" y="0"/>
                      <a:pt x="172" y="0"/>
                    </a:cubicBezTo>
                    <a:cubicBezTo>
                      <a:pt x="174" y="2"/>
                      <a:pt x="176" y="4"/>
                      <a:pt x="177" y="6"/>
                    </a:cubicBezTo>
                    <a:cubicBezTo>
                      <a:pt x="175" y="7"/>
                      <a:pt x="174" y="10"/>
                      <a:pt x="171" y="10"/>
                    </a:cubicBezTo>
                    <a:cubicBezTo>
                      <a:pt x="161" y="11"/>
                      <a:pt x="151" y="11"/>
                      <a:pt x="140" y="11"/>
                    </a:cubicBezTo>
                    <a:cubicBezTo>
                      <a:pt x="123" y="11"/>
                      <a:pt x="106" y="11"/>
                      <a:pt x="89" y="11"/>
                    </a:cubicBezTo>
                    <a:cubicBezTo>
                      <a:pt x="89" y="11"/>
                      <a:pt x="89" y="11"/>
                      <a:pt x="89"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20">
                <a:extLst>
                  <a:ext uri="{FF2B5EF4-FFF2-40B4-BE49-F238E27FC236}">
                    <a16:creationId xmlns:a16="http://schemas.microsoft.com/office/drawing/2014/main" id="{F384944A-4868-40A5-B42D-50AB33CAC74A}"/>
                  </a:ext>
                </a:extLst>
              </p:cNvPr>
              <p:cNvSpPr>
                <a:spLocks/>
              </p:cNvSpPr>
              <p:nvPr/>
            </p:nvSpPr>
            <p:spPr bwMode="auto">
              <a:xfrm>
                <a:off x="1239838" y="2247900"/>
                <a:ext cx="227012" cy="12700"/>
              </a:xfrm>
              <a:custGeom>
                <a:avLst/>
                <a:gdLst>
                  <a:gd name="T0" fmla="*/ 88 w 177"/>
                  <a:gd name="T1" fmla="*/ 11 h 11"/>
                  <a:gd name="T2" fmla="*/ 9 w 177"/>
                  <a:gd name="T3" fmla="*/ 11 h 11"/>
                  <a:gd name="T4" fmla="*/ 4 w 177"/>
                  <a:gd name="T5" fmla="*/ 11 h 11"/>
                  <a:gd name="T6" fmla="*/ 0 w 177"/>
                  <a:gd name="T7" fmla="*/ 5 h 11"/>
                  <a:gd name="T8" fmla="*/ 4 w 177"/>
                  <a:gd name="T9" fmla="*/ 1 h 11"/>
                  <a:gd name="T10" fmla="*/ 10 w 177"/>
                  <a:gd name="T11" fmla="*/ 1 h 11"/>
                  <a:gd name="T12" fmla="*/ 168 w 177"/>
                  <a:gd name="T13" fmla="*/ 1 h 11"/>
                  <a:gd name="T14" fmla="*/ 169 w 177"/>
                  <a:gd name="T15" fmla="*/ 1 h 11"/>
                  <a:gd name="T16" fmla="*/ 177 w 177"/>
                  <a:gd name="T17" fmla="*/ 6 h 11"/>
                  <a:gd name="T18" fmla="*/ 169 w 177"/>
                  <a:gd name="T19" fmla="*/ 11 h 11"/>
                  <a:gd name="T20" fmla="*/ 88 w 177"/>
                  <a:gd name="T2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7" h="11">
                    <a:moveTo>
                      <a:pt x="88" y="11"/>
                    </a:moveTo>
                    <a:cubicBezTo>
                      <a:pt x="62" y="11"/>
                      <a:pt x="36" y="11"/>
                      <a:pt x="9" y="11"/>
                    </a:cubicBezTo>
                    <a:cubicBezTo>
                      <a:pt x="8" y="11"/>
                      <a:pt x="6" y="11"/>
                      <a:pt x="4" y="11"/>
                    </a:cubicBezTo>
                    <a:cubicBezTo>
                      <a:pt x="3" y="9"/>
                      <a:pt x="1" y="7"/>
                      <a:pt x="0" y="5"/>
                    </a:cubicBezTo>
                    <a:cubicBezTo>
                      <a:pt x="0" y="4"/>
                      <a:pt x="3" y="2"/>
                      <a:pt x="4" y="1"/>
                    </a:cubicBezTo>
                    <a:cubicBezTo>
                      <a:pt x="6" y="0"/>
                      <a:pt x="8" y="1"/>
                      <a:pt x="10" y="1"/>
                    </a:cubicBezTo>
                    <a:cubicBezTo>
                      <a:pt x="62" y="1"/>
                      <a:pt x="115" y="1"/>
                      <a:pt x="168" y="1"/>
                    </a:cubicBezTo>
                    <a:cubicBezTo>
                      <a:pt x="168" y="1"/>
                      <a:pt x="168" y="1"/>
                      <a:pt x="169" y="1"/>
                    </a:cubicBezTo>
                    <a:cubicBezTo>
                      <a:pt x="173" y="0"/>
                      <a:pt x="177" y="1"/>
                      <a:pt x="177" y="6"/>
                    </a:cubicBezTo>
                    <a:cubicBezTo>
                      <a:pt x="177" y="11"/>
                      <a:pt x="173" y="11"/>
                      <a:pt x="169" y="11"/>
                    </a:cubicBezTo>
                    <a:cubicBezTo>
                      <a:pt x="142" y="11"/>
                      <a:pt x="115" y="11"/>
                      <a:pt x="88"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21">
                <a:extLst>
                  <a:ext uri="{FF2B5EF4-FFF2-40B4-BE49-F238E27FC236}">
                    <a16:creationId xmlns:a16="http://schemas.microsoft.com/office/drawing/2014/main" id="{AB7E97BE-EEE0-4373-8653-EC645FDD2185}"/>
                  </a:ext>
                </a:extLst>
              </p:cNvPr>
              <p:cNvSpPr>
                <a:spLocks/>
              </p:cNvSpPr>
              <p:nvPr/>
            </p:nvSpPr>
            <p:spPr bwMode="auto">
              <a:xfrm>
                <a:off x="1239838" y="2330450"/>
                <a:ext cx="93662" cy="14287"/>
              </a:xfrm>
              <a:custGeom>
                <a:avLst/>
                <a:gdLst>
                  <a:gd name="T0" fmla="*/ 36 w 73"/>
                  <a:gd name="T1" fmla="*/ 11 h 11"/>
                  <a:gd name="T2" fmla="*/ 8 w 73"/>
                  <a:gd name="T3" fmla="*/ 11 h 11"/>
                  <a:gd name="T4" fmla="*/ 0 w 73"/>
                  <a:gd name="T5" fmla="*/ 6 h 11"/>
                  <a:gd name="T6" fmla="*/ 8 w 73"/>
                  <a:gd name="T7" fmla="*/ 0 h 11"/>
                  <a:gd name="T8" fmla="*/ 66 w 73"/>
                  <a:gd name="T9" fmla="*/ 0 h 11"/>
                  <a:gd name="T10" fmla="*/ 73 w 73"/>
                  <a:gd name="T11" fmla="*/ 5 h 11"/>
                  <a:gd name="T12" fmla="*/ 65 w 73"/>
                  <a:gd name="T13" fmla="*/ 11 h 11"/>
                  <a:gd name="T14" fmla="*/ 36 w 73"/>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1">
                    <a:moveTo>
                      <a:pt x="36" y="11"/>
                    </a:moveTo>
                    <a:cubicBezTo>
                      <a:pt x="27" y="11"/>
                      <a:pt x="17" y="11"/>
                      <a:pt x="8" y="11"/>
                    </a:cubicBezTo>
                    <a:cubicBezTo>
                      <a:pt x="4" y="11"/>
                      <a:pt x="1" y="10"/>
                      <a:pt x="0" y="6"/>
                    </a:cubicBezTo>
                    <a:cubicBezTo>
                      <a:pt x="0" y="1"/>
                      <a:pt x="4" y="0"/>
                      <a:pt x="8" y="0"/>
                    </a:cubicBezTo>
                    <a:cubicBezTo>
                      <a:pt x="27" y="0"/>
                      <a:pt x="46" y="0"/>
                      <a:pt x="66" y="0"/>
                    </a:cubicBezTo>
                    <a:cubicBezTo>
                      <a:pt x="69" y="0"/>
                      <a:pt x="72" y="1"/>
                      <a:pt x="73" y="5"/>
                    </a:cubicBezTo>
                    <a:cubicBezTo>
                      <a:pt x="73" y="10"/>
                      <a:pt x="69" y="11"/>
                      <a:pt x="65" y="11"/>
                    </a:cubicBezTo>
                    <a:cubicBezTo>
                      <a:pt x="56" y="11"/>
                      <a:pt x="46" y="11"/>
                      <a:pt x="36" y="11"/>
                    </a:cubicBezTo>
                    <a:close/>
                  </a:path>
                </a:pathLst>
              </a:custGeom>
              <a:solidFill>
                <a:srgbClr val="2B2C90"/>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2" name="Slide Number Placeholder 1">
            <a:extLst>
              <a:ext uri="{FF2B5EF4-FFF2-40B4-BE49-F238E27FC236}">
                <a16:creationId xmlns:a16="http://schemas.microsoft.com/office/drawing/2014/main" id="{B8FAAA59-2913-47FC-873F-41A63547A47A}"/>
              </a:ext>
            </a:extLst>
          </p:cNvPr>
          <p:cNvSpPr>
            <a:spLocks noGrp="1"/>
          </p:cNvSpPr>
          <p:nvPr>
            <p:ph type="sldNum" sz="quarter" idx="12"/>
          </p:nvPr>
        </p:nvSpPr>
        <p:spPr/>
        <p:txBody>
          <a:bodyPr/>
          <a:lstStyle/>
          <a:p>
            <a:fld id="{228EF60C-3444-47D0-9269-EE38C89F83E0}" type="slidenum">
              <a:rPr lang="en-US" altLang="en-US" smtClean="0"/>
              <a:pPr/>
              <a:t>9</a:t>
            </a:fld>
            <a:endParaRPr lang="en-US" altLang="en-US"/>
          </a:p>
        </p:txBody>
      </p:sp>
    </p:spTree>
    <p:extLst>
      <p:ext uri="{BB962C8B-B14F-4D97-AF65-F5344CB8AC3E}">
        <p14:creationId xmlns:p14="http://schemas.microsoft.com/office/powerpoint/2010/main" val="987197164"/>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4">
      <a:majorFont>
        <a:latin typeface="Arial Narrow"/>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6685</TotalTime>
  <Words>1391</Words>
  <Application>Microsoft Office PowerPoint</Application>
  <PresentationFormat>On-screen Show (16:9)</PresentationFormat>
  <Paragraphs>207</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Freestyle Script</vt:lpstr>
      <vt:lpstr>Open Sans</vt:lpstr>
      <vt:lpstr>Wingdings</vt:lpstr>
      <vt:lpstr>Office Theme</vt:lpstr>
      <vt:lpstr> </vt:lpstr>
      <vt:lpstr>Agenda</vt:lpstr>
      <vt:lpstr>The Beginning</vt:lpstr>
      <vt:lpstr>PE Investment Process and Estimated Time Period</vt:lpstr>
      <vt:lpstr>Modes of PE Investment and Instruments</vt:lpstr>
      <vt:lpstr>Valuation of Instruments</vt:lpstr>
      <vt:lpstr>Key Terms in a Term Sheet</vt:lpstr>
      <vt:lpstr>Key Terms in Shareholders’ and Subscription Agreement</vt:lpstr>
      <vt:lpstr>Key Terms in Shareholders’ and Subscription Agreement (Continued)</vt:lpstr>
      <vt:lpstr>Key Terms in Shareholder’s and Subscription Agreement (Continued)</vt:lpstr>
      <vt:lpstr>Key Terms of Employment Agreement for Promoters and Key Employees </vt:lpstr>
      <vt:lpstr>Private Equity/ Investors Clash with Promoters – Mitigation Plan</vt:lpstr>
      <vt:lpstr>CASE STUDY</vt:lpstr>
      <vt:lpstr>CASE STUDY</vt:lpstr>
      <vt:lpstr>Thank You!</vt:lpstr>
      <vt:lpstr>Prashant Jain Email: prashant@samistilegal.in Phone: +91 9553688330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Murgesh</dc:creator>
  <cp:lastModifiedBy>SAMISTI LEGAL LLP</cp:lastModifiedBy>
  <cp:revision>632</cp:revision>
  <dcterms:created xsi:type="dcterms:W3CDTF">2016-05-26T05:34:04Z</dcterms:created>
  <dcterms:modified xsi:type="dcterms:W3CDTF">2023-03-31T14:21:35Z</dcterms:modified>
</cp:coreProperties>
</file>